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2" r:id="rId5"/>
  </p:sldMasterIdLst>
  <p:notesMasterIdLst>
    <p:notesMasterId r:id="rId51"/>
  </p:notesMasterIdLst>
  <p:handoutMasterIdLst>
    <p:handoutMasterId r:id="rId52"/>
  </p:handoutMasterIdLst>
  <p:sldIdLst>
    <p:sldId id="758" r:id="rId6"/>
    <p:sldId id="736" r:id="rId7"/>
    <p:sldId id="835" r:id="rId8"/>
    <p:sldId id="858" r:id="rId9"/>
    <p:sldId id="859" r:id="rId10"/>
    <p:sldId id="860" r:id="rId11"/>
    <p:sldId id="861" r:id="rId12"/>
    <p:sldId id="709" r:id="rId13"/>
    <p:sldId id="917" r:id="rId14"/>
    <p:sldId id="918" r:id="rId15"/>
    <p:sldId id="287" r:id="rId16"/>
    <p:sldId id="808" r:id="rId17"/>
    <p:sldId id="809" r:id="rId18"/>
    <p:sldId id="825" r:id="rId19"/>
    <p:sldId id="810" r:id="rId20"/>
    <p:sldId id="811" r:id="rId21"/>
    <p:sldId id="519" r:id="rId22"/>
    <p:sldId id="919" r:id="rId23"/>
    <p:sldId id="804" r:id="rId24"/>
    <p:sldId id="812" r:id="rId25"/>
    <p:sldId id="814" r:id="rId26"/>
    <p:sldId id="816" r:id="rId27"/>
    <p:sldId id="302" r:id="rId28"/>
    <p:sldId id="920" r:id="rId29"/>
    <p:sldId id="829" r:id="rId30"/>
    <p:sldId id="296" r:id="rId31"/>
    <p:sldId id="862" r:id="rId32"/>
    <p:sldId id="863" r:id="rId33"/>
    <p:sldId id="284" r:id="rId34"/>
    <p:sldId id="827" r:id="rId35"/>
    <p:sldId id="293" r:id="rId36"/>
    <p:sldId id="828" r:id="rId37"/>
    <p:sldId id="826" r:id="rId38"/>
    <p:sldId id="294" r:id="rId39"/>
    <p:sldId id="817" r:id="rId40"/>
    <p:sldId id="280" r:id="rId41"/>
    <p:sldId id="910" r:id="rId42"/>
    <p:sldId id="909" r:id="rId43"/>
    <p:sldId id="913" r:id="rId44"/>
    <p:sldId id="412" r:id="rId45"/>
    <p:sldId id="844" r:id="rId46"/>
    <p:sldId id="914" r:id="rId47"/>
    <p:sldId id="915" r:id="rId48"/>
    <p:sldId id="916" r:id="rId49"/>
    <p:sldId id="823" r:id="rId50"/>
  </p:sldIdLst>
  <p:sldSz cx="12192000" cy="6858000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T AF 2022" id="{AFB76B8F-783F-1E49-A11E-ADAF2287F2AB}">
          <p14:sldIdLst>
            <p14:sldId id="758"/>
          </p14:sldIdLst>
        </p14:section>
        <p14:section name="О компании" id="{72AA616D-89E4-8049-B0D3-E1AECE1867E7}">
          <p14:sldIdLst>
            <p14:sldId id="736"/>
            <p14:sldId id="835"/>
            <p14:sldId id="858"/>
            <p14:sldId id="859"/>
            <p14:sldId id="860"/>
            <p14:sldId id="861"/>
          </p14:sldIdLst>
        </p14:section>
        <p14:section name="Проблематика" id="{3B28C403-879E-4144-ADBD-04F98B6B2069}">
          <p14:sldIdLst>
            <p14:sldId id="709"/>
            <p14:sldId id="917"/>
            <p14:sldId id="918"/>
            <p14:sldId id="287"/>
            <p14:sldId id="808"/>
          </p14:sldIdLst>
        </p14:section>
        <p14:section name="Как защитить веб-приложение" id="{70238EF4-3025-B046-9FEB-36839A818036}">
          <p14:sldIdLst>
            <p14:sldId id="809"/>
            <p14:sldId id="825"/>
            <p14:sldId id="810"/>
            <p14:sldId id="811"/>
          </p14:sldIdLst>
        </p14:section>
        <p14:section name="Становление WAF" id="{94B08545-2CBF-4FE3-B9FA-E4A10D8C87AB}">
          <p14:sldIdLst>
            <p14:sldId id="519"/>
            <p14:sldId id="919"/>
          </p14:sldIdLst>
        </p14:section>
        <p14:section name="Решение РТ" id="{1D6F30B8-B817-2547-84B1-DC2882DA1B64}">
          <p14:sldIdLst>
            <p14:sldId id="804"/>
            <p14:sldId id="812"/>
            <p14:sldId id="814"/>
            <p14:sldId id="816"/>
          </p14:sldIdLst>
        </p14:section>
        <p14:section name="Раздел без заголовка" id="{56AFBD79-4972-402C-A33B-5BDDBCCA6072}">
          <p14:sldIdLst>
            <p14:sldId id="302"/>
          </p14:sldIdLst>
        </p14:section>
        <p14:section name="PTAF3" id="{FC1A1DB4-0539-4CF9-B5A7-C20E73DB0660}">
          <p14:sldIdLst>
            <p14:sldId id="920"/>
            <p14:sldId id="829"/>
            <p14:sldId id="296"/>
            <p14:sldId id="862"/>
            <p14:sldId id="863"/>
            <p14:sldId id="284"/>
            <p14:sldId id="827"/>
            <p14:sldId id="293"/>
            <p14:sldId id="828"/>
            <p14:sldId id="826"/>
            <p14:sldId id="294"/>
            <p14:sldId id="817"/>
            <p14:sldId id="280"/>
            <p14:sldId id="910"/>
            <p14:sldId id="909"/>
          </p14:sldIdLst>
        </p14:section>
        <p14:section name="PTAF4" id="{EF544EA9-19CB-4458-97AF-EA2D9363E9FA}">
          <p14:sldIdLst>
            <p14:sldId id="913"/>
            <p14:sldId id="412"/>
            <p14:sldId id="844"/>
            <p14:sldId id="914"/>
            <p14:sldId id="915"/>
            <p14:sldId id="916"/>
          </p14:sldIdLst>
        </p14:section>
        <p14:section name="Контакты" id="{C41636FD-05A8-BE47-AB44-138F39F88F9F}">
          <p14:sldIdLst>
            <p14:sldId id="8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59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4" pos="438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pos="7242" userDrawn="1">
          <p15:clr>
            <a:srgbClr val="A4A3A4"/>
          </p15:clr>
        </p15:guide>
        <p15:guide id="8" pos="1867" userDrawn="1">
          <p15:clr>
            <a:srgbClr val="A4A3A4"/>
          </p15:clr>
        </p15:guide>
        <p15:guide id="9" orient="horz" pos="3793" userDrawn="1">
          <p15:clr>
            <a:srgbClr val="A4A3A4"/>
          </p15:clr>
        </p15:guide>
        <p15:guide id="10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0" name="Автор" initials="A" lastIdx="0" clrIdx="9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3F33"/>
    <a:srgbClr val="C00000"/>
    <a:srgbClr val="B2B6BF"/>
    <a:srgbClr val="15154B"/>
    <a:srgbClr val="575657"/>
    <a:srgbClr val="DADAE5"/>
    <a:srgbClr val="A6A6A6"/>
    <a:srgbClr val="FFFFFF"/>
    <a:srgbClr val="00020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5680" autoAdjust="0"/>
  </p:normalViewPr>
  <p:slideViewPr>
    <p:cSldViewPr snapToGrid="0">
      <p:cViewPr>
        <p:scale>
          <a:sx n="200" d="100"/>
          <a:sy n="200" d="100"/>
        </p:scale>
        <p:origin x="-466" y="-2232"/>
      </p:cViewPr>
      <p:guideLst>
        <p:guide orient="horz" pos="2659"/>
        <p:guide pos="506"/>
        <p:guide pos="438"/>
        <p:guide orient="horz" pos="799"/>
        <p:guide pos="7265"/>
        <p:guide pos="7242"/>
        <p:guide pos="1867"/>
        <p:guide orient="horz" pos="3793"/>
        <p:guide orient="horz" pos="3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194"/>
    </p:cViewPr>
  </p:sorterViewPr>
  <p:notesViewPr>
    <p:cSldViewPr snapToGrid="0">
      <p:cViewPr varScale="1">
        <p:scale>
          <a:sx n="76" d="100"/>
          <a:sy n="76" d="100"/>
        </p:scale>
        <p:origin x="2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818251-E508-4CB5-ADEE-D86916F848E6}" type="datetimeFigureOut">
              <a:rPr lang="ru-RU" smtClean="0"/>
              <a:t>28.06.2022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CD798-2C7C-4705-8842-5CE9248A25A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AA407C3-D3C7-B44F-8FF0-822DEB1605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3671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18494-B3E6-4768-9733-9BDF48497B08}" type="datetimeFigureOut">
              <a:rPr lang="ru-RU" smtClean="0"/>
              <a:t>28.06.2022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8BDE-D4C8-41D2-9616-9530B831A67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5480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8075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885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71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30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Акцент на картинке. Покрупнее.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974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Попробовать «плюс/минус/когда использовать»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4203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112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3794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6649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Курсивом то, что развивается и сейчас не имеет полного покрытия!!!</a:t>
            </a:r>
          </a:p>
          <a:p>
            <a:r>
              <a:rPr lang="ru-RU" dirty="0"/>
              <a:t>Масштабируемость за счет увеличения количества узлов </a:t>
            </a:r>
            <a:r>
              <a:rPr lang="ru-RU" dirty="0" err="1"/>
              <a:t>обраьотки</a:t>
            </a:r>
            <a:r>
              <a:rPr lang="ru-RU" dirty="0"/>
              <a:t> трафика без </a:t>
            </a:r>
            <a:r>
              <a:rPr lang="ru-RU" dirty="0" err="1"/>
              <a:t>устрановки</a:t>
            </a:r>
            <a:r>
              <a:rPr lang="ru-RU" dirty="0"/>
              <a:t> очередной инсталляции </a:t>
            </a:r>
            <a:r>
              <a:rPr lang="ru-RU" dirty="0" err="1"/>
              <a:t>птаф</a:t>
            </a:r>
            <a:r>
              <a:rPr lang="ru-RU" dirty="0"/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/>
              <a:t>Нативная</a:t>
            </a:r>
            <a:r>
              <a:rPr lang="ru-RU" sz="1200" dirty="0"/>
              <a:t> поддержка облаков: масштабируемость, </a:t>
            </a:r>
            <a:r>
              <a:rPr lang="ru-RU" sz="1200" dirty="0" err="1"/>
              <a:t>мультитенантность</a:t>
            </a:r>
            <a:r>
              <a:rPr lang="ru-RU" sz="1200" dirty="0"/>
              <a:t>, производительность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err="1"/>
              <a:t>Экспериза</a:t>
            </a:r>
            <a:r>
              <a:rPr lang="ru-RU" sz="1200" dirty="0"/>
              <a:t> (</a:t>
            </a:r>
            <a:r>
              <a:rPr lang="en-US" sz="1200" dirty="0"/>
              <a:t>log4j_log4shell) – </a:t>
            </a:r>
            <a:r>
              <a:rPr lang="ru-RU" sz="1200" dirty="0"/>
              <a:t>из коробки + парсер грамматики – который чистит </a:t>
            </a:r>
            <a:r>
              <a:rPr lang="ru-RU" sz="1200" dirty="0" err="1"/>
              <a:t>фолзы</a:t>
            </a:r>
            <a:r>
              <a:rPr lang="ru-RU" sz="1200" dirty="0"/>
              <a:t> – берется выражение эмулируется и принимается решение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Пока нет </a:t>
            </a:r>
            <a:r>
              <a:rPr lang="ru-RU" dirty="0" err="1"/>
              <a:t>Ддос</a:t>
            </a:r>
            <a:r>
              <a:rPr lang="ru-RU" dirty="0"/>
              <a:t>/бот </a:t>
            </a:r>
            <a:r>
              <a:rPr lang="ru-RU" dirty="0" err="1"/>
              <a:t>детекшн</a:t>
            </a:r>
            <a:r>
              <a:rPr lang="ru-RU" dirty="0"/>
              <a:t>/ нет интеграций с </a:t>
            </a:r>
            <a:r>
              <a:rPr lang="ru-RU" dirty="0" err="1"/>
              <a:t>нгфв</a:t>
            </a:r>
            <a:r>
              <a:rPr lang="ru-RU" dirty="0"/>
              <a:t>, </a:t>
            </a:r>
            <a:r>
              <a:rPr lang="ru-RU" dirty="0" err="1"/>
              <a:t>пикод</a:t>
            </a:r>
            <a:r>
              <a:rPr lang="ru-RU" dirty="0"/>
              <a:t>,  </a:t>
            </a:r>
            <a:r>
              <a:rPr lang="ru-RU" dirty="0" err="1"/>
              <a:t>мскан</a:t>
            </a:r>
            <a:r>
              <a:rPr lang="ru-RU" dirty="0"/>
              <a:t>/пока не может в 2 </a:t>
            </a:r>
            <a:r>
              <a:rPr lang="ru-RU" dirty="0" err="1"/>
              <a:t>цода</a:t>
            </a:r>
            <a:r>
              <a:rPr lang="ru-RU" dirty="0"/>
              <a:t> актив </a:t>
            </a:r>
            <a:r>
              <a:rPr lang="ru-RU" dirty="0" err="1"/>
              <a:t>актив</a:t>
            </a:r>
            <a:r>
              <a:rPr lang="ru-RU" dirty="0"/>
              <a:t>, то есть 2 </a:t>
            </a:r>
            <a:r>
              <a:rPr lang="ru-RU" dirty="0" err="1"/>
              <a:t>цода</a:t>
            </a:r>
            <a:r>
              <a:rPr lang="ru-RU" dirty="0"/>
              <a:t> работают независимо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2381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Защита </a:t>
            </a:r>
            <a:r>
              <a:rPr lang="en-US" dirty="0"/>
              <a:t>API – </a:t>
            </a:r>
            <a:r>
              <a:rPr lang="ru-RU" dirty="0"/>
              <a:t>взаимодействие сервисов идет через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dirty="0"/>
              <a:t>как то надо его защищать.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kern="0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Arial Black"/>
              </a:rPr>
              <a:t>Готовые профили защиты для современных веб-фреймворков – если ты приложение писал на одном из фреймворке то есть готовый под него профиль защиты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A2E60-5E3E-4AAB-B5EC-6CA89797E6E9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905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9797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Попробовать «плюс/минус/когда использовать»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7328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house…</a:t>
            </a:r>
          </a:p>
          <a:p>
            <a:r>
              <a:rPr lang="ru-RU" dirty="0"/>
              <a:t>Динамические </a:t>
            </a:r>
            <a:r>
              <a:rPr lang="ru-RU" dirty="0" err="1"/>
              <a:t>прил</a:t>
            </a:r>
            <a:r>
              <a:rPr lang="ru-RU" dirty="0"/>
              <a:t>-я= распродажи в ритейле, </a:t>
            </a:r>
            <a:r>
              <a:rPr lang="ru-RU" dirty="0" err="1"/>
              <a:t>локдауны</a:t>
            </a:r>
            <a:r>
              <a:rPr lang="ru-RU" dirty="0"/>
              <a:t>, выборы голосование, у банка циклическая нагрузка по приходу ЗП держателей карт</a:t>
            </a:r>
          </a:p>
          <a:p>
            <a:r>
              <a:rPr lang="ru-RU" dirty="0"/>
              <a:t>ЦОД, ДЗО по тексту + должны централизованно управляться ток четверка, тройку придется ставить отдельно на каждый юнит</a:t>
            </a:r>
          </a:p>
          <a:p>
            <a:r>
              <a:rPr lang="ru-RU" dirty="0"/>
              <a:t>Локальные (своя виртуализация) у тройки есть проблемы, слетает лицензия при переезде. Проблемы решаются но это не удобно и публичные  облака </a:t>
            </a:r>
            <a:r>
              <a:rPr lang="ru-RU" dirty="0" err="1"/>
              <a:t>таже</a:t>
            </a:r>
            <a:r>
              <a:rPr lang="ru-RU" dirty="0"/>
              <a:t> ситуация. Короче: возникают проблемы с лицензией у тройки с привязкой к оборудованию, но ее можно использовать. А у четверки другая логика лицензирования поэтому такой проблемы здесь нет. Также возможность использовать агентов сильно экономит ресурсы, не требует разворачивания полноценного ПТАФ.</a:t>
            </a:r>
          </a:p>
          <a:p>
            <a:r>
              <a:rPr lang="ru-RU" dirty="0"/>
              <a:t>ДИБ кейс бай кейс часть </a:t>
            </a:r>
            <a:r>
              <a:rPr lang="ru-RU" dirty="0" err="1"/>
              <a:t>иб</a:t>
            </a:r>
            <a:r>
              <a:rPr lang="ru-RU" dirty="0"/>
              <a:t> функций троки в </a:t>
            </a:r>
            <a:r>
              <a:rPr lang="ru-RU" dirty="0" err="1"/>
              <a:t>роадмапе</a:t>
            </a:r>
            <a:r>
              <a:rPr lang="ru-RU" dirty="0"/>
              <a:t> четверки (экспертные </a:t>
            </a:r>
            <a:r>
              <a:rPr lang="ru-RU" dirty="0" err="1"/>
              <a:t>фун-ии</a:t>
            </a:r>
            <a:r>
              <a:rPr lang="ru-RU" dirty="0"/>
              <a:t> в </a:t>
            </a:r>
            <a:r>
              <a:rPr lang="ru-RU" dirty="0" err="1"/>
              <a:t>роадмапе</a:t>
            </a:r>
            <a:r>
              <a:rPr lang="ru-RU" dirty="0"/>
              <a:t> рассмотрим позднее в </a:t>
            </a:r>
            <a:r>
              <a:rPr lang="ru-RU" dirty="0" err="1"/>
              <a:t>роадмапе</a:t>
            </a:r>
            <a:r>
              <a:rPr lang="ru-RU" dirty="0"/>
              <a:t> подробнее)</a:t>
            </a:r>
          </a:p>
          <a:p>
            <a:r>
              <a:rPr lang="en-US" dirty="0"/>
              <a:t>IT </a:t>
            </a:r>
            <a:r>
              <a:rPr lang="ru-RU" dirty="0"/>
              <a:t>админ – в 4ке больше вариантов для автоматизации процесса и потому для ИТ коллегам будет легче развернуть и жить с ней в текущей инфраструктуре</a:t>
            </a:r>
          </a:p>
          <a:p>
            <a:r>
              <a:rPr lang="ru-RU" dirty="0" err="1"/>
              <a:t>Серт</a:t>
            </a:r>
            <a:r>
              <a:rPr lang="ru-RU" dirty="0"/>
              <a:t> </a:t>
            </a:r>
            <a:r>
              <a:rPr lang="ru-RU" dirty="0" err="1"/>
              <a:t>фстэк</a:t>
            </a:r>
            <a:r>
              <a:rPr lang="ru-RU" dirty="0"/>
              <a:t> </a:t>
            </a:r>
            <a:r>
              <a:rPr lang="ru-RU" dirty="0" err="1"/>
              <a:t>подготовность</a:t>
            </a:r>
            <a:r>
              <a:rPr lang="ru-RU" dirty="0"/>
              <a:t> сценариев миграции под готовность наших крупных заказчиков к переезду</a:t>
            </a:r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DEA90-5E9F-9F42-88CF-6E59C7F42F06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9141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5680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808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2462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570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сегодняшнего дня эти системы проделали значительный путь, эволюционируя вместе с интернетом и его технологиями.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1.0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Первое поколение защиты веб-приложений имело два основных преимущества перед IDS / IP- они умели  использовать атрибуты HTTP ( такие как метод, адрес, параметры) и преобразовывали данные перед анализом ( делали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urlencode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обратные base64 преобразования). Эти решения использовали сигнатурный подход и были ориентированы на защиту от атак на сервер. (RCE,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Traversal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SQL-инъекции).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2.0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2.0,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включая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AJAX,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взрывной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2.0.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Невероятное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устаревшими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ложноположительных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стало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слишком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Тогда же впервые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появились технологии машинного обучения. Но тогда оно было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полуручным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так называемое к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онтролируемое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помогало оптимизировать списки 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честно сказать в ту пору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ещё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трудоемким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обширного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вмешательства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человека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атак на 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(XSS и CSRF)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появились во втором поколении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3.0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третьего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поколения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упор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бизнес-логику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уровне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этом этапе было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овано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отслеживание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реконструирует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сеансе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избежать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хакеры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переключили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внимание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нулевого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вынуждены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аномалий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сохраняя на низком уровне число ложных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срабатываний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Полностью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оправдали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себя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чистого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материала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запросы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состоянии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узнать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отсортировать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поведения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крытых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арковских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Application Firewall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 нулевого 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попыток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обхода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приложения-это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механизмы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объединяющие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клиент-серверных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фасада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недостаточно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соединения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между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прикладными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компонентами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розничной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торговли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промышленных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онлайн-банкинга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полагаются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связности своих компонентов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должен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идентифицировать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несанкционированные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XML-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сообщениях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-вызовы (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service-oriented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ждать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заранее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повысить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устранения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традиционные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межсетевые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экраны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сравнивают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определенным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неспособны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Опыт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проникновение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позволил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специалистам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сканирование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успешности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времени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исправление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тестовых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эксплойтов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генерируемых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сканером кода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Technologies Application Inspector.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360°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сосредоточено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инфраструктурах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целостный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Комплексные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межсистемные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коммуникации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интеллектуального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сотрудников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ИТ-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Продукты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жизненный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цикл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закрывать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операционной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веб-сервера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оркестрации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экземпляров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Cisco ACI) 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публикация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управления ими,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затраты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требуемые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облачных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антифрод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утечек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360°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связанными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порой даже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вносить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DD622-FDE9-4653-9D0E-0EEE3184CCD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770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сегодняшнего дня эти системы проделали значительный путь, эволюционируя вместе с интернетом и его технологиями.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1.0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Первое поколение защиты веб-приложений имело два основных преимущества перед IDS / IP- они умели  использовать атрибуты HTTP ( такие как метод, адрес, параметры) и преобразовывали данные перед анализом ( делали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urlencode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обратные base64 преобразования). Эти решения использовали сигнатурный подход и были ориентированы на защиту от атак на сервер. (RCE,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Traversal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SQL-инъекции).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2.0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2.0,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включая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AJAX,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взрывной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2.0.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Невероятное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классические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устаревшими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ложноположительных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обнаружений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стало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слишком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внедрены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Тогда же впервые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появились технологии машинного обучения. Но тогда оно было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полуручным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так называемое к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онтролируемое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помогало оптимизировать списки 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честно сказать в ту пору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процесс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ещё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трудоемким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обширного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вмешательства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человека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атак на 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(XSS и CSRF)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появились во втором поколении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WAF.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3.0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третьего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поколения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упор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бизнес-логику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уровне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этом этапе было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овано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отслеживание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реконструирует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цепочку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сеансе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избежать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хакеры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переключили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внимание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нулевого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вынуждены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нормального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функционирования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аномалий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сохраняя на низком уровне число ложных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срабатываний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Полностью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автоматизированные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оправдали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себя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из-за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чистого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материала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машинного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содержит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запросы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состоянии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узнать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отсортировать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плохого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построения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поведения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крытых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арковских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Application Firewall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смешанный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обучения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 нулевого дня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попыток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обхода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приложения-это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сложные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механизмы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объединяющие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клиент-серверных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взаимодействий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фасада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недостаточно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соединения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между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прикладными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компонентами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защищены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розничной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торговли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промышленных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онлайн-банкинга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электронного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правительства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полагаются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XML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связности своих компонентов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должен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идентифицировать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несанкционированные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XML-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сообщениях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профилировать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SOA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-вызовы (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service-oriented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Вместо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ждать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защитники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заранее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повысить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выявления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устранения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традиционные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межсетевые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экраны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сравнивают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трафик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определенным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списком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сигнатур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неспособны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этому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Опыт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тестирования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проникновение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позволил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специалистам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 Technologies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реализовать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вредоносных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динамическое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сканирование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успешности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режиме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времени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автоматическое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виртуальное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исправление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тестовых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эксплойтов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генерируемых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сканером кода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 Technologies Application Inspector.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360°</a:t>
            </a:r>
            <a:b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Большинство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сосредоточено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внешних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атак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современных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распределенных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инфраструктурах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требуется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целостный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подход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Комплексные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защищают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пользователей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межсистемные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коммуникации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интеллектуального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минимизации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объема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ручной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сотрудников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ИТ-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Продукты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расширять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жизненный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цикл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безопасной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программного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обеспечения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закрывать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операционной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обновления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веб-сервера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Поддержка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оркестрации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большого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экземпляров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через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Cisco ACI) 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публикация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управления ими,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уменьшает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затраты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требуемые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облачных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сервисов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интеграции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антифрод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-системами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предотвращения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утечек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мошенничества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WAF 360°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помогает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компаниям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управлять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рисками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связанными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клиентами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порой даже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без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необходимости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вносить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своих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веб-приложений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DD622-FDE9-4653-9D0E-0EEE3184CCD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603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980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B68BDE-D4C8-41D2-9616-9530B831A67C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974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310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7274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овсем 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88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40568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156448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172022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035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0256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867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4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7515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795965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55554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00633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35059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637789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717416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29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682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988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PT_Bod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itle Text"/>
          <p:cNvSpPr txBox="1">
            <a:spLocks noGrp="1"/>
          </p:cNvSpPr>
          <p:nvPr>
            <p:ph type="title"/>
          </p:nvPr>
        </p:nvSpPr>
        <p:spPr>
          <a:xfrm>
            <a:off x="581015" y="468167"/>
            <a:ext cx="9629786" cy="142603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0" name="Freeform 29"/>
          <p:cNvSpPr/>
          <p:nvPr/>
        </p:nvSpPr>
        <p:spPr>
          <a:xfrm>
            <a:off x="10816797" y="612418"/>
            <a:ext cx="686529" cy="687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21600" y="21600"/>
                  <a:pt x="21600" y="21600"/>
                  <a:pt x="21600" y="21600"/>
                </a:cubicBezTo>
                <a:lnTo>
                  <a:pt x="21600" y="0"/>
                </a:lnTo>
                <a:close/>
                <a:moveTo>
                  <a:pt x="9542" y="11450"/>
                </a:moveTo>
                <a:cubicBezTo>
                  <a:pt x="5476" y="11450"/>
                  <a:pt x="5476" y="11450"/>
                  <a:pt x="5476" y="11450"/>
                </a:cubicBezTo>
                <a:cubicBezTo>
                  <a:pt x="5310" y="11450"/>
                  <a:pt x="5172" y="11588"/>
                  <a:pt x="5172" y="11727"/>
                </a:cubicBezTo>
                <a:cubicBezTo>
                  <a:pt x="5172" y="14022"/>
                  <a:pt x="5172" y="14022"/>
                  <a:pt x="5172" y="14022"/>
                </a:cubicBezTo>
                <a:cubicBezTo>
                  <a:pt x="3900" y="14022"/>
                  <a:pt x="3900" y="14022"/>
                  <a:pt x="3900" y="14022"/>
                </a:cubicBezTo>
                <a:cubicBezTo>
                  <a:pt x="3900" y="11727"/>
                  <a:pt x="3900" y="11727"/>
                  <a:pt x="3900" y="11727"/>
                </a:cubicBezTo>
                <a:cubicBezTo>
                  <a:pt x="3900" y="10869"/>
                  <a:pt x="4591" y="10150"/>
                  <a:pt x="5476" y="10150"/>
                </a:cubicBezTo>
                <a:cubicBezTo>
                  <a:pt x="9542" y="10150"/>
                  <a:pt x="9542" y="10150"/>
                  <a:pt x="9542" y="10150"/>
                </a:cubicBezTo>
                <a:cubicBezTo>
                  <a:pt x="9708" y="10150"/>
                  <a:pt x="9846" y="10012"/>
                  <a:pt x="9846" y="9846"/>
                </a:cubicBezTo>
                <a:cubicBezTo>
                  <a:pt x="9846" y="9182"/>
                  <a:pt x="9846" y="9182"/>
                  <a:pt x="9846" y="9182"/>
                </a:cubicBezTo>
                <a:cubicBezTo>
                  <a:pt x="9846" y="9016"/>
                  <a:pt x="9708" y="8878"/>
                  <a:pt x="9542" y="8878"/>
                </a:cubicBezTo>
                <a:cubicBezTo>
                  <a:pt x="5476" y="8878"/>
                  <a:pt x="5476" y="8878"/>
                  <a:pt x="5476" y="8878"/>
                </a:cubicBezTo>
                <a:cubicBezTo>
                  <a:pt x="5310" y="8878"/>
                  <a:pt x="5172" y="9016"/>
                  <a:pt x="5172" y="9182"/>
                </a:cubicBezTo>
                <a:cubicBezTo>
                  <a:pt x="3900" y="9182"/>
                  <a:pt x="3900" y="9182"/>
                  <a:pt x="3900" y="9182"/>
                </a:cubicBezTo>
                <a:cubicBezTo>
                  <a:pt x="3900" y="8297"/>
                  <a:pt x="4591" y="7606"/>
                  <a:pt x="5476" y="7578"/>
                </a:cubicBezTo>
                <a:cubicBezTo>
                  <a:pt x="5476" y="7578"/>
                  <a:pt x="5476" y="7578"/>
                  <a:pt x="5476" y="7578"/>
                </a:cubicBezTo>
                <a:cubicBezTo>
                  <a:pt x="9542" y="7578"/>
                  <a:pt x="9542" y="7578"/>
                  <a:pt x="9542" y="7578"/>
                </a:cubicBezTo>
                <a:cubicBezTo>
                  <a:pt x="10427" y="7578"/>
                  <a:pt x="11146" y="8297"/>
                  <a:pt x="11146" y="9182"/>
                </a:cubicBezTo>
                <a:cubicBezTo>
                  <a:pt x="11146" y="9846"/>
                  <a:pt x="11146" y="9846"/>
                  <a:pt x="11146" y="9846"/>
                </a:cubicBezTo>
                <a:cubicBezTo>
                  <a:pt x="11146" y="10731"/>
                  <a:pt x="10427" y="11450"/>
                  <a:pt x="9542" y="11450"/>
                </a:cubicBezTo>
                <a:close/>
                <a:moveTo>
                  <a:pt x="15405" y="12446"/>
                </a:moveTo>
                <a:cubicBezTo>
                  <a:pt x="15405" y="12612"/>
                  <a:pt x="15543" y="12722"/>
                  <a:pt x="15681" y="12722"/>
                </a:cubicBezTo>
                <a:cubicBezTo>
                  <a:pt x="15681" y="14022"/>
                  <a:pt x="15681" y="14022"/>
                  <a:pt x="15681" y="14022"/>
                </a:cubicBezTo>
                <a:cubicBezTo>
                  <a:pt x="14824" y="14022"/>
                  <a:pt x="14105" y="13303"/>
                  <a:pt x="14105" y="12446"/>
                </a:cubicBezTo>
                <a:cubicBezTo>
                  <a:pt x="14105" y="8878"/>
                  <a:pt x="14105" y="8878"/>
                  <a:pt x="14105" y="8878"/>
                </a:cubicBezTo>
                <a:cubicBezTo>
                  <a:pt x="11782" y="8878"/>
                  <a:pt x="11782" y="8878"/>
                  <a:pt x="11782" y="8878"/>
                </a:cubicBezTo>
                <a:cubicBezTo>
                  <a:pt x="11782" y="7578"/>
                  <a:pt x="11782" y="7578"/>
                  <a:pt x="11782" y="7578"/>
                </a:cubicBezTo>
                <a:cubicBezTo>
                  <a:pt x="17728" y="7578"/>
                  <a:pt x="17728" y="7578"/>
                  <a:pt x="17728" y="7578"/>
                </a:cubicBezTo>
                <a:cubicBezTo>
                  <a:pt x="17728" y="8878"/>
                  <a:pt x="17728" y="8878"/>
                  <a:pt x="17728" y="8878"/>
                </a:cubicBezTo>
                <a:cubicBezTo>
                  <a:pt x="15405" y="8878"/>
                  <a:pt x="15405" y="8878"/>
                  <a:pt x="15405" y="8878"/>
                </a:cubicBezTo>
                <a:lnTo>
                  <a:pt x="15405" y="12446"/>
                </a:lnTo>
                <a:close/>
              </a:path>
            </a:pathLst>
          </a:custGeom>
          <a:solidFill>
            <a:srgbClr val="BBBDBF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00540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T_Body_06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80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314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T_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 txBox="1">
            <a:spLocks/>
          </p:cNvSpPr>
          <p:nvPr userDrawn="1"/>
        </p:nvSpPr>
        <p:spPr>
          <a:xfrm>
            <a:off x="658032" y="5592763"/>
            <a:ext cx="5437242" cy="693737"/>
          </a:xfrm>
          <a:prstGeom prst="rect">
            <a:avLst/>
          </a:prstGeom>
        </p:spPr>
        <p:txBody>
          <a:bodyPr anchor="b" anchorCtr="0"/>
          <a:lstStyle>
            <a:defPPr>
              <a:defRPr lang="ru-RU"/>
            </a:defPPr>
            <a:lvl1pPr marL="0" algn="l" defTabSz="914400" rtl="0" eaLnBrk="1" latinLnBrk="0" hangingPunct="1">
              <a:defRPr sz="1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ptsecurity.com</a:t>
            </a:r>
            <a:endParaRPr lang="ru-RU" sz="1500" b="0" kern="1200" dirty="0">
              <a:solidFill>
                <a:srgbClr val="B2B6B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58032" y="2914435"/>
            <a:ext cx="6059291" cy="76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5000"/>
              </a:lnSpc>
              <a:defRPr sz="4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58032" y="3718182"/>
            <a:ext cx="6059291" cy="9938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The subtitle of the presentation</a:t>
            </a:r>
            <a:br>
              <a:rPr lang="en-US" dirty="0"/>
            </a:br>
            <a:r>
              <a:rPr lang="en-US" dirty="0"/>
              <a:t>in several levels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31497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ABDF8B4-8573-A143-90D4-E7831FD13E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10478" b="118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одзаголовок 2"/>
          <p:cNvSpPr txBox="1">
            <a:spLocks/>
          </p:cNvSpPr>
          <p:nvPr userDrawn="1"/>
        </p:nvSpPr>
        <p:spPr>
          <a:xfrm>
            <a:off x="744334" y="5856293"/>
            <a:ext cx="5855013" cy="3722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00"/>
              </a:spcBef>
            </a:pPr>
            <a:r>
              <a:rPr lang="en-US" sz="15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ptsecurity.com</a:t>
            </a:r>
            <a:endParaRPr lang="ru-RU" sz="15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29"/>
          <p:cNvSpPr>
            <a:spLocks noEditPoints="1"/>
          </p:cNvSpPr>
          <p:nvPr userDrawn="1"/>
        </p:nvSpPr>
        <p:spPr bwMode="auto">
          <a:xfrm>
            <a:off x="760413" y="747713"/>
            <a:ext cx="992188" cy="993774"/>
          </a:xfrm>
          <a:custGeom>
            <a:avLst/>
            <a:gdLst>
              <a:gd name="T0" fmla="*/ 781 w 781"/>
              <a:gd name="T1" fmla="*/ 0 h 781"/>
              <a:gd name="T2" fmla="*/ 0 w 781"/>
              <a:gd name="T3" fmla="*/ 0 h 781"/>
              <a:gd name="T4" fmla="*/ 0 w 781"/>
              <a:gd name="T5" fmla="*/ 781 h 781"/>
              <a:gd name="T6" fmla="*/ 781 w 781"/>
              <a:gd name="T7" fmla="*/ 781 h 781"/>
              <a:gd name="T8" fmla="*/ 781 w 781"/>
              <a:gd name="T9" fmla="*/ 0 h 781"/>
              <a:gd name="T10" fmla="*/ 345 w 781"/>
              <a:gd name="T11" fmla="*/ 414 h 781"/>
              <a:gd name="T12" fmla="*/ 198 w 781"/>
              <a:gd name="T13" fmla="*/ 414 h 781"/>
              <a:gd name="T14" fmla="*/ 187 w 781"/>
              <a:gd name="T15" fmla="*/ 424 h 781"/>
              <a:gd name="T16" fmla="*/ 187 w 781"/>
              <a:gd name="T17" fmla="*/ 507 h 781"/>
              <a:gd name="T18" fmla="*/ 141 w 781"/>
              <a:gd name="T19" fmla="*/ 507 h 781"/>
              <a:gd name="T20" fmla="*/ 141 w 781"/>
              <a:gd name="T21" fmla="*/ 424 h 781"/>
              <a:gd name="T22" fmla="*/ 198 w 781"/>
              <a:gd name="T23" fmla="*/ 367 h 781"/>
              <a:gd name="T24" fmla="*/ 345 w 781"/>
              <a:gd name="T25" fmla="*/ 367 h 781"/>
              <a:gd name="T26" fmla="*/ 356 w 781"/>
              <a:gd name="T27" fmla="*/ 356 h 781"/>
              <a:gd name="T28" fmla="*/ 356 w 781"/>
              <a:gd name="T29" fmla="*/ 332 h 781"/>
              <a:gd name="T30" fmla="*/ 345 w 781"/>
              <a:gd name="T31" fmla="*/ 321 h 781"/>
              <a:gd name="T32" fmla="*/ 198 w 781"/>
              <a:gd name="T33" fmla="*/ 321 h 781"/>
              <a:gd name="T34" fmla="*/ 187 w 781"/>
              <a:gd name="T35" fmla="*/ 332 h 781"/>
              <a:gd name="T36" fmla="*/ 141 w 781"/>
              <a:gd name="T37" fmla="*/ 332 h 781"/>
              <a:gd name="T38" fmla="*/ 198 w 781"/>
              <a:gd name="T39" fmla="*/ 274 h 781"/>
              <a:gd name="T40" fmla="*/ 198 w 781"/>
              <a:gd name="T41" fmla="*/ 274 h 781"/>
              <a:gd name="T42" fmla="*/ 345 w 781"/>
              <a:gd name="T43" fmla="*/ 274 h 781"/>
              <a:gd name="T44" fmla="*/ 403 w 781"/>
              <a:gd name="T45" fmla="*/ 332 h 781"/>
              <a:gd name="T46" fmla="*/ 403 w 781"/>
              <a:gd name="T47" fmla="*/ 356 h 781"/>
              <a:gd name="T48" fmla="*/ 345 w 781"/>
              <a:gd name="T49" fmla="*/ 414 h 781"/>
              <a:gd name="T50" fmla="*/ 557 w 781"/>
              <a:gd name="T51" fmla="*/ 450 h 781"/>
              <a:gd name="T52" fmla="*/ 567 w 781"/>
              <a:gd name="T53" fmla="*/ 460 h 781"/>
              <a:gd name="T54" fmla="*/ 567 w 781"/>
              <a:gd name="T55" fmla="*/ 507 h 781"/>
              <a:gd name="T56" fmla="*/ 510 w 781"/>
              <a:gd name="T57" fmla="*/ 450 h 781"/>
              <a:gd name="T58" fmla="*/ 510 w 781"/>
              <a:gd name="T59" fmla="*/ 321 h 781"/>
              <a:gd name="T60" fmla="*/ 426 w 781"/>
              <a:gd name="T61" fmla="*/ 321 h 781"/>
              <a:gd name="T62" fmla="*/ 426 w 781"/>
              <a:gd name="T63" fmla="*/ 274 h 781"/>
              <a:gd name="T64" fmla="*/ 641 w 781"/>
              <a:gd name="T65" fmla="*/ 274 h 781"/>
              <a:gd name="T66" fmla="*/ 641 w 781"/>
              <a:gd name="T67" fmla="*/ 321 h 781"/>
              <a:gd name="T68" fmla="*/ 557 w 781"/>
              <a:gd name="T69" fmla="*/ 321 h 781"/>
              <a:gd name="T70" fmla="*/ 557 w 781"/>
              <a:gd name="T71" fmla="*/ 450 h 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81" h="781">
                <a:moveTo>
                  <a:pt x="78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81"/>
                  <a:pt x="0" y="781"/>
                  <a:pt x="0" y="781"/>
                </a:cubicBezTo>
                <a:cubicBezTo>
                  <a:pt x="781" y="781"/>
                  <a:pt x="781" y="781"/>
                  <a:pt x="781" y="781"/>
                </a:cubicBezTo>
                <a:lnTo>
                  <a:pt x="781" y="0"/>
                </a:lnTo>
                <a:close/>
                <a:moveTo>
                  <a:pt x="345" y="414"/>
                </a:moveTo>
                <a:cubicBezTo>
                  <a:pt x="198" y="414"/>
                  <a:pt x="198" y="414"/>
                  <a:pt x="198" y="414"/>
                </a:cubicBezTo>
                <a:cubicBezTo>
                  <a:pt x="192" y="414"/>
                  <a:pt x="187" y="419"/>
                  <a:pt x="187" y="424"/>
                </a:cubicBezTo>
                <a:cubicBezTo>
                  <a:pt x="187" y="507"/>
                  <a:pt x="187" y="507"/>
                  <a:pt x="187" y="507"/>
                </a:cubicBezTo>
                <a:cubicBezTo>
                  <a:pt x="141" y="507"/>
                  <a:pt x="141" y="507"/>
                  <a:pt x="141" y="507"/>
                </a:cubicBezTo>
                <a:cubicBezTo>
                  <a:pt x="141" y="424"/>
                  <a:pt x="141" y="424"/>
                  <a:pt x="141" y="424"/>
                </a:cubicBezTo>
                <a:cubicBezTo>
                  <a:pt x="141" y="393"/>
                  <a:pt x="166" y="367"/>
                  <a:pt x="198" y="367"/>
                </a:cubicBezTo>
                <a:cubicBezTo>
                  <a:pt x="345" y="367"/>
                  <a:pt x="345" y="367"/>
                  <a:pt x="345" y="367"/>
                </a:cubicBezTo>
                <a:cubicBezTo>
                  <a:pt x="351" y="367"/>
                  <a:pt x="356" y="362"/>
                  <a:pt x="356" y="356"/>
                </a:cubicBezTo>
                <a:cubicBezTo>
                  <a:pt x="356" y="332"/>
                  <a:pt x="356" y="332"/>
                  <a:pt x="356" y="332"/>
                </a:cubicBezTo>
                <a:cubicBezTo>
                  <a:pt x="356" y="326"/>
                  <a:pt x="351" y="321"/>
                  <a:pt x="345" y="321"/>
                </a:cubicBezTo>
                <a:cubicBezTo>
                  <a:pt x="198" y="321"/>
                  <a:pt x="198" y="321"/>
                  <a:pt x="198" y="321"/>
                </a:cubicBezTo>
                <a:cubicBezTo>
                  <a:pt x="192" y="321"/>
                  <a:pt x="187" y="326"/>
                  <a:pt x="187" y="332"/>
                </a:cubicBezTo>
                <a:cubicBezTo>
                  <a:pt x="141" y="332"/>
                  <a:pt x="141" y="332"/>
                  <a:pt x="141" y="332"/>
                </a:cubicBezTo>
                <a:cubicBezTo>
                  <a:pt x="141" y="300"/>
                  <a:pt x="166" y="275"/>
                  <a:pt x="198" y="274"/>
                </a:cubicBezTo>
                <a:cubicBezTo>
                  <a:pt x="198" y="274"/>
                  <a:pt x="198" y="274"/>
                  <a:pt x="198" y="274"/>
                </a:cubicBezTo>
                <a:cubicBezTo>
                  <a:pt x="345" y="274"/>
                  <a:pt x="345" y="274"/>
                  <a:pt x="345" y="274"/>
                </a:cubicBezTo>
                <a:cubicBezTo>
                  <a:pt x="377" y="274"/>
                  <a:pt x="403" y="300"/>
                  <a:pt x="403" y="332"/>
                </a:cubicBezTo>
                <a:cubicBezTo>
                  <a:pt x="403" y="356"/>
                  <a:pt x="403" y="356"/>
                  <a:pt x="403" y="356"/>
                </a:cubicBezTo>
                <a:cubicBezTo>
                  <a:pt x="403" y="388"/>
                  <a:pt x="377" y="414"/>
                  <a:pt x="345" y="414"/>
                </a:cubicBezTo>
                <a:close/>
                <a:moveTo>
                  <a:pt x="557" y="450"/>
                </a:moveTo>
                <a:cubicBezTo>
                  <a:pt x="557" y="456"/>
                  <a:pt x="562" y="460"/>
                  <a:pt x="567" y="460"/>
                </a:cubicBezTo>
                <a:cubicBezTo>
                  <a:pt x="567" y="507"/>
                  <a:pt x="567" y="507"/>
                  <a:pt x="567" y="507"/>
                </a:cubicBezTo>
                <a:cubicBezTo>
                  <a:pt x="536" y="507"/>
                  <a:pt x="510" y="481"/>
                  <a:pt x="510" y="450"/>
                </a:cubicBezTo>
                <a:cubicBezTo>
                  <a:pt x="510" y="321"/>
                  <a:pt x="510" y="321"/>
                  <a:pt x="510" y="321"/>
                </a:cubicBezTo>
                <a:cubicBezTo>
                  <a:pt x="426" y="321"/>
                  <a:pt x="426" y="321"/>
                  <a:pt x="426" y="321"/>
                </a:cubicBezTo>
                <a:cubicBezTo>
                  <a:pt x="426" y="274"/>
                  <a:pt x="426" y="274"/>
                  <a:pt x="426" y="274"/>
                </a:cubicBezTo>
                <a:cubicBezTo>
                  <a:pt x="641" y="274"/>
                  <a:pt x="641" y="274"/>
                  <a:pt x="641" y="274"/>
                </a:cubicBezTo>
                <a:cubicBezTo>
                  <a:pt x="641" y="321"/>
                  <a:pt x="641" y="321"/>
                  <a:pt x="641" y="321"/>
                </a:cubicBezTo>
                <a:cubicBezTo>
                  <a:pt x="557" y="321"/>
                  <a:pt x="557" y="321"/>
                  <a:pt x="557" y="321"/>
                </a:cubicBezTo>
                <a:lnTo>
                  <a:pt x="557" y="45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4035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T_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658032" y="2914435"/>
            <a:ext cx="6359988" cy="768123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5000"/>
              </a:lnSpc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58032" y="3718182"/>
            <a:ext cx="6359988" cy="99386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3200"/>
              </a:lnSpc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The subtitle of presentation</a:t>
            </a:r>
            <a:br>
              <a:rPr lang="en-US" dirty="0"/>
            </a:br>
            <a:r>
              <a:rPr lang="en-US" dirty="0"/>
              <a:t>in several levels</a:t>
            </a:r>
            <a:endParaRPr lang="ru-RU" dirty="0"/>
          </a:p>
        </p:txBody>
      </p:sp>
      <p:sp>
        <p:nvSpPr>
          <p:cNvPr id="4" name="Дата 3"/>
          <p:cNvSpPr txBox="1">
            <a:spLocks/>
          </p:cNvSpPr>
          <p:nvPr userDrawn="1"/>
        </p:nvSpPr>
        <p:spPr>
          <a:xfrm>
            <a:off x="658032" y="5592763"/>
            <a:ext cx="10875210" cy="693737"/>
          </a:xfrm>
          <a:prstGeom prst="rect">
            <a:avLst/>
          </a:prstGeom>
        </p:spPr>
        <p:txBody>
          <a:bodyPr anchor="b" anchorCtr="0"/>
          <a:lstStyle>
            <a:defPPr>
              <a:defRPr lang="ru-RU"/>
            </a:defPPr>
            <a:lvl1pPr marL="0" algn="l" defTabSz="914400" rtl="0" eaLnBrk="1" latinLnBrk="0" hangingPunct="1">
              <a:defRPr sz="15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ptsecurity.com</a:t>
            </a:r>
          </a:p>
        </p:txBody>
      </p:sp>
    </p:spTree>
    <p:extLst>
      <p:ext uri="{BB962C8B-B14F-4D97-AF65-F5344CB8AC3E}">
        <p14:creationId xmlns:p14="http://schemas.microsoft.com/office/powerpoint/2010/main" val="18126487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15D1-A9B5-4C1D-A427-AFCC95E8F2AA}" type="datetimeFigureOut">
              <a:rPr lang="ru-RU" smtClean="0"/>
              <a:t>28.06.2022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E0AF-F41F-4BD9-9E5C-7C55F9C0ED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30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1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66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41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4924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5350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0602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80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  <p:sldLayoutId id="2147483929" r:id="rId7"/>
    <p:sldLayoutId id="2147483930" r:id="rId8"/>
    <p:sldLayoutId id="2147483931" r:id="rId9"/>
    <p:sldLayoutId id="2147483932" r:id="rId10"/>
    <p:sldLayoutId id="2147483954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  <p:sldLayoutId id="2147483945" r:id="rId24"/>
    <p:sldLayoutId id="2147483946" r:id="rId25"/>
    <p:sldLayoutId id="2147483947" r:id="rId26"/>
    <p:sldLayoutId id="2147483948" r:id="rId27"/>
    <p:sldLayoutId id="2147483949" r:id="rId28"/>
    <p:sldLayoutId id="2147483950" r:id="rId29"/>
    <p:sldLayoutId id="2147483951" r:id="rId30"/>
    <p:sldLayoutId id="2147483952" r:id="rId31"/>
    <p:sldLayoutId id="2147483953" r:id="rId32"/>
    <p:sldLayoutId id="2147483955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35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2" pos="3228">
          <p15:clr>
            <a:srgbClr val="F26B43"/>
          </p15:clr>
        </p15:guide>
        <p15:guide id="3" pos="4452">
          <p15:clr>
            <a:srgbClr val="F26B43"/>
          </p15:clr>
        </p15:guide>
        <p15:guide id="4" pos="2978">
          <p15:clr>
            <a:srgbClr val="F26B43"/>
          </p15:clr>
        </p15:guide>
        <p15:guide id="5" pos="1753">
          <p15:clr>
            <a:srgbClr val="F26B43"/>
          </p15:clr>
        </p15:guide>
        <p15:guide id="6" pos="1504">
          <p15:clr>
            <a:srgbClr val="F26B43"/>
          </p15:clr>
        </p15:guide>
        <p15:guide id="7" pos="7401">
          <p15:clr>
            <a:srgbClr val="F26B43"/>
          </p15:clr>
        </p15:guide>
        <p15:guide id="8" pos="6176">
          <p15:clr>
            <a:srgbClr val="F26B43"/>
          </p15:clr>
        </p15:guide>
        <p15:guide id="9" pos="5927">
          <p15:clr>
            <a:srgbClr val="F26B43"/>
          </p15:clr>
        </p15:guide>
        <p15:guide id="10" pos="4702">
          <p15:clr>
            <a:srgbClr val="F26B43"/>
          </p15:clr>
        </p15:guide>
        <p15:guide id="11" orient="horz" pos="1003">
          <p15:clr>
            <a:srgbClr val="F26B43"/>
          </p15:clr>
        </p15:guide>
        <p15:guide id="12" orient="horz" pos="3748">
          <p15:clr>
            <a:srgbClr val="F26B43"/>
          </p15:clr>
        </p15:guide>
        <p15:guide id="13" orient="horz" pos="278">
          <p15:clr>
            <a:srgbClr val="F26B43"/>
          </p15:clr>
        </p15:guide>
        <p15:guide id="1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security.com/upload/corporate/ru-ru/analytics/web-vulnerabilities-2020-rus.pdf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unetix.com/blog/web-security-zone/instagram-usd-30000-bounty/" TargetMode="External"/><Relationship Id="rId2" Type="http://schemas.openxmlformats.org/officeDocument/2006/relationships/hyperlink" Target="https://www.securitylab.ru/news/499943.php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leepingcomputer.com/news/security/wordpress-plugin-bug-allows-malicious-code-injection-on-100k-site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tsecurity.com/upload/corporate/ru-ru/services/security-services/pt-consulting-services-sb-rus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gif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jpe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gif"/><Relationship Id="rId29" Type="http://schemas.openxmlformats.org/officeDocument/2006/relationships/image" Target="../media/image50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gif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jpe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Relationship Id="rId14" Type="http://schemas.openxmlformats.org/officeDocument/2006/relationships/image" Target="../media/image35.jpe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tsecurity.com/upload/corporate/ru-ru/analytics/web-vulnerabilities-2020-ru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DD73-8051-074A-A2A4-650CBD64D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10964965" cy="5598885"/>
          </a:xfrm>
        </p:spPr>
        <p:txBody>
          <a:bodyPr>
            <a:normAutofit/>
          </a:bodyPr>
          <a:lstStyle/>
          <a:p>
            <a:r>
              <a:rPr lang="en" dirty="0"/>
              <a:t>POSITIVE TECHNOLOGIES </a:t>
            </a:r>
            <a:br>
              <a:rPr lang="en" dirty="0"/>
            </a:br>
            <a:r>
              <a:rPr lang="en" dirty="0"/>
              <a:t>APPLICATION </a:t>
            </a:r>
            <a:br>
              <a:rPr lang="en" dirty="0"/>
            </a:br>
            <a:r>
              <a:rPr lang="en" dirty="0"/>
              <a:t>FIREWALL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3655531-EEEB-5047-A2F5-0DD0B917C6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035" y="3150506"/>
            <a:ext cx="6596165" cy="2043794"/>
          </a:xfrm>
        </p:spPr>
        <p:txBody>
          <a:bodyPr>
            <a:normAutofit/>
          </a:bodyPr>
          <a:lstStyle/>
          <a:p>
            <a:r>
              <a:rPr lang="ru-RU" sz="3600" dirty="0"/>
              <a:t>Гибкий и точный инструмент для защиты от веб-атак</a:t>
            </a:r>
          </a:p>
        </p:txBody>
      </p:sp>
    </p:spTree>
    <p:extLst>
      <p:ext uri="{BB962C8B-B14F-4D97-AF65-F5344CB8AC3E}">
        <p14:creationId xmlns:p14="http://schemas.microsoft.com/office/powerpoint/2010/main" val="81915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" descr="Рисунок 5">
            <a:extLst>
              <a:ext uri="{FF2B5EF4-FFF2-40B4-BE49-F238E27FC236}">
                <a16:creationId xmlns:a16="http://schemas.microsoft.com/office/drawing/2014/main" id="{7D203C8F-F417-2642-8EEC-EE95DFFE75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022"/>
          <a:stretch>
            <a:fillRect/>
          </a:stretch>
        </p:blipFill>
        <p:spPr>
          <a:xfrm>
            <a:off x="4320073" y="2834497"/>
            <a:ext cx="7257538" cy="277333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ACFC91D-0F14-1F43-9E80-C7E721C68DD3}"/>
              </a:ext>
            </a:extLst>
          </p:cNvPr>
          <p:cNvSpPr/>
          <p:nvPr/>
        </p:nvSpPr>
        <p:spPr>
          <a:xfrm>
            <a:off x="6521873" y="5858302"/>
            <a:ext cx="505573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defRPr sz="1200">
                <a:solidFill>
                  <a:srgbClr val="414041"/>
                </a:solidFill>
              </a:defRPr>
            </a:pPr>
            <a:r>
              <a:rPr lang="ru-RU" sz="1050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/>
                <a:sym typeface="Arial"/>
              </a:rPr>
              <a:t>* </a:t>
            </a:r>
            <a:r>
              <a:rPr lang="ru-RU" sz="1050" u="sng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Уязвимости и угрозы веб-приложений в 2019 году</a:t>
            </a:r>
            <a:r>
              <a:rPr lang="ru-RU" sz="1050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/>
                <a:sym typeface="Arial"/>
              </a:rPr>
              <a:t>, </a:t>
            </a:r>
            <a:r>
              <a:rPr lang="en" sz="1050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/>
                <a:sym typeface="Arial"/>
              </a:rPr>
              <a:t>Positive Technologies</a:t>
            </a:r>
            <a:endParaRPr lang="ru-RU" sz="1050" kern="0" dirty="0">
              <a:solidFill>
                <a:schemeClr val="bg1">
                  <a:lumMod val="65000"/>
                </a:schemeClr>
              </a:solidFill>
              <a:latin typeface="TT Hoves" panose="02000503030000020004"/>
              <a:cs typeface="Arial"/>
              <a:sym typeface="Arial"/>
            </a:endParaRPr>
          </a:p>
          <a:p>
            <a:pPr lvl="0" hangingPunct="0">
              <a:defRPr sz="1200">
                <a:solidFill>
                  <a:srgbClr val="414041"/>
                </a:solidFill>
              </a:defRPr>
            </a:pPr>
            <a:r>
              <a:rPr lang="en" sz="1050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/>
                <a:sym typeface="Arial"/>
              </a:rPr>
              <a:t>** OWASP Top Ten, OWASP Foundation</a:t>
            </a:r>
          </a:p>
        </p:txBody>
      </p:sp>
      <p:sp>
        <p:nvSpPr>
          <p:cNvPr id="18" name="Прямоугольник 4">
            <a:extLst>
              <a:ext uri="{FF2B5EF4-FFF2-40B4-BE49-F238E27FC236}">
                <a16:creationId xmlns:a16="http://schemas.microsoft.com/office/drawing/2014/main" id="{E0C6C8F9-B523-8546-9C83-EB4E23F84B99}"/>
              </a:ext>
            </a:extLst>
          </p:cNvPr>
          <p:cNvSpPr txBox="1"/>
          <p:nvPr/>
        </p:nvSpPr>
        <p:spPr>
          <a:xfrm>
            <a:off x="6621514" y="1794690"/>
            <a:ext cx="4956097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200">
                <a:solidFill>
                  <a:srgbClr val="404040"/>
                </a:solidFill>
              </a:defRPr>
            </a:lvl1pPr>
          </a:lstStyle>
          <a:p>
            <a:pPr algn="l" hangingPunct="0">
              <a:spcBef>
                <a:spcPts val="1200"/>
              </a:spcBef>
              <a:defRPr/>
            </a:pPr>
            <a:r>
              <a:rPr lang="ru-RU" sz="2000" b="1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  <a:t>Наиболее распространенные уязвимости из списка </a:t>
            </a:r>
            <a:r>
              <a:rPr lang="en" sz="2000" b="1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  <a:t>OWASP Top</a:t>
            </a:r>
            <a:r>
              <a:rPr lang="ru-RU" sz="2000" b="1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  <a:t> </a:t>
            </a:r>
            <a:r>
              <a:rPr lang="en" sz="2000" b="1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  <a:t>10**</a:t>
            </a:r>
            <a:br>
              <a:rPr lang="en" sz="2000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</a:br>
            <a:r>
              <a:rPr lang="en" sz="2000" kern="0" dirty="0">
                <a:solidFill>
                  <a:srgbClr val="414041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(</a:t>
            </a:r>
            <a:r>
              <a:rPr lang="ru-RU" sz="2000" kern="0" dirty="0">
                <a:solidFill>
                  <a:srgbClr val="414041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доля веб-приложений)</a:t>
            </a:r>
          </a:p>
        </p:txBody>
      </p:sp>
      <p:sp>
        <p:nvSpPr>
          <p:cNvPr id="13" name="имеют критически опасные уязвимости">
            <a:extLst>
              <a:ext uri="{FF2B5EF4-FFF2-40B4-BE49-F238E27FC236}">
                <a16:creationId xmlns:a16="http://schemas.microsoft.com/office/drawing/2014/main" id="{91994C10-24B4-E646-9CF4-35D185697D46}"/>
              </a:ext>
            </a:extLst>
          </p:cNvPr>
          <p:cNvSpPr txBox="1"/>
          <p:nvPr/>
        </p:nvSpPr>
        <p:spPr>
          <a:xfrm>
            <a:off x="449020" y="1814688"/>
            <a:ext cx="38771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lvl="3" hangingPunct="0">
              <a:defRPr>
                <a:solidFill>
                  <a:srgbClr val="414041"/>
                </a:solidFill>
              </a:defRPr>
            </a:pPr>
            <a:r>
              <a:rPr lang="ru-RU" sz="2000" b="1" kern="0" dirty="0">
                <a:solidFill>
                  <a:srgbClr val="CD362B"/>
                </a:solidFill>
                <a:latin typeface="TT Hoves" panose="02000503030000020004"/>
                <a:sym typeface="Arial Black"/>
              </a:rPr>
              <a:t>Почти треть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приложений уязвим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</a:rPr>
              <a:t>а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</a:rPr>
              <a:t>для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 внедрения кода (</a:t>
            </a:r>
            <a:r>
              <a:rPr lang="e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</a:rPr>
              <a:t>i</a:t>
            </a:r>
            <a:r>
              <a:rPr lang="en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njection)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2609368-F61F-8E42-8348-5B8B02B196FC}"/>
              </a:ext>
            </a:extLst>
          </p:cNvPr>
          <p:cNvSpPr/>
          <p:nvPr/>
        </p:nvSpPr>
        <p:spPr>
          <a:xfrm>
            <a:off x="395285" y="4698818"/>
            <a:ext cx="4074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kern="0" dirty="0">
                <a:solidFill>
                  <a:srgbClr val="CD362B"/>
                </a:solidFill>
                <a:latin typeface="TT Hoves" panose="02000503030000020004"/>
                <a:sym typeface="Arial Black"/>
              </a:rPr>
              <a:t>Большинство</a:t>
            </a:r>
            <a:r>
              <a:rPr lang="ru-RU" sz="2000" kern="0" dirty="0">
                <a:solidFill>
                  <a:srgbClr val="414041"/>
                </a:solidFill>
                <a:latin typeface="TT Hoves" panose="02000503030000020004"/>
                <a:sym typeface="Arial Black"/>
              </a:rPr>
              <a:t>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настроено некорректно с точки зрения безопасности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AF35EA2-D028-2D4D-8C2E-09CCBEEFB5A4}"/>
              </a:ext>
            </a:extLst>
          </p:cNvPr>
          <p:cNvSpPr/>
          <p:nvPr/>
        </p:nvSpPr>
        <p:spPr>
          <a:xfrm>
            <a:off x="395285" y="3325351"/>
            <a:ext cx="3877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kern="0" dirty="0">
                <a:solidFill>
                  <a:srgbClr val="CD362B"/>
                </a:solidFill>
                <a:latin typeface="TT Hoves" panose="02000503030000020004"/>
                <a:sym typeface="Arial Black"/>
              </a:rPr>
              <a:t>Каждое второе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имеет критически опасные уязвимости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4A2D993D-D775-6D47-8782-1D74879CA2F0}"/>
              </a:ext>
            </a:extLst>
          </p:cNvPr>
          <p:cNvCxnSpPr/>
          <p:nvPr/>
        </p:nvCxnSpPr>
        <p:spPr>
          <a:xfrm>
            <a:off x="497360" y="3091370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B0D3DC5-1E29-CA42-A2EC-A080CF2CD38A}"/>
              </a:ext>
            </a:extLst>
          </p:cNvPr>
          <p:cNvCxnSpPr/>
          <p:nvPr/>
        </p:nvCxnSpPr>
        <p:spPr>
          <a:xfrm>
            <a:off x="497360" y="4543604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10F6654-EBD9-C04D-BBD0-50D10AD17215}"/>
              </a:ext>
            </a:extLst>
          </p:cNvPr>
          <p:cNvCxnSpPr/>
          <p:nvPr/>
        </p:nvCxnSpPr>
        <p:spPr>
          <a:xfrm>
            <a:off x="497360" y="164029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D9CAB5-34C9-94E1-B43D-F7AD430C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 dirty="0"/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DCB7ED2E-9F32-4AA3-808D-11229A55AE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87875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B04466BD-8DBB-4F16-A3B1-3AAF84030FBC}"/>
              </a:ext>
            </a:extLst>
          </p:cNvPr>
          <p:cNvSpPr txBox="1">
            <a:spLocks/>
          </p:cNvSpPr>
          <p:nvPr/>
        </p:nvSpPr>
        <p:spPr>
          <a:xfrm>
            <a:off x="308583" y="732488"/>
            <a:ext cx="6758967" cy="115482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Популярные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уязвимости</a:t>
            </a:r>
          </a:p>
        </p:txBody>
      </p:sp>
    </p:spTree>
    <p:extLst>
      <p:ext uri="{BB962C8B-B14F-4D97-AF65-F5344CB8AC3E}">
        <p14:creationId xmlns:p14="http://schemas.microsoft.com/office/powerpoint/2010/main" val="155433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18CA3-FCC5-8F4F-ABDC-9894A06ECAE9}"/>
              </a:ext>
            </a:extLst>
          </p:cNvPr>
          <p:cNvSpPr txBox="1"/>
          <p:nvPr/>
        </p:nvSpPr>
        <p:spPr>
          <a:xfrm>
            <a:off x="1235852" y="1805530"/>
            <a:ext cx="407374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600" b="1" dirty="0">
                <a:latin typeface="TT Hoves" panose="02000503030000020004"/>
              </a:rPr>
              <a:t>ПОЛУЧЕНИЕ НЕСАНКЦИОНИРОВАННОГО ДОСТУПА</a:t>
            </a:r>
            <a:r>
              <a:rPr lang="en-US" sz="1600" b="1" dirty="0">
                <a:latin typeface="TT Hoves" panose="02000503030000020004"/>
              </a:rPr>
              <a:t> </a:t>
            </a:r>
            <a:r>
              <a:rPr lang="ru-RU" sz="1600" b="1" dirty="0">
                <a:latin typeface="TT Hoves" panose="02000503030000020004"/>
              </a:rPr>
              <a:t>К ИНФРАСТРУКТУРЕ КОМПАНИИ</a:t>
            </a:r>
          </a:p>
        </p:txBody>
      </p:sp>
      <p:sp>
        <p:nvSpPr>
          <p:cNvPr id="115" name="Прямоугольник 11">
            <a:extLst>
              <a:ext uri="{FF2B5EF4-FFF2-40B4-BE49-F238E27FC236}">
                <a16:creationId xmlns:a16="http://schemas.microsoft.com/office/drawing/2014/main" id="{CE9C6819-BA73-8A48-A600-84508AEE77AA}"/>
              </a:ext>
            </a:extLst>
          </p:cNvPr>
          <p:cNvSpPr txBox="1"/>
          <p:nvPr/>
        </p:nvSpPr>
        <p:spPr>
          <a:xfrm>
            <a:off x="1235852" y="2466862"/>
            <a:ext cx="4118683" cy="580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lvl="0" indent="-171450" algn="l" defTabSz="914400" rtl="0" eaLnBrk="1" fontAlgn="auto" latinLnBrk="0" hangingPunct="0">
              <a:lnSpc>
                <a:spcPct val="110000"/>
              </a:lnSpc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Удаленный запуск кода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RCE)</a:t>
            </a:r>
            <a:endParaRPr lang="ru-RU" sz="1400" dirty="0">
              <a:solidFill>
                <a:schemeClr val="tx1"/>
              </a:solidFill>
              <a:latin typeface="TT Hoves" panose="02000503030000020004"/>
            </a:endParaRPr>
          </a:p>
          <a:p>
            <a:pPr marL="171450" lvl="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Подделка запросов со стороны сервера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 (SSRF)</a:t>
            </a:r>
            <a:endParaRPr lang="ru-RU" sz="1400" dirty="0">
              <a:solidFill>
                <a:schemeClr val="tx1"/>
              </a:solidFill>
              <a:latin typeface="TT Hoves" panose="02000503030000020004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8CFCBCE-1A40-294A-AFAB-E61D1FBF8574}"/>
              </a:ext>
            </a:extLst>
          </p:cNvPr>
          <p:cNvSpPr txBox="1"/>
          <p:nvPr/>
        </p:nvSpPr>
        <p:spPr>
          <a:xfrm>
            <a:off x="1235852" y="3297108"/>
            <a:ext cx="441640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Последствия: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кража конфиденциальных данных,</a:t>
            </a:r>
            <a:b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</a:b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нарушение работы внутренней инфраструктуры компании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.</a:t>
            </a:r>
            <a:endParaRPr lang="ru-RU" sz="1200" dirty="0">
              <a:solidFill>
                <a:schemeClr val="bg1">
                  <a:lumMod val="50000"/>
                </a:schemeClr>
              </a:solidFill>
              <a:latin typeface="TT Hoves" panose="02000503030000020004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81D47BE-8767-E348-B5B3-C332EE8F98AE}"/>
              </a:ext>
            </a:extLst>
          </p:cNvPr>
          <p:cNvSpPr txBox="1"/>
          <p:nvPr/>
        </p:nvSpPr>
        <p:spPr>
          <a:xfrm>
            <a:off x="6673002" y="1805530"/>
            <a:ext cx="4652067" cy="6204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10000"/>
              </a:lnSpc>
              <a:spcBef>
                <a:spcPts val="1200"/>
              </a:spcBef>
              <a:defRPr/>
            </a:pPr>
            <a:r>
              <a:rPr lang="ru-RU" sz="1600" b="1" dirty="0">
                <a:latin typeface="TT Hoves" panose="02000503030000020004"/>
              </a:rPr>
              <a:t>ПОЛУЧЕНИЕ ЗЛОУМЫШЛЕННИКОМ ДОСТУПА К УЧЕТНОЙ ЗАПИСИ ПОЛЬЗОВАТЕЛЯ   </a:t>
            </a:r>
          </a:p>
        </p:txBody>
      </p:sp>
      <p:sp>
        <p:nvSpPr>
          <p:cNvPr id="118" name="Прямоугольник 11">
            <a:extLst>
              <a:ext uri="{FF2B5EF4-FFF2-40B4-BE49-F238E27FC236}">
                <a16:creationId xmlns:a16="http://schemas.microsoft.com/office/drawing/2014/main" id="{68E56703-6623-7A47-9D9B-208843365095}"/>
              </a:ext>
            </a:extLst>
          </p:cNvPr>
          <p:cNvSpPr txBox="1"/>
          <p:nvPr/>
        </p:nvSpPr>
        <p:spPr>
          <a:xfrm>
            <a:off x="6673003" y="2466862"/>
            <a:ext cx="4118683" cy="84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Межсайтовое выполнение сценариев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XSS)</a:t>
            </a:r>
            <a:endParaRPr lang="en-US" sz="1400" dirty="0">
              <a:solidFill>
                <a:schemeClr val="tx1"/>
              </a:solidFill>
              <a:latin typeface="TT Hoves" panose="02000503030000020004"/>
              <a:sym typeface="Arial"/>
            </a:endParaRPr>
          </a:p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  <a:sym typeface="Arial"/>
              </a:rPr>
              <a:t>Перебор паролей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  <a:sym typeface="Arial"/>
              </a:rPr>
              <a:t>brute force)</a:t>
            </a:r>
          </a:p>
          <a:p>
            <a:pPr marL="171450" marR="0" lvl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  <a:sym typeface="Arial"/>
              </a:rPr>
              <a:t>Подбор учетных данных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  <a:sym typeface="Arial"/>
              </a:rPr>
              <a:t>credential stuffing)</a:t>
            </a:r>
            <a:endParaRPr lang="en-US" sz="1400" dirty="0">
              <a:solidFill>
                <a:schemeClr val="tx1"/>
              </a:solidFill>
              <a:latin typeface="TT Hoves" panose="02000503030000020004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F2E887-8A85-BF48-907E-6F9792A8BED7}"/>
              </a:ext>
            </a:extLst>
          </p:cNvPr>
          <p:cNvSpPr txBox="1"/>
          <p:nvPr/>
        </p:nvSpPr>
        <p:spPr>
          <a:xfrm>
            <a:off x="6673003" y="3297840"/>
            <a:ext cx="477332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Последствия: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финансовые потери для скомпрометированных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клиентов, репутационные потери и отток пользователей для сервиса.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AE23950-D69B-0F47-B064-002CD88AD5A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21391"/>
            <a:ext cx="9629775" cy="736600"/>
          </a:xfrm>
        </p:spPr>
        <p:txBody>
          <a:bodyPr/>
          <a:lstStyle/>
          <a:p>
            <a:r>
              <a:rPr lang="ru-RU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sym typeface="Arial Black"/>
              </a:rPr>
              <a:t>Что может случиться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1C76FF7-B233-0440-B02E-675DC5909610}"/>
              </a:ext>
            </a:extLst>
          </p:cNvPr>
          <p:cNvSpPr txBox="1"/>
          <p:nvPr/>
        </p:nvSpPr>
        <p:spPr>
          <a:xfrm>
            <a:off x="1226303" y="4375587"/>
            <a:ext cx="407374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spcBef>
                <a:spcPts val="1200"/>
              </a:spcBef>
              <a:defRPr/>
            </a:pPr>
            <a:r>
              <a:rPr lang="ru-RU" sz="1600" b="1" dirty="0">
                <a:latin typeface="TT Hoves" panose="02000503030000020004"/>
              </a:rPr>
              <a:t>ОСТАНОВКА БИЗНЕС-ПРОЦЕССОВ КЛИЕНТА</a:t>
            </a:r>
            <a:endParaRPr lang="ru-RU" sz="1600" b="1" dirty="0">
              <a:latin typeface="TT Hoves" panose="02000503030000020004"/>
              <a:sym typeface="Arial"/>
            </a:endParaRPr>
          </a:p>
        </p:txBody>
      </p:sp>
      <p:sp>
        <p:nvSpPr>
          <p:cNvPr id="121" name="Прямоугольник 11">
            <a:extLst>
              <a:ext uri="{FF2B5EF4-FFF2-40B4-BE49-F238E27FC236}">
                <a16:creationId xmlns:a16="http://schemas.microsoft.com/office/drawing/2014/main" id="{97173E2A-E286-9C49-834A-6F052A202CCC}"/>
              </a:ext>
            </a:extLst>
          </p:cNvPr>
          <p:cNvSpPr txBox="1"/>
          <p:nvPr/>
        </p:nvSpPr>
        <p:spPr>
          <a:xfrm>
            <a:off x="1226303" y="4754452"/>
            <a:ext cx="4118683" cy="81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Злоупотребление логикой работы приложения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web form abuse</a:t>
            </a: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)</a:t>
            </a:r>
          </a:p>
          <a:p>
            <a:pPr marL="171450" indent="-171450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defRPr/>
            </a:pP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DDoS-</a:t>
            </a: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атака</a:t>
            </a:r>
            <a:endParaRPr lang="en-US" sz="1400" dirty="0">
              <a:solidFill>
                <a:schemeClr val="tx1"/>
              </a:solidFill>
              <a:latin typeface="TT Hoves" panose="02000503030000020004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6FA31B-9D11-1247-B326-7EB5BB2B4D1F}"/>
              </a:ext>
            </a:extLst>
          </p:cNvPr>
          <p:cNvSpPr txBox="1"/>
          <p:nvPr/>
        </p:nvSpPr>
        <p:spPr>
          <a:xfrm>
            <a:off x="1226303" y="5674944"/>
            <a:ext cx="441640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Последствия: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финансовые и репутационные потери для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компании, недоступность сервисов КИ.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5A8079A-8075-C34F-863F-6738C4159F36}"/>
              </a:ext>
            </a:extLst>
          </p:cNvPr>
          <p:cNvSpPr txBox="1"/>
          <p:nvPr/>
        </p:nvSpPr>
        <p:spPr>
          <a:xfrm>
            <a:off x="6663454" y="4375529"/>
            <a:ext cx="418982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ru-RU" sz="1600" b="1" dirty="0">
                <a:latin typeface="TT Hoves" panose="02000503030000020004"/>
              </a:rPr>
              <a:t>УТЕЧКА ВАЖНЫХ ДАННЫХ</a:t>
            </a:r>
            <a:endParaRPr lang="ru-RU" sz="1600" b="1" dirty="0">
              <a:latin typeface="TT Hoves" panose="02000503030000020004"/>
              <a:sym typeface="Arial"/>
            </a:endParaRPr>
          </a:p>
        </p:txBody>
      </p:sp>
      <p:sp>
        <p:nvSpPr>
          <p:cNvPr id="124" name="Прямоугольник 11">
            <a:extLst>
              <a:ext uri="{FF2B5EF4-FFF2-40B4-BE49-F238E27FC236}">
                <a16:creationId xmlns:a16="http://schemas.microsoft.com/office/drawing/2014/main" id="{90B3E062-9B9E-A549-83F0-7CB007D8FDBB}"/>
              </a:ext>
            </a:extLst>
          </p:cNvPr>
          <p:cNvSpPr txBox="1"/>
          <p:nvPr/>
        </p:nvSpPr>
        <p:spPr>
          <a:xfrm>
            <a:off x="6663454" y="4741629"/>
            <a:ext cx="4118683" cy="84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Внедрение 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SQL-</a:t>
            </a: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кода</a:t>
            </a:r>
            <a:endParaRPr lang="ru-RU" sz="1400" dirty="0">
              <a:solidFill>
                <a:schemeClr val="tx1"/>
              </a:solidFill>
              <a:latin typeface="TT Hoves" panose="02000503030000020004"/>
              <a:sym typeface="Arial"/>
            </a:endParaRPr>
          </a:p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Доступ к исходному коду приложений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Git, SVN)</a:t>
            </a:r>
          </a:p>
          <a:p>
            <a:pPr marL="171450" marR="0" indent="-171450" fontAlgn="auto" hangingPunct="0">
              <a:spcAft>
                <a:spcPts val="20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/>
                </a:solidFill>
                <a:latin typeface="TT Hoves" panose="02000503030000020004"/>
              </a:rPr>
              <a:t>Неавторизованный доступ к объектам (</a:t>
            </a:r>
            <a:r>
              <a:rPr lang="en-US" sz="1400" dirty="0">
                <a:solidFill>
                  <a:schemeClr val="tx1"/>
                </a:solidFill>
                <a:latin typeface="TT Hoves" panose="02000503030000020004"/>
              </a:rPr>
              <a:t>IDOR)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77E8041-EA3E-A04C-BFCB-0EDBF5EBC03D}"/>
              </a:ext>
            </a:extLst>
          </p:cNvPr>
          <p:cNvSpPr txBox="1"/>
          <p:nvPr/>
        </p:nvSpPr>
        <p:spPr>
          <a:xfrm>
            <a:off x="6673003" y="5611906"/>
            <a:ext cx="477332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1200" b="1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Последствия: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продажа персональных данных в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darknet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,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репутационный ущерб при освещении в СМИ, крупные штрафы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регуляторов 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GDPR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152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-ФЗ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T Hoves" panose="02000503030000020004"/>
              </a:rPr>
              <a:t>).</a:t>
            </a:r>
            <a:endParaRPr lang="ru-RU" sz="1200" dirty="0">
              <a:solidFill>
                <a:schemeClr val="bg1">
                  <a:lumMod val="50000"/>
                </a:schemeClr>
              </a:solidFill>
              <a:latin typeface="TT Hoves" panose="02000503030000020004"/>
            </a:endParaRPr>
          </a:p>
        </p:txBody>
      </p:sp>
      <p:grpSp>
        <p:nvGrpSpPr>
          <p:cNvPr id="88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6193972" y="1874353"/>
            <a:ext cx="339186" cy="339186"/>
            <a:chOff x="6039167" y="3368954"/>
            <a:chExt cx="117538" cy="117538"/>
          </a:xfrm>
          <a:noFill/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5B98901A-39D7-E549-8D4E-E5EA85A5961B}"/>
                </a:ext>
              </a:extLst>
            </p:cNvPr>
            <p:cNvSpPr/>
            <p:nvPr/>
          </p:nvSpPr>
          <p:spPr>
            <a:xfrm>
              <a:off x="6039167" y="3368954"/>
              <a:ext cx="117538" cy="117538"/>
            </a:xfrm>
            <a:custGeom>
              <a:avLst/>
              <a:gdLst>
                <a:gd name="connsiteX0" fmla="*/ 87114 w 117538"/>
                <a:gd name="connsiteY0" fmla="*/ 691 h 117538"/>
                <a:gd name="connsiteX1" fmla="*/ 32060 w 117538"/>
                <a:gd name="connsiteY1" fmla="*/ 691 h 117538"/>
                <a:gd name="connsiteX2" fmla="*/ 818 w 117538"/>
                <a:gd name="connsiteY2" fmla="*/ 33520 h 117538"/>
                <a:gd name="connsiteX3" fmla="*/ 818 w 117538"/>
                <a:gd name="connsiteY3" fmla="*/ 85400 h 117538"/>
                <a:gd name="connsiteX4" fmla="*/ 32060 w 117538"/>
                <a:gd name="connsiteY4" fmla="*/ 118229 h 117538"/>
                <a:gd name="connsiteX5" fmla="*/ 87114 w 117538"/>
                <a:gd name="connsiteY5" fmla="*/ 118229 h 117538"/>
                <a:gd name="connsiteX6" fmla="*/ 118356 w 117538"/>
                <a:gd name="connsiteY6" fmla="*/ 85400 h 117538"/>
                <a:gd name="connsiteX7" fmla="*/ 118356 w 117538"/>
                <a:gd name="connsiteY7" fmla="*/ 33520 h 117538"/>
                <a:gd name="connsiteX8" fmla="*/ 87114 w 117538"/>
                <a:gd name="connsiteY8" fmla="*/ 691 h 11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538" h="117538">
                  <a:moveTo>
                    <a:pt x="87114" y="691"/>
                  </a:moveTo>
                  <a:lnTo>
                    <a:pt x="32060" y="691"/>
                  </a:lnTo>
                  <a:cubicBezTo>
                    <a:pt x="12883" y="691"/>
                    <a:pt x="818" y="14280"/>
                    <a:pt x="818" y="33520"/>
                  </a:cubicBezTo>
                  <a:lnTo>
                    <a:pt x="818" y="85400"/>
                  </a:lnTo>
                  <a:cubicBezTo>
                    <a:pt x="818" y="104640"/>
                    <a:pt x="12819" y="118229"/>
                    <a:pt x="32060" y="118229"/>
                  </a:cubicBezTo>
                  <a:lnTo>
                    <a:pt x="87114" y="118229"/>
                  </a:lnTo>
                  <a:cubicBezTo>
                    <a:pt x="106355" y="118229"/>
                    <a:pt x="118356" y="104640"/>
                    <a:pt x="118356" y="85400"/>
                  </a:cubicBezTo>
                  <a:lnTo>
                    <a:pt x="118356" y="33520"/>
                  </a:lnTo>
                  <a:cubicBezTo>
                    <a:pt x="118293" y="14280"/>
                    <a:pt x="106355" y="691"/>
                    <a:pt x="87114" y="691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5DC1301A-B00F-524C-8F38-319163AC79DD}"/>
                </a:ext>
              </a:extLst>
            </p:cNvPr>
            <p:cNvSpPr/>
            <p:nvPr/>
          </p:nvSpPr>
          <p:spPr>
            <a:xfrm>
              <a:off x="6066091" y="3415944"/>
              <a:ext cx="23495" cy="23495"/>
            </a:xfrm>
            <a:custGeom>
              <a:avLst/>
              <a:gdLst>
                <a:gd name="connsiteX0" fmla="*/ 24313 w 23495"/>
                <a:gd name="connsiteY0" fmla="*/ 12438 h 23495"/>
                <a:gd name="connsiteX1" fmla="*/ 12566 w 23495"/>
                <a:gd name="connsiteY1" fmla="*/ 24186 h 23495"/>
                <a:gd name="connsiteX2" fmla="*/ 818 w 23495"/>
                <a:gd name="connsiteY2" fmla="*/ 12438 h 23495"/>
                <a:gd name="connsiteX3" fmla="*/ 12566 w 23495"/>
                <a:gd name="connsiteY3" fmla="*/ 691 h 23495"/>
                <a:gd name="connsiteX4" fmla="*/ 12566 w 23495"/>
                <a:gd name="connsiteY4" fmla="*/ 691 h 23495"/>
                <a:gd name="connsiteX5" fmla="*/ 24313 w 23495"/>
                <a:gd name="connsiteY5" fmla="*/ 12438 h 2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95" h="23495">
                  <a:moveTo>
                    <a:pt x="24313" y="12438"/>
                  </a:moveTo>
                  <a:cubicBezTo>
                    <a:pt x="24313" y="18915"/>
                    <a:pt x="19043" y="24186"/>
                    <a:pt x="12566" y="24186"/>
                  </a:cubicBezTo>
                  <a:cubicBezTo>
                    <a:pt x="6089" y="24186"/>
                    <a:pt x="818" y="18915"/>
                    <a:pt x="818" y="12438"/>
                  </a:cubicBezTo>
                  <a:cubicBezTo>
                    <a:pt x="818" y="5961"/>
                    <a:pt x="6089" y="691"/>
                    <a:pt x="12566" y="691"/>
                  </a:cubicBezTo>
                  <a:cubicBezTo>
                    <a:pt x="12566" y="691"/>
                    <a:pt x="12566" y="691"/>
                    <a:pt x="12566" y="691"/>
                  </a:cubicBezTo>
                  <a:cubicBezTo>
                    <a:pt x="19043" y="691"/>
                    <a:pt x="24313" y="5961"/>
                    <a:pt x="24313" y="12438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3D74F978-4C98-2A40-AC09-98B19FAAD803}"/>
                </a:ext>
              </a:extLst>
            </p:cNvPr>
            <p:cNvSpPr/>
            <p:nvPr/>
          </p:nvSpPr>
          <p:spPr>
            <a:xfrm>
              <a:off x="6089586" y="3427691"/>
              <a:ext cx="40131" cy="11747"/>
            </a:xfrm>
            <a:custGeom>
              <a:avLst/>
              <a:gdLst>
                <a:gd name="connsiteX0" fmla="*/ 818 w 40131"/>
                <a:gd name="connsiteY0" fmla="*/ 691 h 11747"/>
                <a:gd name="connsiteX1" fmla="*/ 40950 w 40131"/>
                <a:gd name="connsiteY1" fmla="*/ 691 h 11747"/>
                <a:gd name="connsiteX2" fmla="*/ 40950 w 40131"/>
                <a:gd name="connsiteY2" fmla="*/ 12438 h 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31" h="11747">
                  <a:moveTo>
                    <a:pt x="818" y="691"/>
                  </a:moveTo>
                  <a:lnTo>
                    <a:pt x="40950" y="691"/>
                  </a:lnTo>
                  <a:lnTo>
                    <a:pt x="40950" y="12438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E59D0B4-8404-D040-8B9B-76A8DDFD8D77}"/>
                </a:ext>
              </a:extLst>
            </p:cNvPr>
            <p:cNvSpPr/>
            <p:nvPr/>
          </p:nvSpPr>
          <p:spPr>
            <a:xfrm>
              <a:off x="6111747" y="3427691"/>
              <a:ext cx="6350" cy="11747"/>
            </a:xfrm>
            <a:custGeom>
              <a:avLst/>
              <a:gdLst>
                <a:gd name="connsiteX0" fmla="*/ 818 w 6350"/>
                <a:gd name="connsiteY0" fmla="*/ 12438 h 11747"/>
                <a:gd name="connsiteX1" fmla="*/ 818 w 6350"/>
                <a:gd name="connsiteY1" fmla="*/ 691 h 11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1747">
                  <a:moveTo>
                    <a:pt x="818" y="12438"/>
                  </a:moveTo>
                  <a:lnTo>
                    <a:pt x="818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745671" y="4340460"/>
            <a:ext cx="339100" cy="305500"/>
            <a:chOff x="5594652" y="3374721"/>
            <a:chExt cx="117508" cy="105865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DF64C7C6-6F60-3648-A670-A7D93472FD24}"/>
                </a:ext>
              </a:extLst>
            </p:cNvPr>
            <p:cNvSpPr/>
            <p:nvPr/>
          </p:nvSpPr>
          <p:spPr>
            <a:xfrm>
              <a:off x="5648642" y="3449408"/>
              <a:ext cx="9525" cy="9525"/>
            </a:xfrm>
            <a:custGeom>
              <a:avLst/>
              <a:gdLst>
                <a:gd name="connsiteX0" fmla="*/ 818 w 9525"/>
                <a:gd name="connsiteY0" fmla="*/ 5566 h 9525"/>
                <a:gd name="connsiteX1" fmla="*/ 5581 w 9525"/>
                <a:gd name="connsiteY1" fmla="*/ 740 h 9525"/>
                <a:gd name="connsiteX2" fmla="*/ 10343 w 9525"/>
                <a:gd name="connsiteY2" fmla="*/ 5439 h 9525"/>
                <a:gd name="connsiteX3" fmla="*/ 10343 w 9525"/>
                <a:gd name="connsiteY3" fmla="*/ 5439 h 9525"/>
                <a:gd name="connsiteX4" fmla="*/ 10343 w 9525"/>
                <a:gd name="connsiteY4" fmla="*/ 5502 h 9525"/>
                <a:gd name="connsiteX5" fmla="*/ 5581 w 9525"/>
                <a:gd name="connsiteY5" fmla="*/ 10265 h 9525"/>
                <a:gd name="connsiteX6" fmla="*/ 818 w 9525"/>
                <a:gd name="connsiteY6" fmla="*/ 556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" h="9525">
                  <a:moveTo>
                    <a:pt x="818" y="5566"/>
                  </a:moveTo>
                  <a:cubicBezTo>
                    <a:pt x="818" y="2899"/>
                    <a:pt x="2913" y="803"/>
                    <a:pt x="5581" y="740"/>
                  </a:cubicBezTo>
                  <a:cubicBezTo>
                    <a:pt x="8184" y="740"/>
                    <a:pt x="10343" y="2835"/>
                    <a:pt x="10343" y="5439"/>
                  </a:cubicBezTo>
                  <a:cubicBezTo>
                    <a:pt x="10343" y="5439"/>
                    <a:pt x="10343" y="5439"/>
                    <a:pt x="10343" y="5439"/>
                  </a:cubicBezTo>
                  <a:lnTo>
                    <a:pt x="10343" y="5502"/>
                  </a:lnTo>
                  <a:cubicBezTo>
                    <a:pt x="10343" y="8106"/>
                    <a:pt x="8184" y="10265"/>
                    <a:pt x="5581" y="10265"/>
                  </a:cubicBezTo>
                  <a:cubicBezTo>
                    <a:pt x="2977" y="10265"/>
                    <a:pt x="818" y="8233"/>
                    <a:pt x="818" y="5566"/>
                  </a:cubicBezTo>
                  <a:close/>
                </a:path>
              </a:pathLst>
            </a:custGeom>
            <a:solidFill>
              <a:srgbClr val="200E32"/>
            </a:solidFill>
            <a:ln w="28575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962630D-1E3F-9D4E-BB4B-64E83BC88226}"/>
                </a:ext>
              </a:extLst>
            </p:cNvPr>
            <p:cNvSpPr/>
            <p:nvPr/>
          </p:nvSpPr>
          <p:spPr>
            <a:xfrm>
              <a:off x="5594652" y="3374721"/>
              <a:ext cx="117508" cy="105865"/>
            </a:xfrm>
            <a:custGeom>
              <a:avLst/>
              <a:gdLst>
                <a:gd name="connsiteX0" fmla="*/ 13851 w 117508"/>
                <a:gd name="connsiteY0" fmla="*/ 106606 h 105865"/>
                <a:gd name="connsiteX1" fmla="*/ 105799 w 117508"/>
                <a:gd name="connsiteY1" fmla="*/ 106606 h 105865"/>
                <a:gd name="connsiteX2" fmla="*/ 118308 w 117508"/>
                <a:gd name="connsiteY2" fmla="*/ 92763 h 105865"/>
                <a:gd name="connsiteX3" fmla="*/ 117356 w 117508"/>
                <a:gd name="connsiteY3" fmla="*/ 88445 h 105865"/>
                <a:gd name="connsiteX4" fmla="*/ 71128 w 117508"/>
                <a:gd name="connsiteY4" fmla="*/ 7546 h 105865"/>
                <a:gd name="connsiteX5" fmla="*/ 53157 w 117508"/>
                <a:gd name="connsiteY5" fmla="*/ 2402 h 105865"/>
                <a:gd name="connsiteX6" fmla="*/ 48014 w 117508"/>
                <a:gd name="connsiteY6" fmla="*/ 7546 h 105865"/>
                <a:gd name="connsiteX7" fmla="*/ 1786 w 117508"/>
                <a:gd name="connsiteY7" fmla="*/ 88445 h 105865"/>
                <a:gd name="connsiteX8" fmla="*/ 9088 w 117508"/>
                <a:gd name="connsiteY8" fmla="*/ 105653 h 105865"/>
                <a:gd name="connsiteX9" fmla="*/ 9088 w 117508"/>
                <a:gd name="connsiteY9" fmla="*/ 105653 h 105865"/>
                <a:gd name="connsiteX10" fmla="*/ 13406 w 117508"/>
                <a:gd name="connsiteY10" fmla="*/ 106606 h 10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508" h="105865">
                  <a:moveTo>
                    <a:pt x="13851" y="106606"/>
                  </a:moveTo>
                  <a:lnTo>
                    <a:pt x="105799" y="106606"/>
                  </a:lnTo>
                  <a:cubicBezTo>
                    <a:pt x="113101" y="106225"/>
                    <a:pt x="118689" y="100065"/>
                    <a:pt x="118308" y="92763"/>
                  </a:cubicBezTo>
                  <a:cubicBezTo>
                    <a:pt x="118245" y="91302"/>
                    <a:pt x="117927" y="89842"/>
                    <a:pt x="117356" y="88445"/>
                  </a:cubicBezTo>
                  <a:lnTo>
                    <a:pt x="71128" y="7546"/>
                  </a:lnTo>
                  <a:cubicBezTo>
                    <a:pt x="67572" y="1196"/>
                    <a:pt x="59571" y="-1154"/>
                    <a:pt x="53157" y="2402"/>
                  </a:cubicBezTo>
                  <a:cubicBezTo>
                    <a:pt x="50998" y="3609"/>
                    <a:pt x="49220" y="5387"/>
                    <a:pt x="48014" y="7546"/>
                  </a:cubicBezTo>
                  <a:lnTo>
                    <a:pt x="1786" y="88445"/>
                  </a:lnTo>
                  <a:cubicBezTo>
                    <a:pt x="-945" y="95176"/>
                    <a:pt x="2294" y="102923"/>
                    <a:pt x="9088" y="105653"/>
                  </a:cubicBezTo>
                  <a:cubicBezTo>
                    <a:pt x="9088" y="105653"/>
                    <a:pt x="9088" y="105653"/>
                    <a:pt x="9088" y="105653"/>
                  </a:cubicBezTo>
                  <a:cubicBezTo>
                    <a:pt x="10485" y="106225"/>
                    <a:pt x="11882" y="106542"/>
                    <a:pt x="13406" y="106606"/>
                  </a:cubicBez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F795BFA0-D8F9-D243-B52A-104794A41DD1}"/>
                </a:ext>
              </a:extLst>
            </p:cNvPr>
            <p:cNvSpPr/>
            <p:nvPr/>
          </p:nvSpPr>
          <p:spPr>
            <a:xfrm>
              <a:off x="5653341" y="3416325"/>
              <a:ext cx="6350" cy="19684"/>
            </a:xfrm>
            <a:custGeom>
              <a:avLst/>
              <a:gdLst>
                <a:gd name="connsiteX0" fmla="*/ 818 w 6350"/>
                <a:gd name="connsiteY0" fmla="*/ 20425 h 19684"/>
                <a:gd name="connsiteX1" fmla="*/ 818 w 6350"/>
                <a:gd name="connsiteY1" fmla="*/ 740 h 19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19684">
                  <a:moveTo>
                    <a:pt x="818" y="20425"/>
                  </a:moveTo>
                  <a:lnTo>
                    <a:pt x="818" y="74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7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755331" y="1889590"/>
            <a:ext cx="339006" cy="267538"/>
            <a:chOff x="5829617" y="3381336"/>
            <a:chExt cx="117475" cy="92710"/>
          </a:xfrm>
          <a:noFill/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81474C9F-8F3C-C44C-9BCB-549159050151}"/>
                </a:ext>
              </a:extLst>
            </p:cNvPr>
            <p:cNvSpPr/>
            <p:nvPr/>
          </p:nvSpPr>
          <p:spPr>
            <a:xfrm>
              <a:off x="5868289" y="3407625"/>
              <a:ext cx="40132" cy="40131"/>
            </a:xfrm>
            <a:custGeom>
              <a:avLst/>
              <a:gdLst>
                <a:gd name="connsiteX0" fmla="*/ 40518 w 40132"/>
                <a:gd name="connsiteY0" fmla="*/ 20903 h 40131"/>
                <a:gd name="connsiteX1" fmla="*/ 20452 w 40132"/>
                <a:gd name="connsiteY1" fmla="*/ 40969 h 40131"/>
                <a:gd name="connsiteX2" fmla="*/ 386 w 40132"/>
                <a:gd name="connsiteY2" fmla="*/ 20903 h 40131"/>
                <a:gd name="connsiteX3" fmla="*/ 20452 w 40132"/>
                <a:gd name="connsiteY3" fmla="*/ 837 h 40131"/>
                <a:gd name="connsiteX4" fmla="*/ 40518 w 40132"/>
                <a:gd name="connsiteY4" fmla="*/ 20903 h 40131"/>
                <a:gd name="connsiteX5" fmla="*/ 40518 w 40132"/>
                <a:gd name="connsiteY5" fmla="*/ 20903 h 4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32" h="40131">
                  <a:moveTo>
                    <a:pt x="40518" y="20903"/>
                  </a:moveTo>
                  <a:cubicBezTo>
                    <a:pt x="40518" y="32015"/>
                    <a:pt x="31501" y="40969"/>
                    <a:pt x="20452" y="40969"/>
                  </a:cubicBezTo>
                  <a:cubicBezTo>
                    <a:pt x="9403" y="40969"/>
                    <a:pt x="386" y="31952"/>
                    <a:pt x="386" y="20903"/>
                  </a:cubicBezTo>
                  <a:cubicBezTo>
                    <a:pt x="386" y="9790"/>
                    <a:pt x="9403" y="837"/>
                    <a:pt x="20452" y="837"/>
                  </a:cubicBezTo>
                  <a:cubicBezTo>
                    <a:pt x="31501" y="837"/>
                    <a:pt x="40518" y="9790"/>
                    <a:pt x="40518" y="20903"/>
                  </a:cubicBezTo>
                  <a:lnTo>
                    <a:pt x="40518" y="20903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7CCDF83C-4192-C74D-8BF8-A6B1C2614BB5}"/>
                </a:ext>
              </a:extLst>
            </p:cNvPr>
            <p:cNvSpPr/>
            <p:nvPr/>
          </p:nvSpPr>
          <p:spPr>
            <a:xfrm>
              <a:off x="5829617" y="3381336"/>
              <a:ext cx="117475" cy="92710"/>
            </a:xfrm>
            <a:custGeom>
              <a:avLst/>
              <a:gdLst>
                <a:gd name="connsiteX0" fmla="*/ 59124 w 117475"/>
                <a:gd name="connsiteY0" fmla="*/ 93547 h 92710"/>
                <a:gd name="connsiteX1" fmla="*/ 117861 w 117475"/>
                <a:gd name="connsiteY1" fmla="*/ 47192 h 92710"/>
                <a:gd name="connsiteX2" fmla="*/ 59124 w 117475"/>
                <a:gd name="connsiteY2" fmla="*/ 837 h 92710"/>
                <a:gd name="connsiteX3" fmla="*/ 59124 w 117475"/>
                <a:gd name="connsiteY3" fmla="*/ 837 h 92710"/>
                <a:gd name="connsiteX4" fmla="*/ 386 w 117475"/>
                <a:gd name="connsiteY4" fmla="*/ 47192 h 92710"/>
                <a:gd name="connsiteX5" fmla="*/ 59124 w 117475"/>
                <a:gd name="connsiteY5" fmla="*/ 93547 h 92710"/>
                <a:gd name="connsiteX6" fmla="*/ 59124 w 117475"/>
                <a:gd name="connsiteY6" fmla="*/ 93547 h 9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475" h="92710">
                  <a:moveTo>
                    <a:pt x="59124" y="93547"/>
                  </a:moveTo>
                  <a:cubicBezTo>
                    <a:pt x="83317" y="93547"/>
                    <a:pt x="105415" y="76148"/>
                    <a:pt x="117861" y="47192"/>
                  </a:cubicBezTo>
                  <a:cubicBezTo>
                    <a:pt x="105415" y="18236"/>
                    <a:pt x="83317" y="837"/>
                    <a:pt x="59124" y="837"/>
                  </a:cubicBezTo>
                  <a:lnTo>
                    <a:pt x="59124" y="837"/>
                  </a:lnTo>
                  <a:cubicBezTo>
                    <a:pt x="34994" y="837"/>
                    <a:pt x="12832" y="18236"/>
                    <a:pt x="386" y="47192"/>
                  </a:cubicBezTo>
                  <a:cubicBezTo>
                    <a:pt x="12832" y="76148"/>
                    <a:pt x="34994" y="93547"/>
                    <a:pt x="59124" y="93547"/>
                  </a:cubicBezTo>
                  <a:lnTo>
                    <a:pt x="59124" y="93547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0" name="Рисунок 85">
            <a:extLst>
              <a:ext uri="{FF2B5EF4-FFF2-40B4-BE49-F238E27FC236}">
                <a16:creationId xmlns:a16="http://schemas.microsoft.com/office/drawing/2014/main" id="{58189069-AB91-5845-B8FD-4E197B04CAE4}"/>
              </a:ext>
            </a:extLst>
          </p:cNvPr>
          <p:cNvGrpSpPr/>
          <p:nvPr/>
        </p:nvGrpSpPr>
        <p:grpSpPr>
          <a:xfrm>
            <a:off x="6211536" y="4332923"/>
            <a:ext cx="284960" cy="336620"/>
            <a:chOff x="6366060" y="3369398"/>
            <a:chExt cx="98747" cy="116649"/>
          </a:xfrm>
          <a:noFill/>
        </p:grpSpPr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750F431B-110F-6C4F-8918-C8862BDE2510}"/>
                </a:ext>
              </a:extLst>
            </p:cNvPr>
            <p:cNvSpPr/>
            <p:nvPr/>
          </p:nvSpPr>
          <p:spPr>
            <a:xfrm>
              <a:off x="6366060" y="3369462"/>
              <a:ext cx="98747" cy="116586"/>
            </a:xfrm>
            <a:custGeom>
              <a:avLst/>
              <a:gdLst>
                <a:gd name="connsiteX0" fmla="*/ 67228 w 98747"/>
                <a:gd name="connsiteY0" fmla="*/ 691 h 116586"/>
                <a:gd name="connsiteX1" fmla="*/ 25000 w 98747"/>
                <a:gd name="connsiteY1" fmla="*/ 691 h 116586"/>
                <a:gd name="connsiteX2" fmla="*/ 680 w 98747"/>
                <a:gd name="connsiteY2" fmla="*/ 24377 h 116586"/>
                <a:gd name="connsiteX3" fmla="*/ 680 w 98747"/>
                <a:gd name="connsiteY3" fmla="*/ 92576 h 116586"/>
                <a:gd name="connsiteX4" fmla="*/ 24302 w 98747"/>
                <a:gd name="connsiteY4" fmla="*/ 117277 h 116586"/>
                <a:gd name="connsiteX5" fmla="*/ 25000 w 98747"/>
                <a:gd name="connsiteY5" fmla="*/ 117277 h 116586"/>
                <a:gd name="connsiteX6" fmla="*/ 75737 w 98747"/>
                <a:gd name="connsiteY6" fmla="*/ 117277 h 116586"/>
                <a:gd name="connsiteX7" fmla="*/ 99422 w 98747"/>
                <a:gd name="connsiteY7" fmla="*/ 92576 h 116586"/>
                <a:gd name="connsiteX8" fmla="*/ 99422 w 98747"/>
                <a:gd name="connsiteY8" fmla="*/ 34219 h 116586"/>
                <a:gd name="connsiteX9" fmla="*/ 67228 w 98747"/>
                <a:gd name="connsiteY9" fmla="*/ 691 h 11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747" h="116586">
                  <a:moveTo>
                    <a:pt x="67228" y="691"/>
                  </a:moveTo>
                  <a:lnTo>
                    <a:pt x="25000" y="691"/>
                  </a:lnTo>
                  <a:cubicBezTo>
                    <a:pt x="11792" y="628"/>
                    <a:pt x="997" y="11169"/>
                    <a:pt x="680" y="24377"/>
                  </a:cubicBezTo>
                  <a:lnTo>
                    <a:pt x="680" y="92576"/>
                  </a:lnTo>
                  <a:cubicBezTo>
                    <a:pt x="426" y="105911"/>
                    <a:pt x="10967" y="116960"/>
                    <a:pt x="24302" y="117277"/>
                  </a:cubicBezTo>
                  <a:cubicBezTo>
                    <a:pt x="24556" y="117277"/>
                    <a:pt x="24747" y="117277"/>
                    <a:pt x="25000" y="117277"/>
                  </a:cubicBezTo>
                  <a:lnTo>
                    <a:pt x="75737" y="117277"/>
                  </a:lnTo>
                  <a:cubicBezTo>
                    <a:pt x="89009" y="116833"/>
                    <a:pt x="99486" y="105847"/>
                    <a:pt x="99422" y="92576"/>
                  </a:cubicBezTo>
                  <a:lnTo>
                    <a:pt x="99422" y="34219"/>
                  </a:lnTo>
                  <a:lnTo>
                    <a:pt x="67228" y="691"/>
                  </a:ln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4B2B5D34-9081-0C4D-96DD-69EFCF2FE3E5}"/>
                </a:ext>
              </a:extLst>
            </p:cNvPr>
            <p:cNvSpPr/>
            <p:nvPr/>
          </p:nvSpPr>
          <p:spPr>
            <a:xfrm>
              <a:off x="6430962" y="3369398"/>
              <a:ext cx="33782" cy="34861"/>
            </a:xfrm>
            <a:custGeom>
              <a:avLst/>
              <a:gdLst>
                <a:gd name="connsiteX0" fmla="*/ 676 w 33782"/>
                <a:gd name="connsiteY0" fmla="*/ 691 h 34861"/>
                <a:gd name="connsiteX1" fmla="*/ 676 w 33782"/>
                <a:gd name="connsiteY1" fmla="*/ 19169 h 34861"/>
                <a:gd name="connsiteX2" fmla="*/ 16995 w 33782"/>
                <a:gd name="connsiteY2" fmla="*/ 35552 h 34861"/>
                <a:gd name="connsiteX3" fmla="*/ 34458 w 33782"/>
                <a:gd name="connsiteY3" fmla="*/ 35552 h 3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82" h="34861">
                  <a:moveTo>
                    <a:pt x="676" y="691"/>
                  </a:moveTo>
                  <a:lnTo>
                    <a:pt x="676" y="19169"/>
                  </a:lnTo>
                  <a:cubicBezTo>
                    <a:pt x="676" y="28186"/>
                    <a:pt x="7978" y="35489"/>
                    <a:pt x="16995" y="35552"/>
                  </a:cubicBezTo>
                  <a:cubicBezTo>
                    <a:pt x="25377" y="35552"/>
                    <a:pt x="33886" y="35552"/>
                    <a:pt x="34458" y="35552"/>
                  </a:cubicBez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603082C-E1E1-BB42-AFEF-2B8BB45D5C21}"/>
                </a:ext>
              </a:extLst>
            </p:cNvPr>
            <p:cNvSpPr/>
            <p:nvPr/>
          </p:nvSpPr>
          <p:spPr>
            <a:xfrm>
              <a:off x="6412992" y="3411880"/>
              <a:ext cx="6350" cy="41719"/>
            </a:xfrm>
            <a:custGeom>
              <a:avLst/>
              <a:gdLst>
                <a:gd name="connsiteX0" fmla="*/ 676 w 6350"/>
                <a:gd name="connsiteY0" fmla="*/ 42410 h 41719"/>
                <a:gd name="connsiteX1" fmla="*/ 676 w 6350"/>
                <a:gd name="connsiteY1" fmla="*/ 691 h 4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" h="41719">
                  <a:moveTo>
                    <a:pt x="676" y="42410"/>
                  </a:moveTo>
                  <a:lnTo>
                    <a:pt x="676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57866F01-2BDD-074F-9A03-7B2146FD7AE6}"/>
                </a:ext>
              </a:extLst>
            </p:cNvPr>
            <p:cNvSpPr/>
            <p:nvPr/>
          </p:nvSpPr>
          <p:spPr>
            <a:xfrm>
              <a:off x="6394957" y="3435502"/>
              <a:ext cx="36068" cy="18097"/>
            </a:xfrm>
            <a:custGeom>
              <a:avLst/>
              <a:gdLst>
                <a:gd name="connsiteX0" fmla="*/ 676 w 36068"/>
                <a:gd name="connsiteY0" fmla="*/ 691 h 18097"/>
                <a:gd name="connsiteX1" fmla="*/ 18710 w 36068"/>
                <a:gd name="connsiteY1" fmla="*/ 18788 h 18097"/>
                <a:gd name="connsiteX2" fmla="*/ 36744 w 36068"/>
                <a:gd name="connsiteY2" fmla="*/ 691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" h="18097">
                  <a:moveTo>
                    <a:pt x="676" y="691"/>
                  </a:moveTo>
                  <a:lnTo>
                    <a:pt x="18710" y="18788"/>
                  </a:lnTo>
                  <a:lnTo>
                    <a:pt x="36744" y="691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106" name="Прямая соединительная линия 105">
            <a:extLst>
              <a:ext uri="{FF2B5EF4-FFF2-40B4-BE49-F238E27FC236}">
                <a16:creationId xmlns:a16="http://schemas.microsoft.com/office/drawing/2014/main" id="{40DDD3A0-6A8A-5E43-9614-1650C88395E9}"/>
              </a:ext>
            </a:extLst>
          </p:cNvPr>
          <p:cNvCxnSpPr>
            <a:cxnSpLocks/>
          </p:cNvCxnSpPr>
          <p:nvPr/>
        </p:nvCxnSpPr>
        <p:spPr>
          <a:xfrm>
            <a:off x="1235852" y="4039155"/>
            <a:ext cx="42367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A90D3ED6-5065-E54D-84E3-45EF971707E4}"/>
              </a:ext>
            </a:extLst>
          </p:cNvPr>
          <p:cNvCxnSpPr>
            <a:cxnSpLocks/>
          </p:cNvCxnSpPr>
          <p:nvPr/>
        </p:nvCxnSpPr>
        <p:spPr>
          <a:xfrm>
            <a:off x="6719673" y="4039155"/>
            <a:ext cx="47266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8AC61C9-7498-C680-5DCC-8D768E9AD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 dirty="0"/>
          </a:p>
        </p:txBody>
      </p:sp>
      <p:sp>
        <p:nvSpPr>
          <p:cNvPr id="36" name="Текст 6">
            <a:extLst>
              <a:ext uri="{FF2B5EF4-FFF2-40B4-BE49-F238E27FC236}">
                <a16:creationId xmlns:a16="http://schemas.microsoft.com/office/drawing/2014/main" id="{9CE529CB-0569-48DF-A080-551B66576C08}"/>
              </a:ext>
            </a:extLst>
          </p:cNvPr>
          <p:cNvSpPr txBox="1">
            <a:spLocks/>
          </p:cNvSpPr>
          <p:nvPr/>
        </p:nvSpPr>
        <p:spPr>
          <a:xfrm>
            <a:off x="356686" y="287875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TT Hoves"/>
              </a:rPr>
              <a:t>Positive Technologies application firewall</a:t>
            </a:r>
            <a:endParaRPr lang="en-US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2594538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A86F8B0-8362-2B43-B569-EB5CABDDC6EA}"/>
              </a:ext>
            </a:extLst>
          </p:cNvPr>
          <p:cNvSpPr/>
          <p:nvPr/>
        </p:nvSpPr>
        <p:spPr>
          <a:xfrm>
            <a:off x="-1" y="3257033"/>
            <a:ext cx="6110213" cy="1620982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CB668-DFFC-2A46-B265-29101F2EE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24191"/>
            <a:ext cx="9629775" cy="1425575"/>
          </a:xfrm>
          <a:prstGeom prst="rect">
            <a:avLst/>
          </a:prstGeom>
        </p:spPr>
        <p:txBody>
          <a:bodyPr/>
          <a:lstStyle/>
          <a:p>
            <a:r>
              <a:rPr lang="ru-RU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sym typeface="Arial Black"/>
              </a:rPr>
              <a:t>Последствия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24054FA-E37E-9445-AA53-E1C0B2FF6E51}"/>
              </a:ext>
            </a:extLst>
          </p:cNvPr>
          <p:cNvSpPr/>
          <p:nvPr/>
        </p:nvSpPr>
        <p:spPr>
          <a:xfrm>
            <a:off x="1034113" y="3617050"/>
            <a:ext cx="4732149" cy="686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10000"/>
              </a:lnSpc>
              <a:spcBef>
                <a:spcPts val="1200"/>
              </a:spcBef>
              <a:defRPr/>
            </a:pPr>
            <a:r>
              <a:rPr lang="ru-RU" b="1" kern="0" dirty="0">
                <a:solidFill>
                  <a:srgbClr val="C00000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В ДАРКНЕТЕ ВЫСТАВЛЕНА НА ПРОДАЖУ SQL</a:t>
            </a:r>
            <a:r>
              <a:rPr lang="en-US" b="1" kern="0" dirty="0">
                <a:solidFill>
                  <a:srgbClr val="C00000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i-</a:t>
            </a:r>
            <a:r>
              <a:rPr lang="ru-RU" b="1" kern="0" dirty="0">
                <a:solidFill>
                  <a:srgbClr val="C00000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УЯЗВИМОСТЬ НА PICKPOINT.RU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2474CC-5464-8046-AECA-ADD8F998FB4D}"/>
              </a:ext>
            </a:extLst>
          </p:cNvPr>
          <p:cNvSpPr/>
          <p:nvPr/>
        </p:nvSpPr>
        <p:spPr>
          <a:xfrm>
            <a:off x="1034113" y="4257384"/>
            <a:ext cx="2607554" cy="29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200" kern="0" dirty="0">
                <a:solidFill>
                  <a:schemeClr val="bg1">
                    <a:lumMod val="65000"/>
                  </a:schemeClr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securitylab.ru/news/515612.php</a:t>
            </a:r>
            <a:endParaRPr lang="en-US" sz="1200" u="sng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TT Hoves" panose="02000503030000020004"/>
              <a:cs typeface="Arial" panose="020B0604020202020204" pitchFamily="34" charset="0"/>
              <a:sym typeface="Arial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061868-9438-A042-9A34-B23A7F41B843}"/>
              </a:ext>
            </a:extLst>
          </p:cNvPr>
          <p:cNvSpPr/>
          <p:nvPr/>
        </p:nvSpPr>
        <p:spPr>
          <a:xfrm>
            <a:off x="1034113" y="1949908"/>
            <a:ext cx="6110214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ДАННЫЕ 44 ТЫС. КЛИЕНТОВ «АЛЬФА-КРЕДИТ» НАХОДИЛИСЬ В ОТКРЫТОМ ДОСТУПЕ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1D94071-3557-974E-9DE7-3CE69A68E1F8}"/>
              </a:ext>
            </a:extLst>
          </p:cNvPr>
          <p:cNvSpPr/>
          <p:nvPr/>
        </p:nvSpPr>
        <p:spPr>
          <a:xfrm>
            <a:off x="1034113" y="2620965"/>
            <a:ext cx="2234907" cy="299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2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0563C1"/>
                  </a:solidFill>
                </a:uFill>
                <a:latin typeface="TT Hoves" panose="02000503030000020004"/>
                <a:cs typeface="Arial" panose="020B0604020202020204" pitchFamily="34" charset="0"/>
                <a:sym typeface="Arial"/>
              </a:rPr>
              <a:t>securitylab.ru/news/504855.php</a:t>
            </a:r>
            <a:endParaRPr lang="en-US" sz="1200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TT Hoves" panose="02000503030000020004"/>
              <a:cs typeface="Arial" panose="020B0604020202020204" pitchFamily="34" charset="0"/>
              <a:sym typeface="Arial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BBFFFE1-6780-314B-A423-8517C015E2F0}"/>
              </a:ext>
            </a:extLst>
          </p:cNvPr>
          <p:cNvSpPr/>
          <p:nvPr/>
        </p:nvSpPr>
        <p:spPr>
          <a:xfrm>
            <a:off x="1034113" y="4921413"/>
            <a:ext cx="5627858" cy="734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>
              <a:lnSpc>
                <a:spcPct val="120000"/>
              </a:lnSpc>
              <a:spcBef>
                <a:spcPts val="1200"/>
              </a:spcBef>
              <a:defRPr/>
            </a:pPr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ПОСВЯЩЕННЫЙ ЗАЩИТЕ ИНФОРМАЦИИ </a:t>
            </a:r>
            <a:b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</a:br>
            <a:r>
              <a:rPr lang="ru-RU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САЙТ ДОПУСТИЛ УТЕЧКУ ДАННЫХ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D2D193-BA75-D04B-9CE0-80BD73477873}"/>
              </a:ext>
            </a:extLst>
          </p:cNvPr>
          <p:cNvSpPr/>
          <p:nvPr/>
        </p:nvSpPr>
        <p:spPr>
          <a:xfrm>
            <a:off x="1034113" y="5650766"/>
            <a:ext cx="2234907" cy="299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hangingPunct="0">
              <a:lnSpc>
                <a:spcPct val="120000"/>
              </a:lnSpc>
              <a:defRPr u="none">
                <a:solidFill>
                  <a:srgbClr val="414041"/>
                </a:solidFill>
                <a:uFillTx/>
              </a:defRPr>
            </a:pPr>
            <a:r>
              <a:rPr lang="en-US" sz="1200" kern="0" dirty="0">
                <a:solidFill>
                  <a:schemeClr val="bg1">
                    <a:lumMod val="65000"/>
                  </a:schemeClr>
                </a:solidFill>
                <a:uFill>
                  <a:solidFill>
                    <a:srgbClr val="0563C1"/>
                  </a:solidFill>
                </a:uFill>
                <a:latin typeface="TT Hoves" panose="02000503030000020004"/>
                <a:cs typeface="Arial" panose="020B0604020202020204" pitchFamily="34" charset="0"/>
                <a:sym typeface="Arial"/>
              </a:rPr>
              <a:t>securitylab.ru/news/507981.php</a:t>
            </a:r>
            <a:endParaRPr lang="en-US" sz="1200" kern="0" dirty="0">
              <a:solidFill>
                <a:schemeClr val="bg1">
                  <a:lumMod val="65000"/>
                </a:schemeClr>
              </a:solidFill>
              <a:uFill>
                <a:solidFill>
                  <a:srgbClr val="0563C1"/>
                </a:solidFill>
              </a:uFill>
              <a:latin typeface="TT Hoves" panose="02000503030000020004"/>
              <a:cs typeface="Arial" panose="020B0604020202020204" pitchFamily="34" charset="0"/>
              <a:sym typeface="Arial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1E9340-9F2F-D172-C44D-A5435A8A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D55F99D1-8702-4358-8042-0C68C10AC1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87875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419321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9DA3138-CE8E-F147-911F-7B663BBF63F3}"/>
              </a:ext>
            </a:extLst>
          </p:cNvPr>
          <p:cNvSpPr txBox="1">
            <a:spLocks/>
          </p:cNvSpPr>
          <p:nvPr/>
        </p:nvSpPr>
        <p:spPr>
          <a:xfrm>
            <a:off x="2631694" y="1500346"/>
            <a:ext cx="5579245" cy="14589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Как защитить</a:t>
            </a:r>
            <a:b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веб-приложения</a:t>
            </a:r>
            <a:endParaRPr lang="en" sz="54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8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012F88EE-B360-C54C-BD82-AD8F5A5377B0}"/>
              </a:ext>
            </a:extLst>
          </p:cNvPr>
          <p:cNvSpPr/>
          <p:nvPr/>
        </p:nvSpPr>
        <p:spPr>
          <a:xfrm>
            <a:off x="846454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T Hove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C60C18-B69E-4B48-8A92-F19E3720514B}"/>
              </a:ext>
            </a:extLst>
          </p:cNvPr>
          <p:cNvSpPr/>
          <p:nvPr/>
        </p:nvSpPr>
        <p:spPr>
          <a:xfrm>
            <a:off x="55038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T Hoves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1FDECBBC-EBB6-534E-B354-4476BEED774A}"/>
              </a:ext>
            </a:extLst>
          </p:cNvPr>
          <p:cNvSpPr/>
          <p:nvPr/>
        </p:nvSpPr>
        <p:spPr>
          <a:xfrm>
            <a:off x="4357617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atin typeface="TT Hove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EBE-8527-F347-940B-BF87EBD15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32632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Как защитить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веб-приложения</a:t>
            </a:r>
          </a:p>
        </p:txBody>
      </p:sp>
      <p:sp>
        <p:nvSpPr>
          <p:cNvPr id="24" name="Прямоугольник 40">
            <a:extLst>
              <a:ext uri="{FF2B5EF4-FFF2-40B4-BE49-F238E27FC236}">
                <a16:creationId xmlns:a16="http://schemas.microsoft.com/office/drawing/2014/main" id="{31E55299-5710-4612-A90A-C51A39C1E873}"/>
              </a:ext>
            </a:extLst>
          </p:cNvPr>
          <p:cNvSpPr txBox="1"/>
          <p:nvPr/>
        </p:nvSpPr>
        <p:spPr>
          <a:xfrm>
            <a:off x="4492045" y="4903572"/>
            <a:ext cx="3794709" cy="1005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Оперативная защита от эксплуатации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 </a:t>
            </a:r>
            <a:b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</a:b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выявленных уязвимостей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  <a:latin typeface="TT Hoves"/>
            </a:endParaRPr>
          </a:p>
          <a:p>
            <a:pPr marL="171450" indent="-171450">
              <a:buClr>
                <a:srgbClr val="C00000"/>
              </a:buClr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Проактивная защита от угроз </a:t>
            </a:r>
            <a:b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</a:b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нулевого дня</a:t>
            </a:r>
          </a:p>
        </p:txBody>
      </p:sp>
      <p:sp>
        <p:nvSpPr>
          <p:cNvPr id="25" name="Прямоугольник 36">
            <a:extLst>
              <a:ext uri="{FF2B5EF4-FFF2-40B4-BE49-F238E27FC236}">
                <a16:creationId xmlns:a16="http://schemas.microsoft.com/office/drawing/2014/main" id="{C537A01E-A003-4220-8F5E-F71836448CBC}"/>
              </a:ext>
            </a:extLst>
          </p:cNvPr>
          <p:cNvSpPr txBox="1"/>
          <p:nvPr/>
        </p:nvSpPr>
        <p:spPr>
          <a:xfrm>
            <a:off x="669466" y="4900453"/>
            <a:ext cx="323578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Инвентаризация периметра</a:t>
            </a:r>
          </a:p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Отчет о подтвержденных уязвимостях</a:t>
            </a:r>
          </a:p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Риски эксплуатации</a:t>
            </a:r>
          </a:p>
        </p:txBody>
      </p:sp>
      <p:sp>
        <p:nvSpPr>
          <p:cNvPr id="26" name="Прямоугольник 38">
            <a:extLst>
              <a:ext uri="{FF2B5EF4-FFF2-40B4-BE49-F238E27FC236}">
                <a16:creationId xmlns:a16="http://schemas.microsoft.com/office/drawing/2014/main" id="{4535D68A-49D4-4F80-87DA-B301E448D0AA}"/>
              </a:ext>
            </a:extLst>
          </p:cNvPr>
          <p:cNvSpPr txBox="1"/>
          <p:nvPr/>
        </p:nvSpPr>
        <p:spPr>
          <a:xfrm>
            <a:off x="8588457" y="2639724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  <a:t>ПОСТРОЕНИЕ </a:t>
            </a:r>
            <a:b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  <a:t>БЕЗОПАСНОЙ </a:t>
            </a:r>
            <a:b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  <a:t>РАЗРАБОТКИ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T Hoves"/>
              <a:cs typeface="Arial" panose="020B0604020202020204" pitchFamily="34" charset="0"/>
            </a:endParaRPr>
          </a:p>
        </p:txBody>
      </p:sp>
      <p:sp>
        <p:nvSpPr>
          <p:cNvPr id="27" name="Прямоугольник 39">
            <a:extLst>
              <a:ext uri="{FF2B5EF4-FFF2-40B4-BE49-F238E27FC236}">
                <a16:creationId xmlns:a16="http://schemas.microsoft.com/office/drawing/2014/main" id="{4A1C5CE7-765B-48DE-85F8-D9CDE6B8A213}"/>
              </a:ext>
            </a:extLst>
          </p:cNvPr>
          <p:cNvSpPr txBox="1"/>
          <p:nvPr/>
        </p:nvSpPr>
        <p:spPr>
          <a:xfrm>
            <a:off x="8569557" y="4848921"/>
            <a:ext cx="3136661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marL="171450" indent="-171450">
              <a:buSzPct val="80000"/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Выявление и устранение уязвимостей на ранних этапах</a:t>
            </a:r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 </a:t>
            </a: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</a:rPr>
              <a:t>— написания кода и сборки приложения</a:t>
            </a:r>
          </a:p>
        </p:txBody>
      </p:sp>
      <p:sp>
        <p:nvSpPr>
          <p:cNvPr id="28" name="Прямоугольник 41">
            <a:extLst>
              <a:ext uri="{FF2B5EF4-FFF2-40B4-BE49-F238E27FC236}">
                <a16:creationId xmlns:a16="http://schemas.microsoft.com/office/drawing/2014/main" id="{A1DBD44D-2C31-4701-8A9C-20731FB662D3}"/>
              </a:ext>
            </a:extLst>
          </p:cNvPr>
          <p:cNvSpPr txBox="1"/>
          <p:nvPr/>
        </p:nvSpPr>
        <p:spPr>
          <a:xfrm>
            <a:off x="4490620" y="2645160"/>
            <a:ext cx="3597055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МЕЖСЕТЕВОЙ </a:t>
            </a:r>
            <a:br>
              <a:rPr lang="ru-RU" sz="20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ЭКРАН УРОВНЯ </a:t>
            </a:r>
            <a:br>
              <a:rPr lang="ru-RU" sz="20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0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ВЕБ-ПРИЛОЖЕНИЙ </a:t>
            </a:r>
            <a:endParaRPr lang="ru-RU" sz="2000" dirty="0">
              <a:solidFill>
                <a:srgbClr val="C00000"/>
              </a:solidFill>
              <a:latin typeface="TT Hoves"/>
              <a:cs typeface="Arial" panose="020B0604020202020204" pitchFamily="34" charset="0"/>
            </a:endParaRPr>
          </a:p>
        </p:txBody>
      </p:sp>
      <p:sp>
        <p:nvSpPr>
          <p:cNvPr id="29" name="Прямоугольник 45">
            <a:extLst>
              <a:ext uri="{FF2B5EF4-FFF2-40B4-BE49-F238E27FC236}">
                <a16:creationId xmlns:a16="http://schemas.microsoft.com/office/drawing/2014/main" id="{C8A4503F-E2F9-4003-A243-2E785A165558}"/>
              </a:ext>
            </a:extLst>
          </p:cNvPr>
          <p:cNvSpPr txBox="1"/>
          <p:nvPr/>
        </p:nvSpPr>
        <p:spPr>
          <a:xfrm>
            <a:off x="667641" y="2619045"/>
            <a:ext cx="359705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  <a:t>ВНЕШНИЙ АУДИТ</a:t>
            </a:r>
          </a:p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T Hoves"/>
                <a:cs typeface="Arial" panose="020B0604020202020204" pitchFamily="34" charset="0"/>
              </a:rPr>
              <a:t>ЗАЩИЩЕННОСТИ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  <a:latin typeface="TT Hoves"/>
              <a:cs typeface="Arial" panose="020B0604020202020204" pitchFamily="34" charset="0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C1E3CFF-E77E-438B-BD69-65ED7C96822E}"/>
              </a:ext>
            </a:extLst>
          </p:cNvPr>
          <p:cNvCxnSpPr>
            <a:cxnSpLocks/>
          </p:cNvCxnSpPr>
          <p:nvPr/>
        </p:nvCxnSpPr>
        <p:spPr>
          <a:xfrm>
            <a:off x="667641" y="3949784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Прямоугольник 38">
            <a:extLst>
              <a:ext uri="{FF2B5EF4-FFF2-40B4-BE49-F238E27FC236}">
                <a16:creationId xmlns:a16="http://schemas.microsoft.com/office/drawing/2014/main" id="{676278B6-D898-F749-8633-53172624BE7C}"/>
              </a:ext>
            </a:extLst>
          </p:cNvPr>
          <p:cNvSpPr txBox="1"/>
          <p:nvPr/>
        </p:nvSpPr>
        <p:spPr>
          <a:xfrm>
            <a:off x="8569557" y="4083501"/>
            <a:ext cx="3597055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TT Hoves"/>
                <a:cs typeface="Arial" panose="020B0604020202020204" pitchFamily="34" charset="0"/>
              </a:rPr>
              <a:t>DevSecOps</a:t>
            </a:r>
            <a:endParaRPr lang="ru-RU" sz="1600" i="1" dirty="0">
              <a:solidFill>
                <a:schemeClr val="bg1">
                  <a:lumMod val="50000"/>
                </a:schemeClr>
              </a:solidFill>
              <a:latin typeface="TT Hoves"/>
              <a:cs typeface="Arial" panose="020B0604020202020204" pitchFamily="34" charset="0"/>
            </a:endParaRPr>
          </a:p>
        </p:txBody>
      </p:sp>
      <p:sp>
        <p:nvSpPr>
          <p:cNvPr id="64" name="Прямоугольник 41">
            <a:extLst>
              <a:ext uri="{FF2B5EF4-FFF2-40B4-BE49-F238E27FC236}">
                <a16:creationId xmlns:a16="http://schemas.microsoft.com/office/drawing/2014/main" id="{68B528FA-E7F8-964E-ADD3-E2F080EDEA97}"/>
              </a:ext>
            </a:extLst>
          </p:cNvPr>
          <p:cNvSpPr txBox="1"/>
          <p:nvPr/>
        </p:nvSpPr>
        <p:spPr>
          <a:xfrm>
            <a:off x="4471720" y="4083501"/>
            <a:ext cx="3597055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web application firewall (WAF)</a:t>
            </a:r>
            <a:endParaRPr lang="ru-RU" sz="1600" i="1" dirty="0">
              <a:solidFill>
                <a:srgbClr val="C00000"/>
              </a:solidFill>
              <a:latin typeface="TT Hoves"/>
              <a:cs typeface="Arial" panose="020B0604020202020204" pitchFamily="34" charset="0"/>
            </a:endParaRPr>
          </a:p>
        </p:txBody>
      </p:sp>
      <p:sp>
        <p:nvSpPr>
          <p:cNvPr id="65" name="Прямоугольник 45">
            <a:extLst>
              <a:ext uri="{FF2B5EF4-FFF2-40B4-BE49-F238E27FC236}">
                <a16:creationId xmlns:a16="http://schemas.microsoft.com/office/drawing/2014/main" id="{1A7C08CE-6B95-AA4D-AD37-AF09A6BFDBFA}"/>
              </a:ext>
            </a:extLst>
          </p:cNvPr>
          <p:cNvSpPr txBox="1"/>
          <p:nvPr/>
        </p:nvSpPr>
        <p:spPr>
          <a:xfrm>
            <a:off x="667641" y="4083501"/>
            <a:ext cx="3597056" cy="33855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TT Hoves"/>
                <a:cs typeface="Arial" panose="020B0604020202020204" pitchFamily="34" charset="0"/>
              </a:rPr>
              <a:t>black-box, white-box testing</a:t>
            </a:r>
            <a:endParaRPr lang="ru-RU" sz="1600" i="1" dirty="0">
              <a:solidFill>
                <a:schemeClr val="bg1">
                  <a:lumMod val="50000"/>
                </a:schemeClr>
              </a:solidFill>
              <a:latin typeface="TT Hoves"/>
              <a:cs typeface="Arial" panose="020B0604020202020204" pitchFamily="34" charset="0"/>
            </a:endParaRPr>
          </a:p>
        </p:txBody>
      </p: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E54B36A3-EED3-B04D-99ED-E318EFFC7ADD}"/>
              </a:ext>
            </a:extLst>
          </p:cNvPr>
          <p:cNvCxnSpPr>
            <a:cxnSpLocks/>
          </p:cNvCxnSpPr>
          <p:nvPr/>
        </p:nvCxnSpPr>
        <p:spPr>
          <a:xfrm>
            <a:off x="667641" y="4554902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7EB972-2059-4F47-97EA-1C41D77A5955}"/>
              </a:ext>
            </a:extLst>
          </p:cNvPr>
          <p:cNvGrpSpPr/>
          <p:nvPr/>
        </p:nvGrpSpPr>
        <p:grpSpPr>
          <a:xfrm>
            <a:off x="4361350" y="3949784"/>
            <a:ext cx="3366476" cy="605118"/>
            <a:chOff x="4163877" y="4175296"/>
            <a:chExt cx="3021166" cy="605118"/>
          </a:xfrm>
        </p:grpSpPr>
        <p:cxnSp>
          <p:nvCxnSpPr>
            <p:cNvPr id="69" name="Прямая соединительная линия 68">
              <a:extLst>
                <a:ext uri="{FF2B5EF4-FFF2-40B4-BE49-F238E27FC236}">
                  <a16:creationId xmlns:a16="http://schemas.microsoft.com/office/drawing/2014/main" id="{198DB555-3078-C449-87E5-CE7415DEE67E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175296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1A3C6276-C885-AE4C-B678-07EBB8E9377A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780414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23B1BE5F-353D-4348-A922-DEE7D2C882A3}"/>
              </a:ext>
            </a:extLst>
          </p:cNvPr>
          <p:cNvGrpSpPr/>
          <p:nvPr/>
        </p:nvGrpSpPr>
        <p:grpSpPr>
          <a:xfrm>
            <a:off x="8477068" y="3949784"/>
            <a:ext cx="3019340" cy="605118"/>
            <a:chOff x="4163877" y="4175296"/>
            <a:chExt cx="3021166" cy="605118"/>
          </a:xfrm>
        </p:grpSpPr>
        <p:cxnSp>
          <p:nvCxnSpPr>
            <p:cNvPr id="72" name="Прямая соединительная линия 71">
              <a:extLst>
                <a:ext uri="{FF2B5EF4-FFF2-40B4-BE49-F238E27FC236}">
                  <a16:creationId xmlns:a16="http://schemas.microsoft.com/office/drawing/2014/main" id="{6E177B58-5265-A04D-BFA1-E1DE54803D93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175296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A4B8E443-5896-FD48-A7A6-715A4509D86B}"/>
                </a:ext>
              </a:extLst>
            </p:cNvPr>
            <p:cNvCxnSpPr>
              <a:cxnSpLocks/>
            </p:cNvCxnSpPr>
            <p:nvPr/>
          </p:nvCxnSpPr>
          <p:spPr>
            <a:xfrm>
              <a:off x="4163877" y="4780414"/>
              <a:ext cx="302116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75ADC3-EE33-2861-D535-D8FCB710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>
                <a:latin typeface="TT Hoves"/>
              </a:rPr>
              <a:t>14</a:t>
            </a:fld>
            <a:endParaRPr lang="ru-RU" dirty="0">
              <a:latin typeface="TT Hoves"/>
            </a:endParaRP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220F5D68-8398-4524-BB88-42AEBEBAE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87875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410096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92EBE-8527-F347-940B-BF87EBD15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676" y="722877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"/>
              </a:rPr>
              <a:t>Почему без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"/>
              </a:rPr>
              <a:t>WAF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"/>
              </a:rPr>
              <a:t>никак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"/>
              <a:cs typeface="Arial" panose="020B0604020202020204" pitchFamily="34" charset="0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9C4DE5-F715-0042-A206-53F00E9EC0A6}"/>
              </a:ext>
            </a:extLst>
          </p:cNvPr>
          <p:cNvGrpSpPr/>
          <p:nvPr/>
        </p:nvGrpSpPr>
        <p:grpSpPr>
          <a:xfrm>
            <a:off x="581016" y="2211729"/>
            <a:ext cx="7037528" cy="3605294"/>
            <a:chOff x="194765" y="2093195"/>
            <a:chExt cx="7037528" cy="3605294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DC912EC3-49B9-4397-911C-D788E96EE52A}"/>
                </a:ext>
              </a:extLst>
            </p:cNvPr>
            <p:cNvCxnSpPr>
              <a:cxnSpLocks/>
            </p:cNvCxnSpPr>
            <p:nvPr/>
          </p:nvCxnSpPr>
          <p:spPr>
            <a:xfrm>
              <a:off x="1997374" y="2093195"/>
              <a:ext cx="0" cy="329176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81CCA84E-1956-496B-9291-3D24077A2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29052" y="5381843"/>
              <a:ext cx="476696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E5C29C4-3040-4F31-A197-18CB0FC13D3E}"/>
                </a:ext>
              </a:extLst>
            </p:cNvPr>
            <p:cNvSpPr/>
            <p:nvPr/>
          </p:nvSpPr>
          <p:spPr>
            <a:xfrm>
              <a:off x="2229054" y="2465477"/>
              <a:ext cx="220381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400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D6DCBC8-8EF3-4037-8098-9B015CBF1B0B}"/>
                </a:ext>
              </a:extLst>
            </p:cNvPr>
            <p:cNvSpPr/>
            <p:nvPr/>
          </p:nvSpPr>
          <p:spPr>
            <a:xfrm>
              <a:off x="2229053" y="2704127"/>
              <a:ext cx="1523379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71C9C4B5-F591-441D-AA9A-DA4C83ADFB4E}"/>
                </a:ext>
              </a:extLst>
            </p:cNvPr>
            <p:cNvSpPr/>
            <p:nvPr/>
          </p:nvSpPr>
          <p:spPr>
            <a:xfrm>
              <a:off x="2229053" y="3517184"/>
              <a:ext cx="1523379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DE4968A3-078C-434D-B7D4-9ECD22888B2F}"/>
                </a:ext>
              </a:extLst>
            </p:cNvPr>
            <p:cNvSpPr/>
            <p:nvPr/>
          </p:nvSpPr>
          <p:spPr>
            <a:xfrm>
              <a:off x="2229052" y="3743682"/>
              <a:ext cx="2694376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59838BD-1ADB-4219-9FEB-1C81C7D7AB93}"/>
                </a:ext>
              </a:extLst>
            </p:cNvPr>
            <p:cNvSpPr/>
            <p:nvPr/>
          </p:nvSpPr>
          <p:spPr>
            <a:xfrm>
              <a:off x="2229053" y="4649565"/>
              <a:ext cx="888128" cy="238648"/>
            </a:xfrm>
            <a:prstGeom prst="rect">
              <a:avLst/>
            </a:prstGeom>
            <a:gradFill flip="none" rotWithShape="1">
              <a:gsLst>
                <a:gs pos="0">
                  <a:srgbClr val="B2B6BF">
                    <a:tint val="66000"/>
                    <a:satMod val="160000"/>
                  </a:srgbClr>
                </a:gs>
                <a:gs pos="50000">
                  <a:srgbClr val="B2B6BF">
                    <a:tint val="44500"/>
                    <a:satMod val="160000"/>
                  </a:srgbClr>
                </a:gs>
                <a:gs pos="100000">
                  <a:srgbClr val="B2B6BF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8EF68E16-C3EB-4D6C-8607-1C15D3F4FB7D}"/>
                </a:ext>
              </a:extLst>
            </p:cNvPr>
            <p:cNvSpPr/>
            <p:nvPr/>
          </p:nvSpPr>
          <p:spPr>
            <a:xfrm>
              <a:off x="2229052" y="4876063"/>
              <a:ext cx="4509647" cy="238648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tint val="66000"/>
                    <a:satMod val="160000"/>
                  </a:srgbClr>
                </a:gs>
                <a:gs pos="50000">
                  <a:srgbClr val="C00000">
                    <a:tint val="44500"/>
                    <a:satMod val="160000"/>
                  </a:srgbClr>
                </a:gs>
                <a:gs pos="100000">
                  <a:srgbClr val="C00000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84EC44-D7AF-402E-940E-887315F35844}"/>
                </a:ext>
              </a:extLst>
            </p:cNvPr>
            <p:cNvSpPr txBox="1"/>
            <p:nvPr/>
          </p:nvSpPr>
          <p:spPr>
            <a:xfrm>
              <a:off x="1810582" y="5400907"/>
              <a:ext cx="5382698" cy="29758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ВРЕМЯ ИСПРАВЛЕНИЯ УЯЗВИМОСТИ С МОМЕНТА ОБНАРУЖЕНИЯ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060A55-1B3D-46C6-8CF5-1974755E7A2E}"/>
                </a:ext>
              </a:extLst>
            </p:cNvPr>
            <p:cNvSpPr txBox="1"/>
            <p:nvPr/>
          </p:nvSpPr>
          <p:spPr>
            <a:xfrm>
              <a:off x="659571" y="2139272"/>
              <a:ext cx="1170513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IN-HOUSE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5FBAD4-6DE4-4A0B-A819-C8E814DFA90C}"/>
                </a:ext>
              </a:extLst>
            </p:cNvPr>
            <p:cNvSpPr txBox="1"/>
            <p:nvPr/>
          </p:nvSpPr>
          <p:spPr>
            <a:xfrm>
              <a:off x="653160" y="2453045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EBA3D0-BB58-43D1-865F-231ED053353B}"/>
                </a:ext>
              </a:extLst>
            </p:cNvPr>
            <p:cNvSpPr txBox="1"/>
            <p:nvPr/>
          </p:nvSpPr>
          <p:spPr>
            <a:xfrm>
              <a:off x="476828" y="2688474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09443E-A360-48A2-9CEF-C40BCB18EB31}"/>
                </a:ext>
              </a:extLst>
            </p:cNvPr>
            <p:cNvSpPr txBox="1"/>
            <p:nvPr/>
          </p:nvSpPr>
          <p:spPr>
            <a:xfrm>
              <a:off x="194765" y="3212147"/>
              <a:ext cx="1635319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OPEN SOURCE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60CEAD-4446-457C-A44B-ABAB33CECB44}"/>
                </a:ext>
              </a:extLst>
            </p:cNvPr>
            <p:cNvSpPr txBox="1"/>
            <p:nvPr/>
          </p:nvSpPr>
          <p:spPr>
            <a:xfrm>
              <a:off x="653160" y="3512432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A2EC08-7FE5-4F34-98D3-33AE2A899D20}"/>
                </a:ext>
              </a:extLst>
            </p:cNvPr>
            <p:cNvSpPr txBox="1"/>
            <p:nvPr/>
          </p:nvSpPr>
          <p:spPr>
            <a:xfrm>
              <a:off x="476828" y="3747862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7FDB0F-5719-4091-897A-88C36D6204E6}"/>
                </a:ext>
              </a:extLst>
            </p:cNvPr>
            <p:cNvSpPr txBox="1"/>
            <p:nvPr/>
          </p:nvSpPr>
          <p:spPr>
            <a:xfrm>
              <a:off x="799033" y="4336758"/>
              <a:ext cx="1031051" cy="30777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VENDOR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165396-6F63-404D-A44A-508660EE15C0}"/>
                </a:ext>
              </a:extLst>
            </p:cNvPr>
            <p:cNvSpPr txBox="1"/>
            <p:nvPr/>
          </p:nvSpPr>
          <p:spPr>
            <a:xfrm>
              <a:off x="653160" y="4640433"/>
              <a:ext cx="1176924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поддерживается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2E6EE8-F843-48C0-9CF2-DE19D6D9EF0E}"/>
                </a:ext>
              </a:extLst>
            </p:cNvPr>
            <p:cNvSpPr txBox="1"/>
            <p:nvPr/>
          </p:nvSpPr>
          <p:spPr>
            <a:xfrm>
              <a:off x="476828" y="4875861"/>
              <a:ext cx="1353256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>
                <a:lnSpc>
                  <a:spcPts val="1200"/>
                </a:lnSpc>
              </a:pPr>
              <a:r>
                <a:rPr lang="ru-RU" sz="1000" dirty="0">
                  <a:solidFill>
                    <a:srgbClr val="B2B6BF"/>
                  </a:solidFill>
                  <a:latin typeface="+mj-lt"/>
                </a:rPr>
                <a:t>не поддерживается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74C8C1-E19B-4BB6-A999-452CE78E5605}"/>
                </a:ext>
              </a:extLst>
            </p:cNvPr>
            <p:cNvSpPr txBox="1"/>
            <p:nvPr/>
          </p:nvSpPr>
          <p:spPr>
            <a:xfrm>
              <a:off x="1992774" y="5203585"/>
              <a:ext cx="289874" cy="356516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000" dirty="0">
                  <a:solidFill>
                    <a:srgbClr val="B2B6BF"/>
                  </a:solidFill>
                  <a:latin typeface="+mj-lt"/>
                </a:rPr>
                <a:t>0</a:t>
              </a:r>
              <a:endParaRPr lang="ru-RU" sz="1000" dirty="0">
                <a:solidFill>
                  <a:srgbClr val="B2B6BF"/>
                </a:solidFill>
                <a:latin typeface="+mj-lt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865BA9-6B6E-41E9-90B6-5D0AB7922EFE}"/>
                </a:ext>
              </a:extLst>
            </p:cNvPr>
            <p:cNvSpPr txBox="1"/>
            <p:nvPr/>
          </p:nvSpPr>
          <p:spPr>
            <a:xfrm flipH="1">
              <a:off x="6942420" y="5215400"/>
              <a:ext cx="289873" cy="3962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dirty="0">
                  <a:solidFill>
                    <a:srgbClr val="B2B6BF"/>
                  </a:solidFill>
                  <a:latin typeface="+mj-lt"/>
                </a:rPr>
                <a:t>∞</a:t>
              </a:r>
              <a:endParaRPr lang="ru-RU" dirty="0">
                <a:solidFill>
                  <a:srgbClr val="B2B6BF"/>
                </a:solidFill>
                <a:latin typeface="+mj-lt"/>
              </a:endParaRPr>
            </a:p>
          </p:txBody>
        </p:sp>
      </p:grp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F63D9C7A-51FD-4490-AD38-D474320F89B7}"/>
              </a:ext>
            </a:extLst>
          </p:cNvPr>
          <p:cNvSpPr/>
          <p:nvPr/>
        </p:nvSpPr>
        <p:spPr>
          <a:xfrm>
            <a:off x="7386177" y="2602098"/>
            <a:ext cx="3980748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ru-RU" b="1" dirty="0">
                <a:solidFill>
                  <a:srgbClr val="C00000"/>
                </a:solidFill>
                <a:latin typeface="TT Hoves"/>
              </a:rPr>
              <a:t>Уязвимость в приложении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может существовать несколько месяцев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(лет) до выхода официального патча  или не быть исправлена совсем.</a:t>
            </a:r>
          </a:p>
          <a:p>
            <a:pPr algn="just">
              <a:spcAft>
                <a:spcPts val="1800"/>
              </a:spcAft>
            </a:pPr>
            <a:r>
              <a:rPr lang="ru-RU" b="1" dirty="0">
                <a:solidFill>
                  <a:srgbClr val="C00000"/>
                </a:solidFill>
                <a:latin typeface="TT Hoves"/>
              </a:rPr>
              <a:t>Применение </a:t>
            </a:r>
            <a:r>
              <a:rPr lang="en-US" b="1" dirty="0">
                <a:solidFill>
                  <a:srgbClr val="C00000"/>
                </a:solidFill>
                <a:latin typeface="TT Hoves"/>
              </a:rPr>
              <a:t>WAF</a:t>
            </a:r>
            <a:r>
              <a:rPr lang="ru-RU" b="1" dirty="0">
                <a:solidFill>
                  <a:srgbClr val="C00000"/>
                </a:solidFill>
                <a:latin typeface="TT Hoves"/>
              </a:rPr>
              <a:t>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позволяет защитить веб-приложение от эксплуатации имеющихся уязвимостей без внесения изменений в само приложение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6CC1B77E-74D9-9C4E-BB20-C356F3F789A3}"/>
              </a:ext>
            </a:extLst>
          </p:cNvPr>
          <p:cNvCxnSpPr>
            <a:cxnSpLocks/>
          </p:cNvCxnSpPr>
          <p:nvPr/>
        </p:nvCxnSpPr>
        <p:spPr>
          <a:xfrm>
            <a:off x="8084120" y="2216334"/>
            <a:ext cx="0" cy="3291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79997A-9833-6FE2-11D5-4B8EEBA4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 dirty="0"/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A0398E75-B827-4913-9FE3-C33342071F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87875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1493824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D67C0-23BF-D04E-9AFB-B378D47953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19198"/>
            <a:ext cx="9629775" cy="1425575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Web application firewall (WAF)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4" name="Прямоугольник 13">
            <a:extLst>
              <a:ext uri="{FF2B5EF4-FFF2-40B4-BE49-F238E27FC236}">
                <a16:creationId xmlns:a16="http://schemas.microsoft.com/office/drawing/2014/main" id="{E91B7B6E-9A03-CE44-B236-4DB4736BF182}"/>
              </a:ext>
            </a:extLst>
          </p:cNvPr>
          <p:cNvSpPr txBox="1"/>
          <p:nvPr/>
        </p:nvSpPr>
        <p:spPr>
          <a:xfrm>
            <a:off x="6686208" y="2254480"/>
            <a:ext cx="4444769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FontTx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  <a:latin typeface="TT Hoves"/>
              </a:rPr>
              <a:t>Детектирует и предотвращает </a:t>
            </a:r>
            <a:br>
              <a:rPr lang="ru-RU" sz="1600" dirty="0">
                <a:solidFill>
                  <a:srgbClr val="000202"/>
                </a:solidFill>
                <a:latin typeface="TT Hoves"/>
              </a:rPr>
            </a:br>
            <a:r>
              <a:rPr lang="ru-RU" sz="1600" dirty="0">
                <a:solidFill>
                  <a:srgbClr val="000202"/>
                </a:solidFill>
                <a:latin typeface="TT Hoves"/>
              </a:rPr>
              <a:t>распределенные по времени атаки</a:t>
            </a:r>
          </a:p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  <a:latin typeface="TT Hoves"/>
              </a:rPr>
              <a:t>Защищает </a:t>
            </a:r>
            <a:r>
              <a:rPr lang="en-US" sz="1600" dirty="0">
                <a:solidFill>
                  <a:srgbClr val="000202"/>
                </a:solidFill>
                <a:latin typeface="TT Hoves"/>
              </a:rPr>
              <a:t>API</a:t>
            </a:r>
            <a:r>
              <a:rPr lang="ru-RU" sz="1600" dirty="0">
                <a:solidFill>
                  <a:srgbClr val="000202"/>
                </a:solidFill>
                <a:latin typeface="TT Hoves"/>
              </a:rPr>
              <a:t> веб-приложения</a:t>
            </a:r>
            <a:endParaRPr lang="en-US" sz="1600" dirty="0">
              <a:solidFill>
                <a:srgbClr val="000202"/>
              </a:solidFill>
              <a:latin typeface="TT Hoves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558A06E-43B8-1C41-A866-8E802922A324}"/>
              </a:ext>
            </a:extLst>
          </p:cNvPr>
          <p:cNvSpPr/>
          <p:nvPr/>
        </p:nvSpPr>
        <p:spPr>
          <a:xfrm>
            <a:off x="6832029" y="5519691"/>
            <a:ext cx="9073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2D393C4-7400-EF40-9ECE-41432557582E}"/>
              </a:ext>
            </a:extLst>
          </p:cNvPr>
          <p:cNvSpPr/>
          <p:nvPr/>
        </p:nvSpPr>
        <p:spPr>
          <a:xfrm>
            <a:off x="581016" y="5519691"/>
            <a:ext cx="1430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E32A64A-1ECB-4242-878A-298F679670B3}"/>
              </a:ext>
            </a:extLst>
          </p:cNvPr>
          <p:cNvSpPr/>
          <p:nvPr/>
        </p:nvSpPr>
        <p:spPr>
          <a:xfrm>
            <a:off x="3909641" y="5519691"/>
            <a:ext cx="8315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FW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945DEAB-3651-C042-8780-E72534C68C75}"/>
              </a:ext>
            </a:extLst>
          </p:cNvPr>
          <p:cNvSpPr/>
          <p:nvPr/>
        </p:nvSpPr>
        <p:spPr>
          <a:xfrm>
            <a:off x="9341662" y="5519691"/>
            <a:ext cx="2269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ВЕБ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-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ПРИЛОЖЕНИЕ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/>
              <a:ea typeface="+mn-ea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BC9A5A0E-3503-0F4B-B361-328D0311B114}"/>
              </a:ext>
            </a:extLst>
          </p:cNvPr>
          <p:cNvCxnSpPr>
            <a:cxnSpLocks/>
          </p:cNvCxnSpPr>
          <p:nvPr/>
        </p:nvCxnSpPr>
        <p:spPr>
          <a:xfrm>
            <a:off x="7907007" y="5125055"/>
            <a:ext cx="19890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D504848-8C87-6B4A-8312-20AF22632942}"/>
              </a:ext>
            </a:extLst>
          </p:cNvPr>
          <p:cNvSpPr/>
          <p:nvPr/>
        </p:nvSpPr>
        <p:spPr>
          <a:xfrm>
            <a:off x="5262278" y="4600058"/>
            <a:ext cx="9685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ВЕБ-АТАКИ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35692C6-B533-4144-858F-0FC0C636D1D8}"/>
              </a:ext>
            </a:extLst>
          </p:cNvPr>
          <p:cNvCxnSpPr/>
          <p:nvPr/>
        </p:nvCxnSpPr>
        <p:spPr>
          <a:xfrm>
            <a:off x="4890240" y="5125055"/>
            <a:ext cx="1795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3D051DB4-C4AC-A843-B298-8D41B449D032}"/>
              </a:ext>
            </a:extLst>
          </p:cNvPr>
          <p:cNvCxnSpPr/>
          <p:nvPr/>
        </p:nvCxnSpPr>
        <p:spPr>
          <a:xfrm>
            <a:off x="4892203" y="48687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DD72E36-0C4B-3A42-A1D5-42AD90CCF80D}"/>
              </a:ext>
            </a:extLst>
          </p:cNvPr>
          <p:cNvSpPr/>
          <p:nvPr/>
        </p:nvSpPr>
        <p:spPr>
          <a:xfrm>
            <a:off x="2360582" y="4600058"/>
            <a:ext cx="9685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ВЕБ-АТАКИ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0C1C2835-2CBB-6645-865A-CC626B09FE85}"/>
              </a:ext>
            </a:extLst>
          </p:cNvPr>
          <p:cNvCxnSpPr/>
          <p:nvPr/>
        </p:nvCxnSpPr>
        <p:spPr>
          <a:xfrm>
            <a:off x="1988544" y="5125055"/>
            <a:ext cx="17959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62C3891-C676-0D49-859C-9E454CF6E669}"/>
              </a:ext>
            </a:extLst>
          </p:cNvPr>
          <p:cNvCxnSpPr/>
          <p:nvPr/>
        </p:nvCxnSpPr>
        <p:spPr>
          <a:xfrm>
            <a:off x="1990507" y="48687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859154CF-71FE-C14D-9AE8-62A804156A90}"/>
              </a:ext>
            </a:extLst>
          </p:cNvPr>
          <p:cNvSpPr/>
          <p:nvPr/>
        </p:nvSpPr>
        <p:spPr>
          <a:xfrm>
            <a:off x="2140970" y="4295258"/>
            <a:ext cx="135485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050" b="1" dirty="0">
                <a:solidFill>
                  <a:srgbClr val="CD362B"/>
                </a:solidFill>
                <a:latin typeface="+mj-lt"/>
              </a:rPr>
              <a:t>СЕТЕВЫЕ АТАКИ</a:t>
            </a:r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A1866B67-4D8F-C040-BCE2-A4A85FE8F3C6}"/>
              </a:ext>
            </a:extLst>
          </p:cNvPr>
          <p:cNvCxnSpPr/>
          <p:nvPr/>
        </p:nvCxnSpPr>
        <p:spPr>
          <a:xfrm>
            <a:off x="1990507" y="4563903"/>
            <a:ext cx="179592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D19E0A1-F3B3-4D37-A409-708B887D1DBE}"/>
              </a:ext>
            </a:extLst>
          </p:cNvPr>
          <p:cNvSpPr/>
          <p:nvPr/>
        </p:nvSpPr>
        <p:spPr>
          <a:xfrm>
            <a:off x="931078" y="2239800"/>
            <a:ext cx="47686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  <a:latin typeface="TT Hoves"/>
              </a:rPr>
              <a:t>Глубоко разбирает трафик (до L7), специализируется на анализе HTTP/HTTPS</a:t>
            </a:r>
          </a:p>
          <a:p>
            <a:pPr marL="152400" indent="-152400">
              <a:spcBef>
                <a:spcPts val="1200"/>
              </a:spcBef>
              <a:buClr>
                <a:srgbClr val="C00000"/>
              </a:buClr>
              <a:buSzPct val="100000"/>
              <a:buChar char="▪"/>
              <a:defRPr sz="1400">
                <a:solidFill>
                  <a:srgbClr val="0D0D0D"/>
                </a:solidFill>
              </a:defRPr>
            </a:pPr>
            <a:r>
              <a:rPr lang="ru-RU" sz="1600" dirty="0">
                <a:solidFill>
                  <a:srgbClr val="000202"/>
                </a:solidFill>
                <a:latin typeface="TT Hoves"/>
              </a:rPr>
              <a:t>Учитывает бизнес-логику работы приложений</a:t>
            </a:r>
          </a:p>
        </p:txBody>
      </p:sp>
      <p:grpSp>
        <p:nvGrpSpPr>
          <p:cNvPr id="137" name="Рисунок 2">
            <a:extLst>
              <a:ext uri="{FF2B5EF4-FFF2-40B4-BE49-F238E27FC236}">
                <a16:creationId xmlns:a16="http://schemas.microsoft.com/office/drawing/2014/main" id="{32A5EF59-7576-6E41-B469-E12509839C19}"/>
              </a:ext>
            </a:extLst>
          </p:cNvPr>
          <p:cNvGrpSpPr/>
          <p:nvPr/>
        </p:nvGrpSpPr>
        <p:grpSpPr>
          <a:xfrm>
            <a:off x="888849" y="4391704"/>
            <a:ext cx="909728" cy="909870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074F4A73-5A40-A445-A6E9-9E64D92546AF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7FCF5FA1-49C3-4F47-A243-67AF2E86CC83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4893B939-1629-C34C-BE51-24BD41A8297D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EA3D172F-166C-2C47-A039-AAC59CCEB8C3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C4710A4A-3E91-3648-A44B-6269808F178D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43" name="Рисунок 2">
              <a:extLst>
                <a:ext uri="{FF2B5EF4-FFF2-40B4-BE49-F238E27FC236}">
                  <a16:creationId xmlns:a16="http://schemas.microsoft.com/office/drawing/2014/main" id="{DCAC416D-8D8C-AA43-A982-9D9EF613982A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150" name="Полилиния 149">
                <a:extLst>
                  <a:ext uri="{FF2B5EF4-FFF2-40B4-BE49-F238E27FC236}">
                    <a16:creationId xmlns:a16="http://schemas.microsoft.com/office/drawing/2014/main" id="{7839BCC1-71B4-4448-B70F-D3DA4FDB3AC1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1" name="Полилиния 150">
                <a:extLst>
                  <a:ext uri="{FF2B5EF4-FFF2-40B4-BE49-F238E27FC236}">
                    <a16:creationId xmlns:a16="http://schemas.microsoft.com/office/drawing/2014/main" id="{7121A9C0-A94A-B24F-8CBB-4C689125A885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2" name="Полилиния 151">
                <a:extLst>
                  <a:ext uri="{FF2B5EF4-FFF2-40B4-BE49-F238E27FC236}">
                    <a16:creationId xmlns:a16="http://schemas.microsoft.com/office/drawing/2014/main" id="{DED6C3A7-A405-ED42-9A5C-06BCA988DE5E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6B4FC565-888B-1E42-B399-8CADACFC8677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47517C52-C2C2-534A-89B8-481BCE4F97EB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8AD10188-96C8-754A-81EF-6911BA2A6FD5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8844751A-78DE-9D49-8880-BDF27938C5EE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8468BDE4-9FAB-5D4A-8E07-483FA74E41A3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D4E89283-F8DF-EA4E-82EB-C9EC494B348E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" name="Рисунок 2">
            <a:extLst>
              <a:ext uri="{FF2B5EF4-FFF2-40B4-BE49-F238E27FC236}">
                <a16:creationId xmlns:a16="http://schemas.microsoft.com/office/drawing/2014/main" id="{734B5CD0-2E53-6944-9997-D5E143DADA30}"/>
              </a:ext>
            </a:extLst>
          </p:cNvPr>
          <p:cNvGrpSpPr/>
          <p:nvPr/>
        </p:nvGrpSpPr>
        <p:grpSpPr>
          <a:xfrm>
            <a:off x="3921115" y="4533871"/>
            <a:ext cx="909872" cy="625537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0BC2DD3D-A2F7-3D4C-90FE-90DD2E1B04B8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F1F3AF22-850C-C946-9BB4-172B73549F11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C72480DF-E75B-664A-AD25-6FB8BABEAF19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847B25E8-8AE7-BB44-B771-E98F94137C44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E5BFD431-F9F1-B343-A4CC-8E524775C620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4248CFD4-A937-1F42-ABC6-D4B6F0572B41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8E0DCE8F-21E4-1740-9647-AEEFFF28DAFC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B337EBD5-CF58-C04D-8D96-30A6B6673553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05933930-2DD5-044D-83F2-B3FB5F2962F6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9DF83B15-2685-FA46-9EA1-DA05E1D9126C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CC41D8B6-FDA8-414C-AE4A-8DE10E1C6B37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4F8F2DBB-5273-4A46-9820-325272D9590C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249C4B99-354E-4549-917D-12C0DEF585B9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B7B01E0F-2BC2-FC46-90C5-480B7CA07A9B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903F23CC-7840-1540-96E7-F05A765B84DF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42A75BD3-A33D-A14C-AF00-56AF88FF91D0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3627F616-B30C-C04B-9615-6FDA5AA8ADA4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068B5DF9-AF49-4043-A20F-1D6F7D4DB4A2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D07DCBE5-8137-FB4A-987F-C104AFA3376C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AF8AEEA5-74F3-0D42-A2A7-588DE8396ED5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736E09CC-8C5F-3B4B-B008-C822184D08E4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53DAD69A-067A-FE45-8BEE-6348EC1B61D8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50CF2E41-560E-1840-B06B-9561785BD5A6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EF3F0931-FC59-4948-A675-D8ADAA1B7A1D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387BF611-1DA6-5D4C-A2B7-5270AA79101F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3580367A-B04C-614F-9966-D8F6AB0D1983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4CED8978-C501-CF48-A35A-DDECCEB70A05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2578037B-855E-3545-A999-04966A823F76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7C106209-6459-6A45-A20C-95171879CA23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30747EB6-D2E5-0949-A37A-48137006E520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13DE5A90-6FCE-DD45-93ED-08EC2BC523C2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8ECB4BDC-D0DD-EC4E-88B1-EAF845B03239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76F971E7-06C6-4143-928D-AF127A815E1F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7F633D8E-5A70-854B-91BD-E4D290DEECB8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42070E89-7DA5-3C49-932C-A2FAE8BC8DD5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B5080245-E501-A84B-9BD0-518943072455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A98AF4C0-4FFE-4148-813B-6CD9B89F6BC1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9E9AC9D4-7164-AF47-8817-29A103019DD4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92" name="Freeform 15">
            <a:extLst>
              <a:ext uri="{FF2B5EF4-FFF2-40B4-BE49-F238E27FC236}">
                <a16:creationId xmlns:a16="http://schemas.microsoft.com/office/drawing/2014/main" id="{1FE370B4-80C1-4D45-8659-F8FC7B5A65F3}"/>
              </a:ext>
            </a:extLst>
          </p:cNvPr>
          <p:cNvSpPr>
            <a:spLocks noEditPoints="1"/>
          </p:cNvSpPr>
          <p:nvPr/>
        </p:nvSpPr>
        <p:spPr bwMode="auto">
          <a:xfrm>
            <a:off x="6845224" y="4394581"/>
            <a:ext cx="941165" cy="904116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3" name="Группа 192">
            <a:extLst>
              <a:ext uri="{FF2B5EF4-FFF2-40B4-BE49-F238E27FC236}">
                <a16:creationId xmlns:a16="http://schemas.microsoft.com/office/drawing/2014/main" id="{A8F23069-E395-BE48-92BD-7745DCD30C22}"/>
              </a:ext>
            </a:extLst>
          </p:cNvPr>
          <p:cNvGrpSpPr/>
          <p:nvPr/>
        </p:nvGrpSpPr>
        <p:grpSpPr>
          <a:xfrm>
            <a:off x="10081764" y="4434354"/>
            <a:ext cx="909871" cy="824571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194" name="Рисунок 2">
              <a:extLst>
                <a:ext uri="{FF2B5EF4-FFF2-40B4-BE49-F238E27FC236}">
                  <a16:creationId xmlns:a16="http://schemas.microsoft.com/office/drawing/2014/main" id="{3ED9BD0C-F60D-6344-9CC1-3EA74B8012C1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234" name="Полилиния 233">
                <a:extLst>
                  <a:ext uri="{FF2B5EF4-FFF2-40B4-BE49-F238E27FC236}">
                    <a16:creationId xmlns:a16="http://schemas.microsoft.com/office/drawing/2014/main" id="{8EFAAACC-CA57-AF43-AC4B-8456F23A6DBC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5" name="Полилиния 234">
                <a:extLst>
                  <a:ext uri="{FF2B5EF4-FFF2-40B4-BE49-F238E27FC236}">
                    <a16:creationId xmlns:a16="http://schemas.microsoft.com/office/drawing/2014/main" id="{2761425A-F680-824D-8369-9B59ADFD02EB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6" name="Полилиния 235">
                <a:extLst>
                  <a:ext uri="{FF2B5EF4-FFF2-40B4-BE49-F238E27FC236}">
                    <a16:creationId xmlns:a16="http://schemas.microsoft.com/office/drawing/2014/main" id="{45A8D498-7068-C64E-9823-BC2C250AE1DB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37" name="Полилиния 236">
                <a:extLst>
                  <a:ext uri="{FF2B5EF4-FFF2-40B4-BE49-F238E27FC236}">
                    <a16:creationId xmlns:a16="http://schemas.microsoft.com/office/drawing/2014/main" id="{2A023C1B-1DB3-3943-923D-22C89780E72E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8AEEEE16-08D9-A647-95AD-633A07B7EA9F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44671B70-B698-B740-8678-E0811EEFFD1B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E911DF33-6679-D44F-858C-486631D8B171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9C1B1ACB-E7C4-014A-BA9B-EA90F17BA5C2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3D27A7D6-9B46-F442-83B0-7F7BC22B929D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2517F12F-0E31-944E-95E7-8FF6E1E293B1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96C95A4-856E-4A46-90CB-E3E7730EC38D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2ECD1BB9-0A0D-F746-9809-75EF628C4AFA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87BF265D-C564-184E-B4A3-8DA2DA23BEA6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F64FF0A1-1C14-5D41-A5D3-62F073977699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62D94121-4754-A54E-B1F6-68C91BBD5426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58C94AC1-20F4-9E42-BAD4-0D5E7C8568D2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510EFE05-DC95-3440-A2C1-999DE3160462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5300EFDB-576E-A146-863A-D8194D2ACCF0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7489FDE2-344A-0642-A851-661E0D64FA31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A220B882-E3B6-3847-B87D-A8572BE3A732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FB3FB91E-E340-B944-A0E5-1AD9F594C442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0599CD26-DE9A-484B-AE08-731F5FE0EA70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D45D9E72-0D93-414B-B2B5-EA79D40719D1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B1928DAB-43A4-1443-8CEC-A98571218C87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AA3B0A30-6E02-054E-9FA9-E4F7E1117139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721609A8-7718-364F-A8F0-B7C7E76F2C83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DF8714E8-96C5-CA4B-A1A2-F0F017EF227F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2CD52A0A-C50F-2E4B-919F-D69ED3F5BCDE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Полилиния 218">
              <a:extLst>
                <a:ext uri="{FF2B5EF4-FFF2-40B4-BE49-F238E27FC236}">
                  <a16:creationId xmlns:a16="http://schemas.microsoft.com/office/drawing/2014/main" id="{694FE1D3-C3D8-854D-8D8A-9659B56E2CBF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95533058-DFFA-3A44-A01C-B7C4FF8057BB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EE45E2DA-5707-0F42-871F-A134F3E20F57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D50F311A-698A-C14A-87D0-E2FAD40DC64D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26944DD0-361B-EB40-9293-799CA35A6907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D8F29658-B7F4-EB4C-8E6B-A0A4ECEFC10F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54BE4731-DD67-5246-A5A2-3859FA66EC87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193D775A-0905-C94C-9F94-09BBAB7D007D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68D4CAFF-3B32-224D-AF9C-33194A4C86F6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BC9902F1-D139-4348-ABA1-16E2A3A276B0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E5EC3D3C-F348-C448-A3EC-D78B86668E7D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D0474827-7477-EE48-9587-8C4D06EEFFE2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CBD86385-3F23-A042-81BF-A19C6933C287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7E14332B-EBE3-5647-B841-B1FF8D5B9BAC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3E263E62-12AE-7F4B-9A91-76FE1944856D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0FB78D-86C6-C93A-61D2-A89D5565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 dirty="0"/>
          </a:p>
        </p:txBody>
      </p:sp>
      <p:sp>
        <p:nvSpPr>
          <p:cNvPr id="120" name="Текст 6">
            <a:extLst>
              <a:ext uri="{FF2B5EF4-FFF2-40B4-BE49-F238E27FC236}">
                <a16:creationId xmlns:a16="http://schemas.microsoft.com/office/drawing/2014/main" id="{CE124C68-1FA0-4A28-BDB9-2E3D4DFBC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97206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103557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8289" y="0"/>
            <a:ext cx="12192000" cy="6858000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615" y="3535115"/>
            <a:ext cx="1458884" cy="31857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1781" y="207581"/>
            <a:ext cx="550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Multivector</a:t>
            </a:r>
            <a:r>
              <a:rPr lang="en-US" b="1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 attacks targeting:</a:t>
            </a:r>
          </a:p>
          <a:p>
            <a:r>
              <a:rPr lang="en-US" b="1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Users, business logic, intersystem communications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1051560"/>
            <a:ext cx="8988552" cy="5806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3605" y="1982231"/>
            <a:ext cx="26040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Hybrid protection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Protection from bots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Unsupervised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Event aggregation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Reputation services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Adaptation to business logic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Bypass prevention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Verification of vulnerabilities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XML/SOA firewall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Criteria-driven anti-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85" y="1262189"/>
            <a:ext cx="189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Attacks on business logic</a:t>
            </a:r>
          </a:p>
        </p:txBody>
      </p:sp>
      <p:sp>
        <p:nvSpPr>
          <p:cNvPr id="30" name="Фигура, имеющая форму буквы L 29"/>
          <p:cNvSpPr/>
          <p:nvPr/>
        </p:nvSpPr>
        <p:spPr>
          <a:xfrm rot="10800000">
            <a:off x="3357" y="1002792"/>
            <a:ext cx="8985196" cy="585520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83" y="4043746"/>
            <a:ext cx="1299800" cy="26770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59152"/>
            <a:ext cx="6096000" cy="44988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1941" y="3468018"/>
            <a:ext cx="2604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Heuristics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Whitelists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Traffic optimization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Session monitoring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Supervised machine learning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9589" y="2627692"/>
            <a:ext cx="1895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Attacks on web applications</a:t>
            </a:r>
          </a:p>
        </p:txBody>
      </p:sp>
      <p:sp>
        <p:nvSpPr>
          <p:cNvPr id="28" name="Фигура, имеющая форму буквы L 27"/>
          <p:cNvSpPr/>
          <p:nvPr/>
        </p:nvSpPr>
        <p:spPr>
          <a:xfrm rot="10800000">
            <a:off x="-21028" y="2359152"/>
            <a:ext cx="6117028" cy="449884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67" y="4453610"/>
            <a:ext cx="1271309" cy="22672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3694176"/>
            <a:ext cx="3227832" cy="316382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1168" y="4810667"/>
            <a:ext cx="164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Signatures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Blacklists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Фигура, имеющая форму буквы L 28"/>
          <p:cNvSpPr/>
          <p:nvPr/>
        </p:nvSpPr>
        <p:spPr>
          <a:xfrm rot="10800000">
            <a:off x="-7521" y="3705760"/>
            <a:ext cx="3235352" cy="3152239"/>
          </a:xfrm>
          <a:prstGeom prst="corner">
            <a:avLst>
              <a:gd name="adj1" fmla="val 1220"/>
              <a:gd name="adj2" fmla="val 1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 DemiBold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5157215"/>
            <a:ext cx="1396675" cy="15636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42872" y="3719482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12565" y="2387458"/>
            <a:ext cx="160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WAF 2.0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9021" y="1030249"/>
            <a:ext cx="1601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72629" y="904424"/>
            <a:ext cx="27497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Layered protection of apps, users, communications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Adaptation to systems via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Automated virtual patching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SSDL integration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Support for open APIs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Behavior-based anti-</a:t>
            </a:r>
            <a:r>
              <a:rPr lang="en-US" dirty="0" err="1">
                <a:solidFill>
                  <a:schemeClr val="bg1"/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ru-RU" dirty="0">
              <a:solidFill>
                <a:schemeClr val="bg1"/>
              </a:solidFill>
              <a:latin typeface="TT Hoves D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408" y="3865787"/>
            <a:ext cx="142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T Hoves DemiBold"/>
                <a:ea typeface="Open Sans" panose="020B0606030504020204" pitchFamily="34" charset="0"/>
                <a:cs typeface="Open Sans" panose="020B0606030504020204" pitchFamily="34" charset="0"/>
              </a:rPr>
              <a:t>Attacks on web servers</a:t>
            </a:r>
          </a:p>
        </p:txBody>
      </p:sp>
      <p:grpSp>
        <p:nvGrpSpPr>
          <p:cNvPr id="44" name="Группа 43"/>
          <p:cNvGrpSpPr/>
          <p:nvPr/>
        </p:nvGrpSpPr>
        <p:grpSpPr>
          <a:xfrm>
            <a:off x="10155639" y="114265"/>
            <a:ext cx="1998875" cy="648204"/>
            <a:chOff x="9284821" y="202657"/>
            <a:chExt cx="1998875" cy="648204"/>
          </a:xfrm>
        </p:grpSpPr>
        <p:sp>
          <p:nvSpPr>
            <p:cNvPr id="42" name="TextBox 41"/>
            <p:cNvSpPr txBox="1"/>
            <p:nvPr/>
          </p:nvSpPr>
          <p:spPr>
            <a:xfrm>
              <a:off x="9284821" y="204530"/>
              <a:ext cx="1998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TT Hoves DemiBold"/>
                  <a:ea typeface="Open Sans" panose="020B0606030504020204" pitchFamily="34" charset="0"/>
                  <a:cs typeface="Open Sans" panose="020B0606030504020204" pitchFamily="34" charset="0"/>
                </a:rPr>
                <a:t>WAF 360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668852" y="202657"/>
              <a:ext cx="27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chemeClr val="bg1"/>
                  </a:solidFill>
                  <a:latin typeface="TT Hoves DemiBold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59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25" grpId="0"/>
      <p:bldP spid="22" grpId="0"/>
      <p:bldP spid="23" grpId="0"/>
      <p:bldP spid="21" grpId="0"/>
      <p:bldP spid="36" grpId="0"/>
      <p:bldP spid="37" grpId="0"/>
      <p:bldP spid="38" grpId="0"/>
      <p:bldP spid="27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615" y="3535115"/>
            <a:ext cx="1458884" cy="31857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1781" y="207581"/>
            <a:ext cx="5507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Multivector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attacks targeting:</a:t>
            </a:r>
          </a:p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Users, business logic, intersystem communications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1051560"/>
            <a:ext cx="8988552" cy="58064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6413605" y="1982231"/>
            <a:ext cx="26040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protection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Protection from bots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Unsupervised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Event aggregation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Reputation services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Adaptation to business logic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Bypass prevention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Verification of vulnerabilities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XML/SOA firewall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Criteria-driven anti-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5685" y="1262189"/>
            <a:ext cx="189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business logic</a:t>
            </a:r>
          </a:p>
        </p:txBody>
      </p:sp>
      <p:sp>
        <p:nvSpPr>
          <p:cNvPr id="30" name="Фигура, имеющая форму буквы L 29"/>
          <p:cNvSpPr/>
          <p:nvPr/>
        </p:nvSpPr>
        <p:spPr>
          <a:xfrm rot="10800000">
            <a:off x="3357" y="1002792"/>
            <a:ext cx="8985196" cy="585520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83" y="4043746"/>
            <a:ext cx="1299800" cy="267709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2359152"/>
            <a:ext cx="6096000" cy="44988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3491941" y="3468018"/>
            <a:ext cx="260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Heuristics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Whitelists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Traffic optimization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Session monitoring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Supervised machine learning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9589" y="2627692"/>
            <a:ext cx="1895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web applications</a:t>
            </a:r>
          </a:p>
        </p:txBody>
      </p:sp>
      <p:sp>
        <p:nvSpPr>
          <p:cNvPr id="28" name="Фигура, имеющая форму буквы L 27"/>
          <p:cNvSpPr/>
          <p:nvPr/>
        </p:nvSpPr>
        <p:spPr>
          <a:xfrm rot="10800000">
            <a:off x="-21028" y="2359152"/>
            <a:ext cx="6117028" cy="4498848"/>
          </a:xfrm>
          <a:prstGeom prst="corner">
            <a:avLst>
              <a:gd name="adj1" fmla="val 1017"/>
              <a:gd name="adj2" fmla="val 8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67" y="4453610"/>
            <a:ext cx="1271309" cy="226723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3694176"/>
            <a:ext cx="3227832" cy="3163824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1168" y="4810667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Signatures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Blacklists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Фигура, имеющая форму буквы L 28"/>
          <p:cNvSpPr/>
          <p:nvPr/>
        </p:nvSpPr>
        <p:spPr>
          <a:xfrm rot="10800000">
            <a:off x="-7521" y="3705760"/>
            <a:ext cx="3235352" cy="3152239"/>
          </a:xfrm>
          <a:prstGeom prst="corner">
            <a:avLst>
              <a:gd name="adj1" fmla="val 1220"/>
              <a:gd name="adj2" fmla="val 14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60" y="5157215"/>
            <a:ext cx="1396675" cy="15636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42872" y="3719482"/>
            <a:ext cx="16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12565" y="2387458"/>
            <a:ext cx="160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2.0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99021" y="1030249"/>
            <a:ext cx="1601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</a:t>
            </a:r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97013" y="1048827"/>
            <a:ext cx="29459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Layered protection of apps, users, communications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Adaptation to systems via machine learning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virtual patching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SSDL integration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 for open APIs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Behavior-based anti-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DDoS</a:t>
            </a:r>
            <a:endParaRPr lang="ru-RU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6408" y="3865787"/>
            <a:ext cx="164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Attacks on web servers</a:t>
            </a:r>
          </a:p>
        </p:txBody>
      </p:sp>
      <p:grpSp>
        <p:nvGrpSpPr>
          <p:cNvPr id="44" name="Группа 43"/>
          <p:cNvGrpSpPr/>
          <p:nvPr/>
        </p:nvGrpSpPr>
        <p:grpSpPr>
          <a:xfrm>
            <a:off x="10155639" y="114265"/>
            <a:ext cx="1998875" cy="586648"/>
            <a:chOff x="9284821" y="202657"/>
            <a:chExt cx="1998875" cy="586648"/>
          </a:xfrm>
        </p:grpSpPr>
        <p:sp>
          <p:nvSpPr>
            <p:cNvPr id="42" name="TextBox 41"/>
            <p:cNvSpPr txBox="1"/>
            <p:nvPr/>
          </p:nvSpPr>
          <p:spPr>
            <a:xfrm>
              <a:off x="9284821" y="204530"/>
              <a:ext cx="19988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WAF 360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668852" y="202657"/>
              <a:ext cx="274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6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4" grpId="0"/>
      <p:bldP spid="25" grpId="0"/>
      <p:bldP spid="22" grpId="0"/>
      <p:bldP spid="23" grpId="0"/>
      <p:bldP spid="21" grpId="0"/>
      <p:bldP spid="36" grpId="0"/>
      <p:bldP spid="37" grpId="0"/>
      <p:bldP spid="38" grpId="0"/>
      <p:bldP spid="27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Решение</a:t>
            </a:r>
            <a:b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en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Positive Technologies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</a:br>
            <a:endParaRPr lang="ru-RU" sz="5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1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9458A06-B52D-49CF-9418-41E30467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04" y="2473778"/>
            <a:ext cx="5927467" cy="1910443"/>
          </a:xfrm>
        </p:spPr>
        <p:txBody>
          <a:bodyPr/>
          <a:lstStyle/>
          <a:p>
            <a:r>
              <a:rPr lang="ru-RU" sz="5400" dirty="0"/>
              <a:t>О компании</a:t>
            </a:r>
          </a:p>
        </p:txBody>
      </p:sp>
    </p:spTree>
    <p:extLst>
      <p:ext uri="{BB962C8B-B14F-4D97-AF65-F5344CB8AC3E}">
        <p14:creationId xmlns:p14="http://schemas.microsoft.com/office/powerpoint/2010/main" val="418621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206AB619-47B7-D31E-DD49-221B256D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E15443-A958-A245-B8B7-F6D58D1255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580" y="730744"/>
            <a:ext cx="5178490" cy="1425575"/>
          </a:xfrm>
        </p:spPr>
        <p:txBody>
          <a:bodyPr/>
          <a:lstStyle/>
          <a:p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 Application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Firewall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pic>
        <p:nvPicPr>
          <p:cNvPr id="3" name="Рисунок 10" descr="Рисунок 10">
            <a:extLst>
              <a:ext uri="{FF2B5EF4-FFF2-40B4-BE49-F238E27FC236}">
                <a16:creationId xmlns:a16="http://schemas.microsoft.com/office/drawing/2014/main" id="{A8EA2297-2BD1-C14A-BBB5-5417AA8C64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80267" y="1715880"/>
            <a:ext cx="6326974" cy="4672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FBB84D-1821-694A-A121-37E117D995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7772" y="2161721"/>
            <a:ext cx="5033278" cy="3594886"/>
          </a:xfrm>
          <a:prstGeom prst="rect">
            <a:avLst/>
          </a:prstGeom>
        </p:spPr>
      </p:pic>
      <p:sp>
        <p:nvSpPr>
          <p:cNvPr id="5" name="Прямоугольник 15">
            <a:extLst>
              <a:ext uri="{FF2B5EF4-FFF2-40B4-BE49-F238E27FC236}">
                <a16:creationId xmlns:a16="http://schemas.microsoft.com/office/drawing/2014/main" id="{9AC4B818-3B72-704C-917E-D738948467ED}"/>
              </a:ext>
            </a:extLst>
          </p:cNvPr>
          <p:cNvSpPr/>
          <p:nvPr/>
        </p:nvSpPr>
        <p:spPr>
          <a:xfrm>
            <a:off x="473053" y="2959041"/>
            <a:ext cx="4777969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r>
              <a:rPr lang="ru-RU" sz="2800" b="1" dirty="0">
                <a:latin typeface="TT Hoves"/>
              </a:rPr>
              <a:t>МЕЖСЕТЕВОЙ ЭКРАН</a:t>
            </a:r>
            <a:br>
              <a:rPr lang="ru-RU" sz="2800" b="1" dirty="0">
                <a:latin typeface="TT Hoves"/>
              </a:rPr>
            </a:br>
            <a:r>
              <a:rPr lang="ru-RU" sz="2800" b="1" dirty="0">
                <a:latin typeface="TT Hoves"/>
              </a:rPr>
              <a:t>УРОВНЯ ВЕБ-ПРИЛОЖЕНИЙ </a:t>
            </a:r>
            <a:br>
              <a:rPr lang="ru-RU" sz="2800" b="1" dirty="0">
                <a:latin typeface="TT Hoves"/>
              </a:rPr>
            </a:br>
            <a:r>
              <a:rPr lang="ru-RU" sz="2800" dirty="0">
                <a:latin typeface="TT Hoves"/>
              </a:rPr>
              <a:t>(</a:t>
            </a:r>
            <a:r>
              <a:rPr lang="en" sz="2800" dirty="0">
                <a:latin typeface="TT Hoves"/>
              </a:rPr>
              <a:t>WEB APPLICATION FIREWALL)</a:t>
            </a:r>
          </a:p>
        </p:txBody>
      </p:sp>
      <p:sp>
        <p:nvSpPr>
          <p:cNvPr id="6" name="Прямоугольник 13">
            <a:extLst>
              <a:ext uri="{FF2B5EF4-FFF2-40B4-BE49-F238E27FC236}">
                <a16:creationId xmlns:a16="http://schemas.microsoft.com/office/drawing/2014/main" id="{DB1B5BC3-67BD-0E43-A6BF-43F6EF9662EA}"/>
              </a:ext>
            </a:extLst>
          </p:cNvPr>
          <p:cNvSpPr txBox="1"/>
          <p:nvPr/>
        </p:nvSpPr>
        <p:spPr>
          <a:xfrm>
            <a:off x="442913" y="4701682"/>
            <a:ext cx="4543435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800"/>
              </a:spcBef>
              <a:buClr>
                <a:srgbClr val="C00000"/>
              </a:buClr>
              <a:buSzPct val="100000"/>
              <a:defRPr sz="1400">
                <a:solidFill>
                  <a:srgbClr val="414041"/>
                </a:solidFill>
              </a:defRPr>
            </a:pPr>
            <a:r>
              <a:rPr lang="ru-RU" sz="1600" dirty="0">
                <a:latin typeface="TT Hoves"/>
              </a:rPr>
              <a:t>Гибкий и точный инструмент для всесторонней защиты от веб-атак</a:t>
            </a:r>
            <a:endParaRPr sz="1600" dirty="0">
              <a:latin typeface="TT Hoves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CD93344-4C76-0847-9B62-D9F1E63F968D}"/>
              </a:ext>
            </a:extLst>
          </p:cNvPr>
          <p:cNvCxnSpPr>
            <a:cxnSpLocks/>
          </p:cNvCxnSpPr>
          <p:nvPr/>
        </p:nvCxnSpPr>
        <p:spPr>
          <a:xfrm>
            <a:off x="510303" y="4448766"/>
            <a:ext cx="4568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6">
            <a:extLst>
              <a:ext uri="{FF2B5EF4-FFF2-40B4-BE49-F238E27FC236}">
                <a16:creationId xmlns:a16="http://schemas.microsoft.com/office/drawing/2014/main" id="{3C987F07-CDD8-408D-A5E2-1E00ADC6CD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41222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3861779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007C849-64BB-6EFB-A0B5-00475FB5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z="1400" smtClean="0">
                <a:latin typeface="TT Hoves"/>
              </a:rPr>
              <a:t>21</a:t>
            </a:fld>
            <a:endParaRPr lang="ru-RU" sz="1400">
              <a:latin typeface="TT Hove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E8CB27-67AA-6744-8162-EBE62C9C6A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05387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Возможности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 Application Firewall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3" name="Прямоугольник 40">
            <a:extLst>
              <a:ext uri="{FF2B5EF4-FFF2-40B4-BE49-F238E27FC236}">
                <a16:creationId xmlns:a16="http://schemas.microsoft.com/office/drawing/2014/main" id="{3D22B459-C499-0D45-899C-1EDB50513EB8}"/>
              </a:ext>
            </a:extLst>
          </p:cNvPr>
          <p:cNvSpPr txBox="1"/>
          <p:nvPr/>
        </p:nvSpPr>
        <p:spPr>
          <a:xfrm>
            <a:off x="8164846" y="4672029"/>
            <a:ext cx="3097203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algn="just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rPr>
              <a:t>PT Application Firewall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rPr>
              <a:t>сочетает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rPr>
              <a:t>в себе «коробочность» и возможности тонкой настройки, что позволяет ему работать одновременно с большим числом приложений разной степени сложности и значимости.</a:t>
            </a:r>
          </a:p>
        </p:txBody>
      </p:sp>
      <p:sp>
        <p:nvSpPr>
          <p:cNvPr id="4" name="Прямоугольник 36">
            <a:extLst>
              <a:ext uri="{FF2B5EF4-FFF2-40B4-BE49-F238E27FC236}">
                <a16:creationId xmlns:a16="http://schemas.microsoft.com/office/drawing/2014/main" id="{88BF833D-EA68-9047-A0FA-DC744DEC41B0}"/>
              </a:ext>
            </a:extLst>
          </p:cNvPr>
          <p:cNvSpPr txBox="1"/>
          <p:nvPr/>
        </p:nvSpPr>
        <p:spPr>
          <a:xfrm>
            <a:off x="683391" y="4686585"/>
            <a:ext cx="3005416" cy="1169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algn="just"/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Благодаря </a:t>
            </a:r>
            <a:r>
              <a:rPr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комбинации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защитных механизмов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и 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экспертизе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Positive Technologies</a:t>
            </a:r>
            <a:r>
              <a:rPr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,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PT Application Firewall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обеспечивает комплексную защиту от известных угроз и атак нулевого дня.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sp>
        <p:nvSpPr>
          <p:cNvPr id="6" name="Прямоугольник 39">
            <a:extLst>
              <a:ext uri="{FF2B5EF4-FFF2-40B4-BE49-F238E27FC236}">
                <a16:creationId xmlns:a16="http://schemas.microsoft.com/office/drawing/2014/main" id="{A9EC2DB8-9C3A-564E-9108-5D8EFFC2BBAF}"/>
              </a:ext>
            </a:extLst>
          </p:cNvPr>
          <p:cNvSpPr txBox="1"/>
          <p:nvPr/>
        </p:nvSpPr>
        <p:spPr>
          <a:xfrm>
            <a:off x="4490620" y="4686585"/>
            <a:ext cx="2693951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200">
                <a:solidFill>
                  <a:srgbClr val="000000"/>
                </a:solidFill>
              </a:defRPr>
            </a:lvl1pPr>
          </a:lstStyle>
          <a:p>
            <a:pPr algn="just"/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PT Application Firewall имеет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встроенный мастер настройки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и предустановленные шаблоны политик безопасности, благодаря которым его легко установить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и использовать.</a:t>
            </a:r>
            <a:endParaRPr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5580901A-0F43-9740-8FDD-E067DB2F47A6}"/>
              </a:ext>
            </a:extLst>
          </p:cNvPr>
          <p:cNvSpPr/>
          <p:nvPr/>
        </p:nvSpPr>
        <p:spPr>
          <a:xfrm>
            <a:off x="8164846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AC9E7E80-456F-6B41-BC38-259EA8ED24A5}"/>
              </a:ext>
            </a:extLst>
          </p:cNvPr>
          <p:cNvSpPr/>
          <p:nvPr/>
        </p:nvSpPr>
        <p:spPr>
          <a:xfrm>
            <a:off x="550388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232DD7A-DC2E-A546-B0B6-938592DCCD88}"/>
              </a:ext>
            </a:extLst>
          </p:cNvPr>
          <p:cNvSpPr/>
          <p:nvPr/>
        </p:nvSpPr>
        <p:spPr>
          <a:xfrm>
            <a:off x="4357617" y="2588640"/>
            <a:ext cx="266007" cy="266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sp>
        <p:nvSpPr>
          <p:cNvPr id="48" name="Прямоугольник 38">
            <a:extLst>
              <a:ext uri="{FF2B5EF4-FFF2-40B4-BE49-F238E27FC236}">
                <a16:creationId xmlns:a16="http://schemas.microsoft.com/office/drawing/2014/main" id="{4B51F707-9B53-5D47-B6D0-31FFE82D0E19}"/>
              </a:ext>
            </a:extLst>
          </p:cNvPr>
          <p:cNvSpPr txBox="1"/>
          <p:nvPr/>
        </p:nvSpPr>
        <p:spPr>
          <a:xfrm>
            <a:off x="8288755" y="2639724"/>
            <a:ext cx="359705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АДАПТИРУЕТСЯ</a:t>
            </a:r>
            <a:b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ПОД ЗАЩИЩАЕМЫЕ</a:t>
            </a:r>
            <a:b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ПРИЛОЖЕНИЯ</a:t>
            </a:r>
          </a:p>
        </p:txBody>
      </p:sp>
      <p:sp>
        <p:nvSpPr>
          <p:cNvPr id="49" name="Прямоугольник 41">
            <a:extLst>
              <a:ext uri="{FF2B5EF4-FFF2-40B4-BE49-F238E27FC236}">
                <a16:creationId xmlns:a16="http://schemas.microsoft.com/office/drawing/2014/main" id="{C7D65D26-4D2B-014B-8AB5-536FC5DA635B}"/>
              </a:ext>
            </a:extLst>
          </p:cNvPr>
          <p:cNvSpPr txBox="1"/>
          <p:nvPr/>
        </p:nvSpPr>
        <p:spPr>
          <a:xfrm>
            <a:off x="4490620" y="2645160"/>
            <a:ext cx="359705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spcBef>
                <a:spcPts val="0"/>
              </a:spcBef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БЫСТРО </a:t>
            </a:r>
            <a:b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ВСТРАИВАЕТСЯ </a:t>
            </a:r>
            <a:b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В ИНФРАСТРУКТУРУ</a:t>
            </a:r>
          </a:p>
        </p:txBody>
      </p:sp>
      <p:sp>
        <p:nvSpPr>
          <p:cNvPr id="50" name="Прямоугольник 45">
            <a:extLst>
              <a:ext uri="{FF2B5EF4-FFF2-40B4-BE49-F238E27FC236}">
                <a16:creationId xmlns:a16="http://schemas.microsoft.com/office/drawing/2014/main" id="{3F3CDF74-387C-9647-BE90-18FB00979DBB}"/>
              </a:ext>
            </a:extLst>
          </p:cNvPr>
          <p:cNvSpPr txBox="1"/>
          <p:nvPr/>
        </p:nvSpPr>
        <p:spPr>
          <a:xfrm>
            <a:off x="667641" y="2619045"/>
            <a:ext cx="3597056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БЛОКИРУЕТ </a:t>
            </a:r>
            <a:b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МАССОВЫЕ </a:t>
            </a:r>
            <a:b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И ЦЕЛЕВЫЕ АТАКИ</a:t>
            </a: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3B99A370-68A5-A546-BE65-D0CEAEE72CA0}"/>
              </a:ext>
            </a:extLst>
          </p:cNvPr>
          <p:cNvCxnSpPr>
            <a:cxnSpLocks/>
          </p:cNvCxnSpPr>
          <p:nvPr/>
        </p:nvCxnSpPr>
        <p:spPr>
          <a:xfrm>
            <a:off x="667641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39023B9A-D432-9449-9339-41F94DCFC667}"/>
              </a:ext>
            </a:extLst>
          </p:cNvPr>
          <p:cNvCxnSpPr>
            <a:cxnSpLocks/>
          </p:cNvCxnSpPr>
          <p:nvPr/>
        </p:nvCxnSpPr>
        <p:spPr>
          <a:xfrm>
            <a:off x="4357617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4801C2AC-7B67-7A4C-A9B1-783C8E645576}"/>
              </a:ext>
            </a:extLst>
          </p:cNvPr>
          <p:cNvCxnSpPr>
            <a:cxnSpLocks/>
          </p:cNvCxnSpPr>
          <p:nvPr/>
        </p:nvCxnSpPr>
        <p:spPr>
          <a:xfrm>
            <a:off x="8087675" y="4112897"/>
            <a:ext cx="302116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6">
            <a:extLst>
              <a:ext uri="{FF2B5EF4-FFF2-40B4-BE49-F238E27FC236}">
                <a16:creationId xmlns:a16="http://schemas.microsoft.com/office/drawing/2014/main" id="{72BE2F93-E770-48EC-AF2F-7E228975F6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241222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1324712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2BC86A-818C-B344-9F4A-D8774870DF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8867" y="710274"/>
            <a:ext cx="9629775" cy="920750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Преимущества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95CBF0-5E84-A44D-9DAF-6BE456540FBC}"/>
              </a:ext>
            </a:extLst>
          </p:cNvPr>
          <p:cNvSpPr txBox="1"/>
          <p:nvPr/>
        </p:nvSpPr>
        <p:spPr>
          <a:xfrm>
            <a:off x="1565248" y="1885740"/>
            <a:ext cx="407374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</a:pPr>
            <a:r>
              <a:rPr lang="ru-RU" sz="1600" b="1" dirty="0">
                <a:latin typeface="TT Hoves"/>
              </a:rPr>
              <a:t>ПОДДЕРЖИВАЕТ НЕПРЕРЫВНОСТЬ БИЗНЕС-ПРОЦЕССОВ</a:t>
            </a:r>
          </a:p>
        </p:txBody>
      </p:sp>
      <p:sp>
        <p:nvSpPr>
          <p:cNvPr id="35" name="Прямоугольник 11">
            <a:extLst>
              <a:ext uri="{FF2B5EF4-FFF2-40B4-BE49-F238E27FC236}">
                <a16:creationId xmlns:a16="http://schemas.microsoft.com/office/drawing/2014/main" id="{DF28C3E0-FE2E-F24F-B8E2-AC5CA9327572}"/>
              </a:ext>
            </a:extLst>
          </p:cNvPr>
          <p:cNvSpPr txBox="1"/>
          <p:nvPr/>
        </p:nvSpPr>
        <p:spPr>
          <a:xfrm>
            <a:off x="1565248" y="2441389"/>
            <a:ext cx="3893159" cy="1034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hangingPunct="0">
              <a:spcAft>
                <a:spcPts val="200"/>
              </a:spcAft>
              <a:buClr>
                <a:srgbClr val="C00000"/>
              </a:buClr>
              <a:buSzPct val="80000"/>
              <a:defRPr/>
            </a:pPr>
            <a:r>
              <a:rPr lang="en-US" sz="1400" dirty="0">
                <a:latin typeface="TT Hoves"/>
              </a:rPr>
              <a:t>PT Application Firewall</a:t>
            </a:r>
            <a:r>
              <a:rPr lang="ru-RU" sz="1400" dirty="0">
                <a:latin typeface="TT Hoves"/>
              </a:rPr>
              <a:t> обеспечивает защиту от </a:t>
            </a:r>
            <a:r>
              <a:rPr lang="en-US" sz="1400" dirty="0">
                <a:latin typeface="TT Hoves"/>
              </a:rPr>
              <a:t>DDoS-</a:t>
            </a:r>
            <a:r>
              <a:rPr lang="ru-RU" sz="1400" dirty="0">
                <a:latin typeface="TT Hoves"/>
              </a:rPr>
              <a:t>атак уровня приложений (</a:t>
            </a:r>
            <a:r>
              <a:rPr lang="en-US" sz="1400" dirty="0">
                <a:latin typeface="TT Hoves"/>
              </a:rPr>
              <a:t>L7)</a:t>
            </a:r>
            <a:r>
              <a:rPr lang="ru-RU" sz="1400" dirty="0">
                <a:latin typeface="TT Hoves"/>
              </a:rPr>
              <a:t>, эксплуатации уязвимостей, связанных с бизнес-логикой приложений.</a:t>
            </a:r>
            <a:endParaRPr lang="en-US" sz="1400" dirty="0">
              <a:latin typeface="TT Hove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A12415-68E8-6745-AF62-424DAB2E5184}"/>
              </a:ext>
            </a:extLst>
          </p:cNvPr>
          <p:cNvSpPr txBox="1"/>
          <p:nvPr/>
        </p:nvSpPr>
        <p:spPr>
          <a:xfrm>
            <a:off x="6807451" y="1885740"/>
            <a:ext cx="2656977" cy="6075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1600" b="1" dirty="0">
                <a:latin typeface="TT Hoves"/>
              </a:rPr>
              <a:t>МИНИМИЗИРУЕТ РИСК УТЕЧКИ ИНФОРМАЦИИ</a:t>
            </a:r>
          </a:p>
        </p:txBody>
      </p:sp>
      <p:sp>
        <p:nvSpPr>
          <p:cNvPr id="38" name="Прямоугольник 11">
            <a:extLst>
              <a:ext uri="{FF2B5EF4-FFF2-40B4-BE49-F238E27FC236}">
                <a16:creationId xmlns:a16="http://schemas.microsoft.com/office/drawing/2014/main" id="{D6DD9103-3A1D-ED4F-ABB2-1DD490A4581F}"/>
              </a:ext>
            </a:extLst>
          </p:cNvPr>
          <p:cNvSpPr txBox="1"/>
          <p:nvPr/>
        </p:nvSpPr>
        <p:spPr>
          <a:xfrm>
            <a:off x="6807451" y="2441389"/>
            <a:ext cx="4566565" cy="126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>
              <a:defRPr/>
            </a:pPr>
            <a:r>
              <a:rPr lang="ru-RU" sz="1400" dirty="0">
                <a:latin typeface="TT Hoves"/>
              </a:rPr>
              <a:t>PT </a:t>
            </a:r>
            <a:r>
              <a:rPr lang="ru-RU" sz="1400" dirty="0" err="1">
                <a:latin typeface="TT Hoves"/>
              </a:rPr>
              <a:t>Application</a:t>
            </a:r>
            <a:r>
              <a:rPr lang="ru-RU" sz="1400" dirty="0">
                <a:latin typeface="TT Hoves"/>
              </a:rPr>
              <a:t> </a:t>
            </a:r>
            <a:r>
              <a:rPr lang="en-US" sz="1400" dirty="0">
                <a:latin typeface="TT Hoves"/>
              </a:rPr>
              <a:t>Firewall</a:t>
            </a:r>
            <a:r>
              <a:rPr lang="ru-RU" sz="1400" dirty="0">
                <a:latin typeface="TT Hoves"/>
              </a:rPr>
              <a:t> блокирует современные атаки </a:t>
            </a:r>
            <a:br>
              <a:rPr lang="ru-RU" sz="1400" dirty="0">
                <a:latin typeface="TT Hoves"/>
              </a:rPr>
            </a:br>
            <a:r>
              <a:rPr lang="ru-RU" sz="1400" dirty="0">
                <a:latin typeface="TT Hoves"/>
              </a:rPr>
              <a:t>на веб-приложения, включая атаки из списка OWASP </a:t>
            </a:r>
            <a:br>
              <a:rPr lang="ru-RU" sz="1400" dirty="0">
                <a:latin typeface="TT Hoves"/>
              </a:rPr>
            </a:br>
            <a:r>
              <a:rPr lang="ru-RU" sz="1400" dirty="0" err="1">
                <a:latin typeface="TT Hoves"/>
              </a:rPr>
              <a:t>Top</a:t>
            </a:r>
            <a:r>
              <a:rPr lang="ru-RU" sz="1400" dirty="0">
                <a:latin typeface="TT Hoves"/>
              </a:rPr>
              <a:t> 10 и классификации WASC, а также автоматически обнаруживает имеющиеся в приложении уязвимости </a:t>
            </a:r>
            <a:br>
              <a:rPr lang="ru-RU" sz="1400" dirty="0">
                <a:latin typeface="TT Hoves"/>
              </a:rPr>
            </a:br>
            <a:r>
              <a:rPr lang="ru-RU" sz="1400" dirty="0">
                <a:latin typeface="TT Hoves"/>
              </a:rPr>
              <a:t>и защищает от их эксплуатации.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4CE0C-B400-6A4B-8BDE-21D85A065095}"/>
              </a:ext>
            </a:extLst>
          </p:cNvPr>
          <p:cNvSpPr txBox="1"/>
          <p:nvPr/>
        </p:nvSpPr>
        <p:spPr>
          <a:xfrm>
            <a:off x="1565248" y="4255615"/>
            <a:ext cx="4073745" cy="6075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spcAft>
                <a:spcPts val="1200"/>
              </a:spcAft>
            </a:pPr>
            <a:r>
              <a:rPr lang="ru-RU" sz="1600" b="1" dirty="0">
                <a:latin typeface="TT Hoves"/>
              </a:rPr>
              <a:t>ЭКСПЕРТИЗА: </a:t>
            </a:r>
            <a:br>
              <a:rPr lang="ru-RU" sz="1600" b="1" dirty="0">
                <a:latin typeface="TT Hoves"/>
              </a:rPr>
            </a:br>
            <a:r>
              <a:rPr lang="ru-RU" sz="1600" b="1" dirty="0">
                <a:latin typeface="TT Hoves"/>
              </a:rPr>
              <a:t>ИЗ ПРАКТИКИ В ПРОДУКТ</a:t>
            </a:r>
          </a:p>
        </p:txBody>
      </p:sp>
      <p:sp>
        <p:nvSpPr>
          <p:cNvPr id="41" name="Прямоугольник 11">
            <a:extLst>
              <a:ext uri="{FF2B5EF4-FFF2-40B4-BE49-F238E27FC236}">
                <a16:creationId xmlns:a16="http://schemas.microsoft.com/office/drawing/2014/main" id="{6FAE9144-0406-CB44-A0F6-EB236790279A}"/>
              </a:ext>
            </a:extLst>
          </p:cNvPr>
          <p:cNvSpPr txBox="1"/>
          <p:nvPr/>
        </p:nvSpPr>
        <p:spPr>
          <a:xfrm>
            <a:off x="1565248" y="4786881"/>
            <a:ext cx="4274103" cy="102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 lvl="0">
              <a:spcAft>
                <a:spcPts val="0"/>
              </a:spcAft>
              <a:defRPr/>
            </a:pPr>
            <a:r>
              <a:rPr lang="ru-RU" sz="1400" dirty="0">
                <a:latin typeface="TT Hoves"/>
              </a:rPr>
              <a:t>Специалисты </a:t>
            </a:r>
            <a:r>
              <a:rPr lang="ru-RU" sz="1400" dirty="0">
                <a:latin typeface="TT Hove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отдела анализа защищенности приложений </a:t>
            </a:r>
            <a:r>
              <a:rPr lang="ru-RU" sz="1400" dirty="0">
                <a:latin typeface="TT Hoves"/>
              </a:rPr>
              <a:t>регулярно пополняют базу знаний продукта информацией об уникальных уязвимостях, обнаруженных в реальных приложениях.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E58A5E-40DA-8249-ACBE-490203D43B04}"/>
              </a:ext>
            </a:extLst>
          </p:cNvPr>
          <p:cNvSpPr txBox="1"/>
          <p:nvPr/>
        </p:nvSpPr>
        <p:spPr>
          <a:xfrm>
            <a:off x="6807451" y="4255557"/>
            <a:ext cx="3246852" cy="6075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1200"/>
              </a:spcAft>
            </a:pPr>
            <a:r>
              <a:rPr lang="ru-RU" sz="1600" b="1" dirty="0">
                <a:latin typeface="TT Hoves"/>
              </a:rPr>
              <a:t>ПОМОГАЕТ В ВЫПОЛНЕНИИ ТРЕБОВАНИЙ СТАНДАРТОВ</a:t>
            </a:r>
          </a:p>
        </p:txBody>
      </p:sp>
      <p:sp>
        <p:nvSpPr>
          <p:cNvPr id="44" name="Прямоугольник 11">
            <a:extLst>
              <a:ext uri="{FF2B5EF4-FFF2-40B4-BE49-F238E27FC236}">
                <a16:creationId xmlns:a16="http://schemas.microsoft.com/office/drawing/2014/main" id="{1CBA04D0-620E-EF4F-8B18-47C4E3B5848C}"/>
              </a:ext>
            </a:extLst>
          </p:cNvPr>
          <p:cNvSpPr txBox="1"/>
          <p:nvPr/>
        </p:nvSpPr>
        <p:spPr>
          <a:xfrm>
            <a:off x="6807451" y="4786881"/>
            <a:ext cx="4566565" cy="146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10000"/>
              </a:lnSpc>
              <a:defRPr sz="2400">
                <a:solidFill>
                  <a:srgbClr val="414041"/>
                </a:solidFill>
              </a:defRPr>
            </a:lvl1pPr>
          </a:lstStyle>
          <a:p>
            <a:pPr>
              <a:lnSpc>
                <a:spcPct val="107000"/>
              </a:lnSpc>
              <a:defRPr/>
            </a:pPr>
            <a:r>
              <a:rPr lang="ru-RU" sz="1400" dirty="0">
                <a:latin typeface="TT Hoves"/>
              </a:rPr>
              <a:t>PT </a:t>
            </a:r>
            <a:r>
              <a:rPr lang="ru-RU" sz="1400" dirty="0" err="1">
                <a:latin typeface="TT Hoves"/>
              </a:rPr>
              <a:t>Application</a:t>
            </a:r>
            <a:r>
              <a:rPr lang="ru-RU" sz="1400" dirty="0">
                <a:latin typeface="TT Hoves"/>
              </a:rPr>
              <a:t> </a:t>
            </a:r>
            <a:r>
              <a:rPr lang="ru-RU" sz="1400" dirty="0" err="1">
                <a:latin typeface="TT Hoves"/>
              </a:rPr>
              <a:t>Firewall</a:t>
            </a:r>
            <a:r>
              <a:rPr lang="ru-RU" sz="1400" dirty="0">
                <a:latin typeface="TT Hoves"/>
              </a:rPr>
              <a:t> помогает соблюдать требования PCI DSS и других международных, государственных и корпоративных стандартов безопасности. Решение зарегистрировано в реестре российского ПО, имеет действующий сертификат ФСТЭК России и сертификат соответствия Республики Казахстан.</a:t>
            </a:r>
          </a:p>
        </p:txBody>
      </p: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0481A2F5-BFB4-5646-AC29-8BD61C7AC22B}"/>
              </a:ext>
            </a:extLst>
          </p:cNvPr>
          <p:cNvCxnSpPr>
            <a:cxnSpLocks/>
          </p:cNvCxnSpPr>
          <p:nvPr/>
        </p:nvCxnSpPr>
        <p:spPr>
          <a:xfrm>
            <a:off x="1565248" y="3892448"/>
            <a:ext cx="36450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271E05D5-7619-EE41-887F-BF03726122C4}"/>
              </a:ext>
            </a:extLst>
          </p:cNvPr>
          <p:cNvCxnSpPr>
            <a:cxnSpLocks/>
          </p:cNvCxnSpPr>
          <p:nvPr/>
        </p:nvCxnSpPr>
        <p:spPr>
          <a:xfrm>
            <a:off x="6854121" y="3892448"/>
            <a:ext cx="4027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Рисунок 5">
            <a:extLst>
              <a:ext uri="{FF2B5EF4-FFF2-40B4-BE49-F238E27FC236}">
                <a16:creationId xmlns:a16="http://schemas.microsoft.com/office/drawing/2014/main" id="{91C22514-ADEE-CC44-930B-F948C2B1EA38}"/>
              </a:ext>
            </a:extLst>
          </p:cNvPr>
          <p:cNvGrpSpPr/>
          <p:nvPr/>
        </p:nvGrpSpPr>
        <p:grpSpPr>
          <a:xfrm>
            <a:off x="6324305" y="1952321"/>
            <a:ext cx="343301" cy="343486"/>
            <a:chOff x="6559391" y="3382175"/>
            <a:chExt cx="176212" cy="176307"/>
          </a:xfrm>
          <a:noFill/>
        </p:grpSpPr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6B1E153A-85FB-7E4F-A06E-5CD60EE1C6E8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>
                <a:latin typeface="TT Hoves"/>
              </a:endParaRPr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8079CCB4-B15E-E54F-B14A-5D1BD8B626ED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>
                <a:latin typeface="TT Hoves"/>
              </a:endParaRPr>
            </a:p>
          </p:txBody>
        </p:sp>
      </p:grpSp>
      <p:grpSp>
        <p:nvGrpSpPr>
          <p:cNvPr id="78" name="Рисунок 5">
            <a:extLst>
              <a:ext uri="{FF2B5EF4-FFF2-40B4-BE49-F238E27FC236}">
                <a16:creationId xmlns:a16="http://schemas.microsoft.com/office/drawing/2014/main" id="{B5315E6A-B2DB-D045-80ED-5157956278F8}"/>
              </a:ext>
            </a:extLst>
          </p:cNvPr>
          <p:cNvGrpSpPr/>
          <p:nvPr/>
        </p:nvGrpSpPr>
        <p:grpSpPr>
          <a:xfrm>
            <a:off x="6324305" y="4315525"/>
            <a:ext cx="343301" cy="343486"/>
            <a:chOff x="6559391" y="3382175"/>
            <a:chExt cx="176212" cy="176307"/>
          </a:xfrm>
          <a:noFill/>
        </p:grpSpPr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D709FF6-2C59-BF4F-9BE4-F8F04B5C4B63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>
                <a:latin typeface="TT Hoves"/>
              </a:endParaRPr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6328D2D3-02E7-764C-9654-66C27C66B7CE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>
                <a:latin typeface="TT Hoves"/>
              </a:endParaRPr>
            </a:p>
          </p:txBody>
        </p:sp>
      </p:grpSp>
      <p:grpSp>
        <p:nvGrpSpPr>
          <p:cNvPr id="87" name="Рисунок 5">
            <a:extLst>
              <a:ext uri="{FF2B5EF4-FFF2-40B4-BE49-F238E27FC236}">
                <a16:creationId xmlns:a16="http://schemas.microsoft.com/office/drawing/2014/main" id="{1C22CFA4-D5D1-C348-A11B-10ED4C6EB6E3}"/>
              </a:ext>
            </a:extLst>
          </p:cNvPr>
          <p:cNvGrpSpPr/>
          <p:nvPr/>
        </p:nvGrpSpPr>
        <p:grpSpPr>
          <a:xfrm>
            <a:off x="1086383" y="1952321"/>
            <a:ext cx="343301" cy="343486"/>
            <a:chOff x="6559391" y="3382175"/>
            <a:chExt cx="176212" cy="176307"/>
          </a:xfrm>
          <a:noFill/>
        </p:grpSpPr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18389289-38CE-9644-85A6-D0A1BB68FE12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EF2F9426-0862-534A-A0BF-EF5ABBC2112F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" name="Рисунок 5">
            <a:extLst>
              <a:ext uri="{FF2B5EF4-FFF2-40B4-BE49-F238E27FC236}">
                <a16:creationId xmlns:a16="http://schemas.microsoft.com/office/drawing/2014/main" id="{0B677BFF-3582-F045-9975-91BAC85E2196}"/>
              </a:ext>
            </a:extLst>
          </p:cNvPr>
          <p:cNvGrpSpPr/>
          <p:nvPr/>
        </p:nvGrpSpPr>
        <p:grpSpPr>
          <a:xfrm>
            <a:off x="1086383" y="4315525"/>
            <a:ext cx="343301" cy="343486"/>
            <a:chOff x="6559391" y="3382175"/>
            <a:chExt cx="176212" cy="176307"/>
          </a:xfrm>
          <a:noFill/>
        </p:grpSpPr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4EF7449C-1A2F-AF45-AFB9-072AE9CAC613}"/>
                </a:ext>
              </a:extLst>
            </p:cNvPr>
            <p:cNvSpPr/>
            <p:nvPr/>
          </p:nvSpPr>
          <p:spPr>
            <a:xfrm>
              <a:off x="6559391" y="3382175"/>
              <a:ext cx="176212" cy="176307"/>
            </a:xfrm>
            <a:custGeom>
              <a:avLst/>
              <a:gdLst>
                <a:gd name="connsiteX0" fmla="*/ 130263 w 176212"/>
                <a:gd name="connsiteY0" fmla="*/ 739 h 176307"/>
                <a:gd name="connsiteX1" fmla="*/ 47681 w 176212"/>
                <a:gd name="connsiteY1" fmla="*/ 739 h 176307"/>
                <a:gd name="connsiteX2" fmla="*/ 914 w 176212"/>
                <a:gd name="connsiteY2" fmla="*/ 49983 h 176307"/>
                <a:gd name="connsiteX3" fmla="*/ 914 w 176212"/>
                <a:gd name="connsiteY3" fmla="*/ 127803 h 176307"/>
                <a:gd name="connsiteX4" fmla="*/ 47681 w 176212"/>
                <a:gd name="connsiteY4" fmla="*/ 177047 h 176307"/>
                <a:gd name="connsiteX5" fmla="*/ 130263 w 176212"/>
                <a:gd name="connsiteY5" fmla="*/ 177047 h 176307"/>
                <a:gd name="connsiteX6" fmla="*/ 177127 w 176212"/>
                <a:gd name="connsiteY6" fmla="*/ 127803 h 176307"/>
                <a:gd name="connsiteX7" fmla="*/ 177127 w 176212"/>
                <a:gd name="connsiteY7" fmla="*/ 49983 h 176307"/>
                <a:gd name="connsiteX8" fmla="*/ 130263 w 176212"/>
                <a:gd name="connsiteY8" fmla="*/ 739 h 17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212" h="176307">
                  <a:moveTo>
                    <a:pt x="130263" y="739"/>
                  </a:moveTo>
                  <a:lnTo>
                    <a:pt x="47681" y="739"/>
                  </a:lnTo>
                  <a:cubicBezTo>
                    <a:pt x="18916" y="739"/>
                    <a:pt x="914" y="21123"/>
                    <a:pt x="914" y="49983"/>
                  </a:cubicBezTo>
                  <a:lnTo>
                    <a:pt x="914" y="127803"/>
                  </a:lnTo>
                  <a:cubicBezTo>
                    <a:pt x="914" y="156663"/>
                    <a:pt x="18916" y="177047"/>
                    <a:pt x="47681" y="177047"/>
                  </a:cubicBezTo>
                  <a:lnTo>
                    <a:pt x="130263" y="177047"/>
                  </a:lnTo>
                  <a:cubicBezTo>
                    <a:pt x="159124" y="177047"/>
                    <a:pt x="177127" y="156663"/>
                    <a:pt x="177127" y="127803"/>
                  </a:cubicBezTo>
                  <a:lnTo>
                    <a:pt x="177127" y="49983"/>
                  </a:lnTo>
                  <a:cubicBezTo>
                    <a:pt x="177127" y="21123"/>
                    <a:pt x="159124" y="739"/>
                    <a:pt x="130263" y="739"/>
                  </a:cubicBezTo>
                  <a:close/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4310F52C-2404-B540-8BE9-4F3DAB5C4296}"/>
                </a:ext>
              </a:extLst>
            </p:cNvPr>
            <p:cNvSpPr/>
            <p:nvPr/>
          </p:nvSpPr>
          <p:spPr>
            <a:xfrm>
              <a:off x="6613588" y="3447611"/>
              <a:ext cx="67817" cy="45243"/>
            </a:xfrm>
            <a:custGeom>
              <a:avLst/>
              <a:gdLst>
                <a:gd name="connsiteX0" fmla="*/ 914 w 67817"/>
                <a:gd name="connsiteY0" fmla="*/ 23408 h 45243"/>
                <a:gd name="connsiteX1" fmla="*/ 23488 w 67817"/>
                <a:gd name="connsiteY1" fmla="*/ 45983 h 45243"/>
                <a:gd name="connsiteX2" fmla="*/ 68732 w 67817"/>
                <a:gd name="connsiteY2" fmla="*/ 739 h 4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817" h="45243">
                  <a:moveTo>
                    <a:pt x="914" y="23408"/>
                  </a:moveTo>
                  <a:lnTo>
                    <a:pt x="23488" y="45983"/>
                  </a:lnTo>
                  <a:lnTo>
                    <a:pt x="68732" y="739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34823E4-F606-6EB8-A4F6-E84DFFB04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22</a:t>
            </a:fld>
            <a:endParaRPr lang="ru-RU" dirty="0"/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43024402-BB92-464E-927F-94FD72C02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6686" y="194569"/>
            <a:ext cx="9447714" cy="365125"/>
          </a:xfrm>
        </p:spPr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2814305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23</a:t>
            </a:fld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60742" y="352806"/>
            <a:ext cx="11379858" cy="1041920"/>
          </a:xfrm>
        </p:spPr>
        <p:txBody>
          <a:bodyPr anchor="b"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Спойлер: есть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PTAF 3,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есть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PTAF 4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pic>
        <p:nvPicPr>
          <p:cNvPr id="32" name="Рисунок 31" descr="Рисунок 10">
            <a:extLst>
              <a:ext uri="{FF2B5EF4-FFF2-40B4-BE49-F238E27FC236}">
                <a16:creationId xmlns:a16="http://schemas.microsoft.com/office/drawing/2014/main" id="{51CAD857-0A2A-4E73-800B-B03456A394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2934450"/>
            <a:ext cx="4643844" cy="3429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Рисунок 10" descr="Рисунок 10">
            <a:extLst>
              <a:ext uri="{FF2B5EF4-FFF2-40B4-BE49-F238E27FC236}">
                <a16:creationId xmlns:a16="http://schemas.microsoft.com/office/drawing/2014/main" id="{37BFECA3-E8EE-4E3A-9BD4-626F7776F2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74909" y="2784648"/>
            <a:ext cx="4817089" cy="355728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Прямоугольник 15">
            <a:extLst>
              <a:ext uri="{FF2B5EF4-FFF2-40B4-BE49-F238E27FC236}">
                <a16:creationId xmlns:a16="http://schemas.microsoft.com/office/drawing/2014/main" id="{51AEB0FD-AB72-4933-BCA8-07A2218AA443}"/>
              </a:ext>
            </a:extLst>
          </p:cNvPr>
          <p:cNvSpPr/>
          <p:nvPr/>
        </p:nvSpPr>
        <p:spPr>
          <a:xfrm>
            <a:off x="409105" y="1466346"/>
            <a:ext cx="4359266" cy="173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ru-RU" b="1" dirty="0">
                <a:solidFill>
                  <a:schemeClr val="accent1"/>
                </a:solidFill>
                <a:latin typeface="TT Hoves"/>
              </a:rPr>
              <a:t>   </a:t>
            </a:r>
            <a:r>
              <a:rPr lang="en-US" b="1" dirty="0">
                <a:solidFill>
                  <a:schemeClr val="accent1"/>
                </a:solidFill>
                <a:latin typeface="TT Hoves"/>
              </a:rPr>
              <a:t>         PTAF</a:t>
            </a:r>
            <a:r>
              <a:rPr lang="ru-RU" b="1" dirty="0">
                <a:solidFill>
                  <a:schemeClr val="accent1"/>
                </a:solidFill>
                <a:latin typeface="TT Hoves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TT Hoves"/>
              </a:rPr>
              <a:t>3</a:t>
            </a:r>
            <a:r>
              <a:rPr lang="ru-RU" b="1" dirty="0">
                <a:solidFill>
                  <a:schemeClr val="accent1"/>
                </a:solidFill>
                <a:latin typeface="TT Hoves"/>
              </a:rPr>
              <a:t>.</a:t>
            </a:r>
            <a:r>
              <a:rPr lang="en-US" b="1" dirty="0">
                <a:solidFill>
                  <a:schemeClr val="accent1"/>
                </a:solidFill>
                <a:latin typeface="TT Hoves"/>
              </a:rPr>
              <a:t>x</a:t>
            </a:r>
            <a:endParaRPr lang="ru-RU" b="1" dirty="0">
              <a:solidFill>
                <a:schemeClr val="accent1"/>
              </a:solidFill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Экспертный функционал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 Широкие интеграционные возможности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 Сертифицированное решение</a:t>
            </a:r>
          </a:p>
          <a:p>
            <a:endParaRPr lang="en" sz="1600" dirty="0">
              <a:latin typeface="TT Hoves"/>
            </a:endParaRPr>
          </a:p>
        </p:txBody>
      </p:sp>
      <p:sp>
        <p:nvSpPr>
          <p:cNvPr id="39" name="Прямоугольник 15">
            <a:extLst>
              <a:ext uri="{FF2B5EF4-FFF2-40B4-BE49-F238E27FC236}">
                <a16:creationId xmlns:a16="http://schemas.microsoft.com/office/drawing/2014/main" id="{AA2CC1BF-6C63-4F5B-AB9A-804C972257D5}"/>
              </a:ext>
            </a:extLst>
          </p:cNvPr>
          <p:cNvSpPr/>
          <p:nvPr/>
        </p:nvSpPr>
        <p:spPr>
          <a:xfrm>
            <a:off x="8196044" y="1466346"/>
            <a:ext cx="4359266" cy="1738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41404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ru-RU" b="1" dirty="0">
                <a:solidFill>
                  <a:srgbClr val="C00000"/>
                </a:solidFill>
                <a:latin typeface="TT Hoves"/>
              </a:rPr>
              <a:t>    </a:t>
            </a:r>
            <a:r>
              <a:rPr lang="en-US" b="1" dirty="0">
                <a:solidFill>
                  <a:srgbClr val="C00000"/>
                </a:solidFill>
                <a:latin typeface="TT Hoves"/>
              </a:rPr>
              <a:t>        </a:t>
            </a:r>
            <a:r>
              <a:rPr lang="ru-RU" b="1" dirty="0">
                <a:solidFill>
                  <a:srgbClr val="C00000"/>
                </a:solidFill>
                <a:latin typeface="TT Hoves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TT Hoves"/>
              </a:rPr>
              <a:t>PTAF</a:t>
            </a:r>
            <a:r>
              <a:rPr lang="ru-RU" b="1" dirty="0">
                <a:solidFill>
                  <a:schemeClr val="accent1"/>
                </a:solidFill>
                <a:latin typeface="TT Hoves"/>
              </a:rPr>
              <a:t> 4.</a:t>
            </a:r>
            <a:r>
              <a:rPr lang="en-US" b="1" dirty="0">
                <a:solidFill>
                  <a:schemeClr val="accent1"/>
                </a:solidFill>
                <a:latin typeface="TT Hoves"/>
              </a:rPr>
              <a:t>x</a:t>
            </a:r>
            <a:endParaRPr lang="ru-RU" b="1" dirty="0">
              <a:solidFill>
                <a:schemeClr val="accent1"/>
              </a:solidFill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Распределенная установка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 Гибкое масштабирование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latin typeface="TT Hoves"/>
              </a:rPr>
              <a:t> Легкость встраивания и управления</a:t>
            </a:r>
          </a:p>
          <a:p>
            <a:endParaRPr lang="en" sz="1600" dirty="0">
              <a:latin typeface="TT Hoves"/>
            </a:endParaRPr>
          </a:p>
        </p:txBody>
      </p:sp>
      <p:pic>
        <p:nvPicPr>
          <p:cNvPr id="1028" name="Picture 4" descr="Мортал Комбат, Sub-Zero (Мортал Комбат), HD обои | Wallpaperbetter">
            <a:extLst>
              <a:ext uri="{FF2B5EF4-FFF2-40B4-BE49-F238E27FC236}">
                <a16:creationId xmlns:a16="http://schemas.microsoft.com/office/drawing/2014/main" id="{8E9A8C21-E115-4B9D-B181-0A810DFC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42630"/>
            <a:ext cx="3749002" cy="247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C33F0B3-836F-4818-8B3E-F10FDA7024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0" y="3224475"/>
            <a:ext cx="3749001" cy="2677625"/>
          </a:xfrm>
          <a:prstGeom prst="rect">
            <a:avLst/>
          </a:prstGeom>
        </p:spPr>
      </p:pic>
      <p:pic>
        <p:nvPicPr>
          <p:cNvPr id="1030" name="Picture 6" descr="Закулисное видео Mortal Kombat показывает рождение культового &quot;get over  here&quot; Скорпиона">
            <a:extLst>
              <a:ext uri="{FF2B5EF4-FFF2-40B4-BE49-F238E27FC236}">
                <a16:creationId xmlns:a16="http://schemas.microsoft.com/office/drawing/2014/main" id="{36584BFB-34D0-47A9-A4A8-025D00A2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22" y="3126078"/>
            <a:ext cx="3818176" cy="27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09B67F6-EC92-486D-9575-29DBACCB1F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0"/>
          <a:stretch/>
        </p:blipFill>
        <p:spPr>
          <a:xfrm>
            <a:off x="8366504" y="3108945"/>
            <a:ext cx="3818176" cy="2819056"/>
          </a:xfrm>
          <a:prstGeom prst="rect">
            <a:avLst/>
          </a:prstGeom>
        </p:spPr>
      </p:pic>
      <p:sp>
        <p:nvSpPr>
          <p:cNvPr id="12" name="Текст 6">
            <a:extLst>
              <a:ext uri="{FF2B5EF4-FFF2-40B4-BE49-F238E27FC236}">
                <a16:creationId xmlns:a16="http://schemas.microsoft.com/office/drawing/2014/main" id="{EF8F8E3D-C30E-489A-8090-9E221F2B1233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1172941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24</a:t>
            </a:fld>
            <a:endParaRPr lang="ru-RU"/>
          </a:p>
        </p:txBody>
      </p:sp>
      <p:pic>
        <p:nvPicPr>
          <p:cNvPr id="31" name="Рисунок 30" descr="Рисунок 10">
            <a:extLst>
              <a:ext uri="{FF2B5EF4-FFF2-40B4-BE49-F238E27FC236}">
                <a16:creationId xmlns:a16="http://schemas.microsoft.com/office/drawing/2014/main" id="{21070C34-0DFE-473E-AF74-2B747C163C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1703332"/>
            <a:ext cx="5452946" cy="3780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A4223AE-1D04-47F3-ADF6-94844C0C9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090187"/>
            <a:ext cx="4382429" cy="2922959"/>
          </a:xfrm>
          <a:prstGeom prst="rect">
            <a:avLst/>
          </a:prstGeom>
        </p:spPr>
      </p:pic>
      <p:sp>
        <p:nvSpPr>
          <p:cNvPr id="11" name="Текст 6">
            <a:extLst>
              <a:ext uri="{FF2B5EF4-FFF2-40B4-BE49-F238E27FC236}">
                <a16:creationId xmlns:a16="http://schemas.microsoft.com/office/drawing/2014/main" id="{555E95CB-AFA4-41F6-A95A-2615C92A1A5D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  <p:sp>
        <p:nvSpPr>
          <p:cNvPr id="12" name="Текст 26">
            <a:extLst>
              <a:ext uri="{FF2B5EF4-FFF2-40B4-BE49-F238E27FC236}">
                <a16:creationId xmlns:a16="http://schemas.microsoft.com/office/drawing/2014/main" id="{C4087573-FE2A-45F3-930F-D977A8E0F931}"/>
              </a:ext>
            </a:extLst>
          </p:cNvPr>
          <p:cNvSpPr txBox="1">
            <a:spLocks/>
          </p:cNvSpPr>
          <p:nvPr/>
        </p:nvSpPr>
        <p:spPr>
          <a:xfrm>
            <a:off x="5338471" y="1776348"/>
            <a:ext cx="6158204" cy="37814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4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Защита от различных типов атак на уровне веб приложений (L7 </a:t>
            </a:r>
            <a:r>
              <a:rPr lang="ru-RU" sz="1800" dirty="0" err="1">
                <a:latin typeface="TT Hoves"/>
              </a:rPr>
              <a:t>DDoS</a:t>
            </a:r>
            <a:r>
              <a:rPr lang="ru-RU" sz="1800" dirty="0">
                <a:latin typeface="TT Hoves"/>
              </a:rPr>
              <a:t>, XML, SQL, XSS </a:t>
            </a:r>
            <a:r>
              <a:rPr lang="ru-RU" sz="1800" dirty="0" err="1">
                <a:latin typeface="TT Hoves"/>
              </a:rPr>
              <a:t>итд</a:t>
            </a:r>
            <a:r>
              <a:rPr lang="ru-RU" sz="1800" dirty="0">
                <a:latin typeface="TT Hoves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Противодействие вредоносным ботам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Аудит произвольных правил пользователя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Защита от атак распределенных во времени (коррелятор)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Блокирование ранее неизвестных атак (Machine </a:t>
            </a:r>
            <a:r>
              <a:rPr lang="ru-RU" sz="1800" dirty="0" err="1">
                <a:latin typeface="TT Hoves"/>
              </a:rPr>
              <a:t>learning</a:t>
            </a:r>
            <a:r>
              <a:rPr lang="ru-RU" sz="1800" dirty="0">
                <a:latin typeface="TT Hoves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Возможности кастомизации правил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Широкий спектр интеграционных возможностей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1800" dirty="0">
                <a:latin typeface="TT Hoves"/>
              </a:rPr>
              <a:t>Дополнительный функционал по защите сервисов клиента (проверка файлов на вирусы, виртуальные патчи)</a:t>
            </a:r>
          </a:p>
        </p:txBody>
      </p:sp>
      <p:sp>
        <p:nvSpPr>
          <p:cNvPr id="13" name="Заголовок 2">
            <a:extLst>
              <a:ext uri="{FF2B5EF4-FFF2-40B4-BE49-F238E27FC236}">
                <a16:creationId xmlns:a16="http://schemas.microsoft.com/office/drawing/2014/main" id="{492EFA20-2B39-4BBE-8F51-6A0A72049E92}"/>
              </a:ext>
            </a:extLst>
          </p:cNvPr>
          <p:cNvSpPr txBox="1">
            <a:spLocks/>
          </p:cNvSpPr>
          <p:nvPr/>
        </p:nvSpPr>
        <p:spPr>
          <a:xfrm>
            <a:off x="356686" y="377131"/>
            <a:ext cx="11379200" cy="10429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PTAF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57228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Схемы внедрения</a:t>
            </a:r>
            <a:br>
              <a:rPr lang="ru-R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en-US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PT Application Firewall</a:t>
            </a:r>
            <a:r>
              <a:rPr lang="ru-RU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 </a:t>
            </a:r>
            <a:r>
              <a:rPr lang="en-US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v3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</a:br>
            <a:endParaRPr lang="ru-RU" sz="54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D98180-382C-4EB2-4A29-71B120519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4194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703B25-B894-BF4F-AE43-6E8C36742208}"/>
              </a:ext>
            </a:extLst>
          </p:cNvPr>
          <p:cNvSpPr/>
          <p:nvPr/>
        </p:nvSpPr>
        <p:spPr>
          <a:xfrm>
            <a:off x="0" y="4474358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0562F17-046A-4B6B-BF79-6F62CCD64A12}"/>
              </a:ext>
            </a:extLst>
          </p:cNvPr>
          <p:cNvSpPr/>
          <p:nvPr/>
        </p:nvSpPr>
        <p:spPr>
          <a:xfrm>
            <a:off x="940920" y="1443881"/>
            <a:ext cx="66550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Анализ копии трафика.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Трафик передается в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PT AF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со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SPAN-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порта коммутатора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T Hoves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4D765C-3DDF-47AA-875A-2E24AE95920C}"/>
              </a:ext>
            </a:extLst>
          </p:cNvPr>
          <p:cNvSpPr/>
          <p:nvPr/>
        </p:nvSpPr>
        <p:spPr>
          <a:xfrm>
            <a:off x="7968921" y="4767746"/>
            <a:ext cx="4359514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На этапе «пилотирования» для оценки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эффективности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решения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Для мониторинга трафика в компаниях 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быстрым реагированием на инциденты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5E4760-2FE5-4E55-89F9-D62E482C15E9}"/>
              </a:ext>
            </a:extLst>
          </p:cNvPr>
          <p:cNvSpPr/>
          <p:nvPr/>
        </p:nvSpPr>
        <p:spPr>
          <a:xfrm>
            <a:off x="607636" y="4399697"/>
            <a:ext cx="1103047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F6E199A-8C0B-491F-8645-56FF11B67842}"/>
              </a:ext>
            </a:extLst>
          </p:cNvPr>
          <p:cNvSpPr/>
          <p:nvPr/>
        </p:nvSpPr>
        <p:spPr>
          <a:xfrm>
            <a:off x="4548012" y="4399697"/>
            <a:ext cx="1227309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5C0936A-AF7B-46D7-BDDA-8E7593917BE1}"/>
              </a:ext>
            </a:extLst>
          </p:cNvPr>
          <p:cNvSpPr/>
          <p:nvPr/>
        </p:nvSpPr>
        <p:spPr>
          <a:xfrm>
            <a:off x="442913" y="4768706"/>
            <a:ext cx="3335072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Минимальные трудозатраты на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 внедрение и поддержку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Отсутствие рисков влияния на трафик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E5CBEC0-9FE2-4192-B96E-3F6E821DF9EC}"/>
              </a:ext>
            </a:extLst>
          </p:cNvPr>
          <p:cNvSpPr/>
          <p:nvPr/>
        </p:nvSpPr>
        <p:spPr>
          <a:xfrm>
            <a:off x="4367828" y="4769253"/>
            <a:ext cx="2954073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блокировки атак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 работает с шифрованным трафиком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T Hoves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947BD9-13DB-4413-B818-5210FBC2FE59}"/>
              </a:ext>
            </a:extLst>
          </p:cNvPr>
          <p:cNvSpPr/>
          <p:nvPr/>
        </p:nvSpPr>
        <p:spPr>
          <a:xfrm>
            <a:off x="8080712" y="4399697"/>
            <a:ext cx="2736852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7031" y="724219"/>
            <a:ext cx="5173663" cy="86518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Sniffer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cxnSp>
        <p:nvCxnSpPr>
          <p:cNvPr id="59" name="Прямая со стрелкой 58">
            <a:extLst>
              <a:ext uri="{FF2B5EF4-FFF2-40B4-BE49-F238E27FC236}">
                <a16:creationId xmlns:a16="http://schemas.microsoft.com/office/drawing/2014/main" id="{234002B3-CEBE-4686-9E4D-B9487A22713E}"/>
              </a:ext>
            </a:extLst>
          </p:cNvPr>
          <p:cNvCxnSpPr>
            <a:cxnSpLocks/>
          </p:cNvCxnSpPr>
          <p:nvPr/>
        </p:nvCxnSpPr>
        <p:spPr>
          <a:xfrm flipH="1" flipV="1">
            <a:off x="6429598" y="2532726"/>
            <a:ext cx="74" cy="537290"/>
          </a:xfrm>
          <a:prstGeom prst="straightConnector1">
            <a:avLst/>
          </a:prstGeom>
          <a:ln w="19050">
            <a:solidFill>
              <a:srgbClr val="B2B6BF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EB07A71B-C460-4D3C-A2B2-627D729BDB1A}"/>
              </a:ext>
            </a:extLst>
          </p:cNvPr>
          <p:cNvSpPr/>
          <p:nvPr/>
        </p:nvSpPr>
        <p:spPr>
          <a:xfrm>
            <a:off x="6477297" y="2699288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SPAN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0B5A4B8-A024-7142-9CA8-032F1CC34F5F}"/>
              </a:ext>
            </a:extLst>
          </p:cNvPr>
          <p:cNvCxnSpPr>
            <a:cxnSpLocks/>
          </p:cNvCxnSpPr>
          <p:nvPr/>
        </p:nvCxnSpPr>
        <p:spPr>
          <a:xfrm>
            <a:off x="777240" y="1443881"/>
            <a:ext cx="0" cy="10156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8E76658-F560-DF43-9A08-F2DDD20E633D}"/>
              </a:ext>
            </a:extLst>
          </p:cNvPr>
          <p:cNvSpPr/>
          <p:nvPr/>
        </p:nvSpPr>
        <p:spPr>
          <a:xfrm>
            <a:off x="6000560" y="2272539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84C7CF9-5CFA-1549-B4E7-A21A8D0174BB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 15">
            <a:extLst>
              <a:ext uri="{FF2B5EF4-FFF2-40B4-BE49-F238E27FC236}">
                <a16:creationId xmlns:a16="http://schemas.microsoft.com/office/drawing/2014/main" id="{6030D7F9-BF5F-D54C-B376-9985C8AAC316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1558307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53F64E0-BA20-494C-9A93-1EE1ABC253C0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6223707-C526-3649-81F9-96B5413FD4B9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69C7903C-8719-AF49-8756-9D5676EBC7ED}"/>
              </a:ext>
            </a:extLst>
          </p:cNvPr>
          <p:cNvCxnSpPr>
            <a:cxnSpLocks/>
          </p:cNvCxnSpPr>
          <p:nvPr/>
        </p:nvCxnSpPr>
        <p:spPr>
          <a:xfrm>
            <a:off x="6862020" y="3433168"/>
            <a:ext cx="2148531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91890D18-116E-104B-AD80-345263DCA5BF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44" name="Рисунок 2">
              <a:extLst>
                <a:ext uri="{FF2B5EF4-FFF2-40B4-BE49-F238E27FC236}">
                  <a16:creationId xmlns:a16="http://schemas.microsoft.com/office/drawing/2014/main" id="{00615835-0A68-D940-AEF5-05A779CA7542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90" name="Полилиния 89">
                <a:extLst>
                  <a:ext uri="{FF2B5EF4-FFF2-40B4-BE49-F238E27FC236}">
                    <a16:creationId xmlns:a16="http://schemas.microsoft.com/office/drawing/2014/main" id="{78DBBE56-5AE0-AB44-B462-143B0A71A24D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1" name="Полилиния 90">
                <a:extLst>
                  <a:ext uri="{FF2B5EF4-FFF2-40B4-BE49-F238E27FC236}">
                    <a16:creationId xmlns:a16="http://schemas.microsoft.com/office/drawing/2014/main" id="{6B6555A8-B358-CF4F-AF9B-486EA88C85DC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2" name="Полилиния 91">
                <a:extLst>
                  <a:ext uri="{FF2B5EF4-FFF2-40B4-BE49-F238E27FC236}">
                    <a16:creationId xmlns:a16="http://schemas.microsoft.com/office/drawing/2014/main" id="{0EDDAC3A-E372-C041-9002-5AFBAFD48BD9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93" name="Полилиния 92">
                <a:extLst>
                  <a:ext uri="{FF2B5EF4-FFF2-40B4-BE49-F238E27FC236}">
                    <a16:creationId xmlns:a16="http://schemas.microsoft.com/office/drawing/2014/main" id="{D9BC3FDE-BFAC-594C-98CE-2D66E0E031F5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8599C876-4CC0-794E-9A45-7F8C58E1E4FD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09F2890-DA17-3347-A90F-DC91E62BC1D4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9690DCFC-8342-0F4C-A90C-02E068925EC0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EE05107E-82CE-8848-B53D-FFB9396ED064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8F0441B6-57E0-1244-9CC3-086DA77F6F91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742E87C-811D-E94A-9D46-4BB0E11CE42B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BFEC7B3-1B24-D24C-8C77-D0D23D33DE70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963FA81-4622-544E-9FB9-9196B528A37A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948FD9AC-4C2B-8B41-8FD0-8662374322B4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738D0114-6B9F-D546-BEB8-ADBD966A3E95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28B8D9B-6128-324A-A2DF-A5DBB93CFDDF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76AC26C6-D88D-054D-BEAB-649CD99E3C9F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BB3AF8BF-FE58-AF4A-8114-DD25C29FE068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603B45AA-1D1B-CB41-B95D-950B79862024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18DCA62B-895D-D542-85AE-50C000AFA1F5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A5EFD072-264D-7D41-994A-AACD0D1ADA5A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14474359-13CE-FA40-A620-3972724C803E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5FBA7AD9-D66A-1E4A-BE47-503A845BFEBA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14337C70-3EC3-FD49-8025-3552625A22FD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67B1F304-29DA-A347-BC3C-62E51868C1E1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7A491257-D77B-7C49-A5B8-7FBCE9EE9026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B2BFBDD8-97B2-CA48-8070-A75DB5D74026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64D327AF-CF31-AD4E-8B47-9EC31EE9E5AD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1172F1D9-EC87-2640-8864-3151149D0881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CEE5105D-8EA9-514B-B998-A09634EC5C4F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D3F6055F-A5B9-C041-A00A-B8CBB2BF9240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B1C712A0-7244-6E41-9D3A-7F144F094A3F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4702C484-801E-654E-8297-F10ADFD619CC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70469438-B094-474F-8868-8B8AF6BE8ADB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BBEF102-6F24-FD48-9029-AE1BBF781EF8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B2825E85-1C1B-E847-B4EB-FD0CC04FC21C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199F0BCD-C92C-9846-AF41-1037945FD10D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16344822-A1A7-E843-AAD9-9402D44C99E4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80ADC985-15E6-D044-99E9-5EA2683013FE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CF6A49CA-C3DC-1A4A-B9B8-B24557505811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FD969D5B-B860-5A4C-8B93-68AE6AE9010E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C7E3021C-51A3-E34D-BB0D-267F3C10F970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91A0F065-BAB8-8748-9938-83254E771C4C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DFB4D3DB-122C-CD48-B956-4AAA78567BBC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18" name="Рисунок 2">
            <a:extLst>
              <a:ext uri="{FF2B5EF4-FFF2-40B4-BE49-F238E27FC236}">
                <a16:creationId xmlns:a16="http://schemas.microsoft.com/office/drawing/2014/main" id="{ED64DD8B-5C85-0F4F-A7D2-1839F674893D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EC126847-BEA3-2B48-A8DD-1EAFB12CBD53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CC1E325B-9B7D-9349-8353-527277DFFD79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5418D2BF-7317-8E41-991E-9D83C7F1E7D5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A8EC7201-900A-8541-9182-2765CED781DE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6E9F9A57-77AA-0947-9233-7660BBF3245F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E2144A63-C612-BD4D-8357-98CC6C233C1A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33D1B47B-44AA-4B45-AF96-A384CC1B6AE8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BF19171D-30DB-3649-8861-F9AA09B40CDE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85225BB4-5E42-B144-81F0-376EEE7D7676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Полилиния 127">
              <a:extLst>
                <a:ext uri="{FF2B5EF4-FFF2-40B4-BE49-F238E27FC236}">
                  <a16:creationId xmlns:a16="http://schemas.microsoft.com/office/drawing/2014/main" id="{502D7656-DBE7-A74E-A510-D16BD86E54F0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Полилиния 128">
              <a:extLst>
                <a:ext uri="{FF2B5EF4-FFF2-40B4-BE49-F238E27FC236}">
                  <a16:creationId xmlns:a16="http://schemas.microsoft.com/office/drawing/2014/main" id="{49DFC23E-2D66-8549-B928-0143C52E2F39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Полилиния 129">
              <a:extLst>
                <a:ext uri="{FF2B5EF4-FFF2-40B4-BE49-F238E27FC236}">
                  <a16:creationId xmlns:a16="http://schemas.microsoft.com/office/drawing/2014/main" id="{5CB7FEAC-532A-6A40-BE55-D687B349DB2C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Полилиния 130">
              <a:extLst>
                <a:ext uri="{FF2B5EF4-FFF2-40B4-BE49-F238E27FC236}">
                  <a16:creationId xmlns:a16="http://schemas.microsoft.com/office/drawing/2014/main" id="{52C7351D-7FCB-2A45-8D36-E78B869A5EE0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9432BB04-4F76-604C-A3E3-9B7B9E29A6B0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48C56C64-32D6-B643-9E62-E0B427751B87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ECC667FD-73D8-E444-BFE9-3DBAA9EAA0D7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138B64B6-3F54-9241-8EEB-84F314A9E9FA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C1DF2917-D7E8-E540-96D2-16EC0CEDD8AC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AF8A620B-B02B-D440-83DF-681635940E68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7F7B701E-0F60-D94E-B89C-668B6A73396F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1D9C519D-5977-D94E-AA22-C74D7ACA49A7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5DAFEC89-72C6-DF43-8C90-0D831C260A3F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30DB0769-2CFE-3647-BF8A-E8FB47D0E269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EF3E7BBD-404C-BD4B-8510-E298ABBB232D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EB1BA752-1410-674F-9D99-B3FF1C91709B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402F5079-BF1F-8B4A-B84D-25684640C8F7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EF70EEFB-A15A-834E-8B0F-171461341A94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CCE3CDE3-D2A2-FE4C-882B-5342208A16BF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6486D510-4FA2-5C41-AA02-286401BAE6AA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BD464C38-FE59-BA43-B1D2-A1B1C36778D5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A2600EC5-10E5-4D42-B4DF-B08136F0E9C6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4CDE1642-DA68-604F-9DFB-E72A1C8AD0FF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1344F280-CA09-7C47-9F19-F526322F0CB4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C31698FB-846C-E546-8BEF-403996E168F1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44F98DEB-5E65-E741-9508-7BAA0C8DE875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D4C32E99-49AD-6F4D-96BD-339940189B34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80A6CA86-FCEC-EE4C-9774-E7A2635B63F6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3F7A1403-F60D-244B-A409-624CDD031473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7" name="Рисунок 2">
            <a:extLst>
              <a:ext uri="{FF2B5EF4-FFF2-40B4-BE49-F238E27FC236}">
                <a16:creationId xmlns:a16="http://schemas.microsoft.com/office/drawing/2014/main" id="{5C97A0B0-DD06-364A-9A7C-2F7FD77501F5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5AA5509E-C669-BB49-A3D8-19877EBAB649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DFEA08A8-1C3E-F645-8F28-5CBE95C094C7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EE440778-8561-8B4F-B620-21ECCD87EF92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98467174-FA0C-5243-98C2-AA67B5D2B141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7242A18D-DC5C-C64F-BE6A-B7188E0F52D9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63" name="Рисунок 2">
              <a:extLst>
                <a:ext uri="{FF2B5EF4-FFF2-40B4-BE49-F238E27FC236}">
                  <a16:creationId xmlns:a16="http://schemas.microsoft.com/office/drawing/2014/main" id="{A9DFF877-51AA-6345-9ABD-1F8E042F0BBC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170" name="Полилиния 169">
                <a:extLst>
                  <a:ext uri="{FF2B5EF4-FFF2-40B4-BE49-F238E27FC236}">
                    <a16:creationId xmlns:a16="http://schemas.microsoft.com/office/drawing/2014/main" id="{5AE26C6E-8854-5448-8A2E-0F0179BC02A7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1" name="Полилиния 170">
                <a:extLst>
                  <a:ext uri="{FF2B5EF4-FFF2-40B4-BE49-F238E27FC236}">
                    <a16:creationId xmlns:a16="http://schemas.microsoft.com/office/drawing/2014/main" id="{7E2912B1-70B0-3E45-843E-229852E34261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2" name="Полилиния 171">
                <a:extLst>
                  <a:ext uri="{FF2B5EF4-FFF2-40B4-BE49-F238E27FC236}">
                    <a16:creationId xmlns:a16="http://schemas.microsoft.com/office/drawing/2014/main" id="{1D70F30C-B6AC-4A4C-870F-A75407A10ACD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6BE5F83F-91C4-4B43-A2AF-EF3BBA61E528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0049C2BB-3CA8-134E-B815-83E488928604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30200EA1-EC4F-1E4D-A745-C23ADFACC1A0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AD572350-8DAE-F745-A352-B007D0E932B9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9025B5B3-933E-034B-9582-0FB5784DE2CF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7B2216CE-29D9-BA4B-A44A-325DFBF66949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175" name="Прямая со стрелкой 174">
            <a:extLst>
              <a:ext uri="{FF2B5EF4-FFF2-40B4-BE49-F238E27FC236}">
                <a16:creationId xmlns:a16="http://schemas.microsoft.com/office/drawing/2014/main" id="{E141ECF7-F244-8949-83DE-06A64DFEDDB1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1918952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Прямая со стрелкой 175">
            <a:extLst>
              <a:ext uri="{FF2B5EF4-FFF2-40B4-BE49-F238E27FC236}">
                <a16:creationId xmlns:a16="http://schemas.microsoft.com/office/drawing/2014/main" id="{BFA9F23A-298B-9C4C-9B7F-EFAAB1AE971C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Прямоугольник 189">
            <a:extLst>
              <a:ext uri="{FF2B5EF4-FFF2-40B4-BE49-F238E27FC236}">
                <a16:creationId xmlns:a16="http://schemas.microsoft.com/office/drawing/2014/main" id="{9DC1AD09-F659-144B-9103-C22839EB4CBE}"/>
              </a:ext>
            </a:extLst>
          </p:cNvPr>
          <p:cNvSpPr/>
          <p:nvPr/>
        </p:nvSpPr>
        <p:spPr>
          <a:xfrm>
            <a:off x="5939273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91" name="Рисунок 2">
            <a:extLst>
              <a:ext uri="{FF2B5EF4-FFF2-40B4-BE49-F238E27FC236}">
                <a16:creationId xmlns:a16="http://schemas.microsoft.com/office/drawing/2014/main" id="{1F445DE4-C15B-D740-863E-5EDC4BCFD42D}"/>
              </a:ext>
            </a:extLst>
          </p:cNvPr>
          <p:cNvGrpSpPr/>
          <p:nvPr/>
        </p:nvGrpSpPr>
        <p:grpSpPr>
          <a:xfrm>
            <a:off x="6134373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56C31E12-4EAB-724D-970C-1F71C73F320B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9267D5E0-9088-F944-8564-258B2A5FE0AD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D286CBAA-6B68-3F43-B6E7-638A31EF690F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E69989FC-5CF9-B14F-92B0-2F821D358ADF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9D69077F-8FEC-B54A-B1D1-9210A6A0938E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9C4BFD84-8BDD-8646-BB2B-5C1AAF5AF9E9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BEB450B2-3AEB-9A48-9259-BE87E98C3FBD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A7E7E896-C4D3-474E-A7CB-35740604EDCB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A830D738-4FE0-AE41-8761-C3B6433EEF83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4E92A2DE-B76E-E240-B006-09CD1098F7CB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3730DEAA-CF5D-C64B-A9DF-5496FE1F63F4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6CF69EF-3FA6-AC01-5069-7C29837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688" y="6202329"/>
            <a:ext cx="2494005" cy="365125"/>
          </a:xfrm>
        </p:spPr>
        <p:txBody>
          <a:bodyPr/>
          <a:lstStyle/>
          <a:p>
            <a:fld id="{3B5CA0C3-2E3F-4C16-8F43-1643E3AA67E7}" type="slidenum">
              <a:rPr lang="ru-RU" sz="1400" smtClean="0">
                <a:latin typeface="TT Hoves"/>
              </a:rPr>
              <a:t>26</a:t>
            </a:fld>
            <a:endParaRPr lang="ru-RU" sz="1400" dirty="0">
              <a:latin typeface="TT Hoves"/>
            </a:endParaRPr>
          </a:p>
        </p:txBody>
      </p:sp>
      <p:sp>
        <p:nvSpPr>
          <p:cNvPr id="173" name="Текст 6">
            <a:extLst>
              <a:ext uri="{FF2B5EF4-FFF2-40B4-BE49-F238E27FC236}">
                <a16:creationId xmlns:a16="http://schemas.microsoft.com/office/drawing/2014/main" id="{9210B658-89D9-4E92-8834-C9033033E176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3094087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3836" y="735834"/>
            <a:ext cx="5682320" cy="86518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Reverse proxy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59FB2DB-E492-1945-87D5-FA34868A7AED}"/>
              </a:ext>
            </a:extLst>
          </p:cNvPr>
          <p:cNvSpPr/>
          <p:nvPr/>
        </p:nvSpPr>
        <p:spPr>
          <a:xfrm>
            <a:off x="0" y="4475381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61EAD76-B964-9448-A072-3372CE133478}"/>
              </a:ext>
            </a:extLst>
          </p:cNvPr>
          <p:cNvSpPr/>
          <p:nvPr/>
        </p:nvSpPr>
        <p:spPr>
          <a:xfrm>
            <a:off x="940920" y="1443881"/>
            <a:ext cx="7006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Перехват и расшифровка трафика, блокирование атак. </a:t>
            </a:r>
            <a:b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Самый популярный сценарий внедрения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WAF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518D7DE-BF02-9047-A9EE-01D07607D60E}"/>
              </a:ext>
            </a:extLst>
          </p:cNvPr>
          <p:cNvSpPr/>
          <p:nvPr/>
        </p:nvSpPr>
        <p:spPr>
          <a:xfrm>
            <a:off x="7915130" y="4793754"/>
            <a:ext cx="27816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На этапе промышленного внедрения, если нет явных ограничений в использовании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F280750-5EC0-054F-ABE2-6010DA6A8618}"/>
              </a:ext>
            </a:extLst>
          </p:cNvPr>
          <p:cNvSpPr/>
          <p:nvPr/>
        </p:nvSpPr>
        <p:spPr>
          <a:xfrm>
            <a:off x="597711" y="4388379"/>
            <a:ext cx="904415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DC0510-0FBF-AD41-9C1A-45A56992C31F}"/>
              </a:ext>
            </a:extLst>
          </p:cNvPr>
          <p:cNvSpPr/>
          <p:nvPr/>
        </p:nvSpPr>
        <p:spPr>
          <a:xfrm>
            <a:off x="4538087" y="4388379"/>
            <a:ext cx="1006301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D053D063-E40F-A448-90AE-270E2C171275}"/>
              </a:ext>
            </a:extLst>
          </p:cNvPr>
          <p:cNvSpPr/>
          <p:nvPr/>
        </p:nvSpPr>
        <p:spPr>
          <a:xfrm>
            <a:off x="465008" y="4777346"/>
            <a:ext cx="352557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Блокирование атак</a:t>
            </a:r>
          </a:p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Расшифровка трафика</a:t>
            </a:r>
          </a:p>
          <a:p>
            <a:pPr marL="17145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Максимальная защита за счет работы всех протекторов</a:t>
            </a:r>
          </a:p>
          <a:p>
            <a:pPr marL="171450" lvl="0" indent="-171450">
              <a:buFontTx/>
              <a:buChar char="-"/>
              <a:defRPr/>
            </a:pP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97D06AE-2633-354E-9F2B-3011027ADB53}"/>
              </a:ext>
            </a:extLst>
          </p:cNvPr>
          <p:cNvSpPr/>
          <p:nvPr/>
        </p:nvSpPr>
        <p:spPr>
          <a:xfrm>
            <a:off x="4357903" y="4757935"/>
            <a:ext cx="2781697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Требуется изменение сетевой адресации и маршрута трафика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  <a:cs typeface="Times New Roman" panose="02020603050405020304" pitchFamily="18" charset="0"/>
              <a:sym typeface="Arial"/>
            </a:endParaRPr>
          </a:p>
          <a:p>
            <a:pPr marL="171450" indent="-171450"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Требуется детальный расчет нагрузки на приложение для корректного </a:t>
            </a:r>
            <a:r>
              <a:rPr lang="ru-RU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сайзинга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6AC9480-9A10-B545-86F4-04A9A478FB2F}"/>
              </a:ext>
            </a:extLst>
          </p:cNvPr>
          <p:cNvSpPr/>
          <p:nvPr/>
        </p:nvSpPr>
        <p:spPr>
          <a:xfrm>
            <a:off x="8070787" y="4388379"/>
            <a:ext cx="2244012" cy="3680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9E0A9D79-B5C8-3946-9808-A1286C92A72E}"/>
              </a:ext>
            </a:extLst>
          </p:cNvPr>
          <p:cNvCxnSpPr/>
          <p:nvPr/>
        </p:nvCxnSpPr>
        <p:spPr>
          <a:xfrm>
            <a:off x="777240" y="1443881"/>
            <a:ext cx="0" cy="707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ECB579A0-8FC0-264B-9BAA-8B0EECAABB7F}"/>
              </a:ext>
            </a:extLst>
          </p:cNvPr>
          <p:cNvSpPr/>
          <p:nvPr/>
        </p:nvSpPr>
        <p:spPr>
          <a:xfrm>
            <a:off x="5096910" y="3112376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WAN IP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E56E695D-3B02-9741-92D5-6D1909429EE1}"/>
              </a:ext>
            </a:extLst>
          </p:cNvPr>
          <p:cNvSpPr/>
          <p:nvPr/>
        </p:nvSpPr>
        <p:spPr>
          <a:xfrm>
            <a:off x="6798874" y="3112376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L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AN IP</a:t>
            </a:r>
            <a:endParaRPr kumimoji="0" lang="ru-RU" sz="1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AF24F36-EF48-5648-A314-7D02ECE001FA}"/>
              </a:ext>
            </a:extLst>
          </p:cNvPr>
          <p:cNvSpPr/>
          <p:nvPr/>
        </p:nvSpPr>
        <p:spPr>
          <a:xfrm>
            <a:off x="6000560" y="3820184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690E325E-F3F1-FF45-A415-C7E9B8C98026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Freeform 15">
            <a:extLst>
              <a:ext uri="{FF2B5EF4-FFF2-40B4-BE49-F238E27FC236}">
                <a16:creationId xmlns:a16="http://schemas.microsoft.com/office/drawing/2014/main" id="{E7F6EE8E-B3B2-FF4A-917D-FACAF29D0044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3105952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58DBB432-E440-7544-BBA7-13ED059AB65E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99B32A62-2F2F-2E42-9D78-040099DBB47C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008FCA35-41BC-714A-8161-1543A41DFBBA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85" name="Рисунок 2">
              <a:extLst>
                <a:ext uri="{FF2B5EF4-FFF2-40B4-BE49-F238E27FC236}">
                  <a16:creationId xmlns:a16="http://schemas.microsoft.com/office/drawing/2014/main" id="{12FBD618-0120-D347-9848-7CD84C2D7191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125" name="Полилиния 124">
                <a:extLst>
                  <a:ext uri="{FF2B5EF4-FFF2-40B4-BE49-F238E27FC236}">
                    <a16:creationId xmlns:a16="http://schemas.microsoft.com/office/drawing/2014/main" id="{0BA39878-7358-534D-A7DE-9CE4CA1E64AA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6" name="Полилиния 125">
                <a:extLst>
                  <a:ext uri="{FF2B5EF4-FFF2-40B4-BE49-F238E27FC236}">
                    <a16:creationId xmlns:a16="http://schemas.microsoft.com/office/drawing/2014/main" id="{3D4F952D-90A7-7B4A-8B4E-B9BFAC74622C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7" name="Полилиния 126">
                <a:extLst>
                  <a:ext uri="{FF2B5EF4-FFF2-40B4-BE49-F238E27FC236}">
                    <a16:creationId xmlns:a16="http://schemas.microsoft.com/office/drawing/2014/main" id="{0CF07FE1-B3DC-AA46-93BF-D84A0414F806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8" name="Полилиния 127">
                <a:extLst>
                  <a:ext uri="{FF2B5EF4-FFF2-40B4-BE49-F238E27FC236}">
                    <a16:creationId xmlns:a16="http://schemas.microsoft.com/office/drawing/2014/main" id="{F560AA7D-C509-DE42-86FC-B3083CE8538F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624701B9-3F08-4E45-95A5-69FEA8F637B9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218DFFE-8C95-834F-8322-9A1EB6525D9D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Полилиния 87">
              <a:extLst>
                <a:ext uri="{FF2B5EF4-FFF2-40B4-BE49-F238E27FC236}">
                  <a16:creationId xmlns:a16="http://schemas.microsoft.com/office/drawing/2014/main" id="{CFD23BA5-7C48-1A43-AED0-08F6AF09F9A6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19D819D-6628-DF4F-AB8B-DFDA750D8350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65D1A17F-C26C-5949-836B-875587D45F4E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D5AA6431-0E02-F04F-831C-6ED9594F121E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22A8CF0-93D4-5345-B247-3E82ADB7D60D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1670C83F-CA87-A244-82CC-C6D1BB6F0853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ABB42DDB-D011-6340-BF43-0CD764650D76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FB84898A-88E3-6649-AD50-1B9F1F1E5F7F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2A2649C4-F1FD-5A4B-91BA-01F7EF468574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1926E5-2675-2E4F-A318-793717A7C4A3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B4E6FE51-7276-FD40-AA6D-C761AFDF005B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103786C2-127C-9446-B6AD-ED51A532B3AC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AC06E47B-D695-784C-9EAC-B5F86E765548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969B726C-960F-9D49-A1E4-3CA9217F0B6F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2F43A634-143A-A44C-A78A-C1256BCBE109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07508162-579A-F24C-B4B2-ED342A86B17C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FD04E20D-77DD-AF43-925A-03F405925DF7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7B8BB3A7-77A6-4C47-958C-8F89CA4BC65C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A98618DD-2BE9-5C44-BA39-032F48CC0203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EA6A137C-E798-B240-B3B6-D60BDCEE4948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9E7E827E-E94E-BE45-9F79-3D8D4B631BCE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41875250-6114-6145-BA33-2F90A176D1D0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ED0E662E-F7DC-B044-ABB5-A1AD81122481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4A6673E8-CAF5-8A43-9544-AAC81DDCC7A4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CF674D61-5B37-8F47-A087-4ACB078AB7A4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B777E11D-7D6D-4B43-8AC9-56CF5000E971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D0DCAB62-4D2E-794A-AC16-4BE4B658BA17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9F4E9C99-5596-924C-902F-8614A3428E5F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F9256B61-A6FE-274C-90E4-5F9DC4B93768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51800E64-222C-244C-9684-2325B99D1E4F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9AEF25D3-46D4-734F-AF4D-56275070B0F9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25DD1F23-C8DE-8548-8884-9DD8C7FAAB0A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C7875C1C-DD6E-CD4F-8482-389E7C1358B6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D6D0F22A-D8E2-FA49-8A13-E386658B159B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DBB6F114-40C3-3B4F-A8D1-9488427EA63D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14C2B22E-BC4E-9949-BA92-54597293C3B3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CB9BC075-3CAA-7A43-B7C6-C5FE1F3AA14F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53" name="Рисунок 2">
            <a:extLst>
              <a:ext uri="{FF2B5EF4-FFF2-40B4-BE49-F238E27FC236}">
                <a16:creationId xmlns:a16="http://schemas.microsoft.com/office/drawing/2014/main" id="{A1BD0563-8A4C-6144-AF92-615C7E36AE33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154" name="Полилиния 153">
              <a:extLst>
                <a:ext uri="{FF2B5EF4-FFF2-40B4-BE49-F238E27FC236}">
                  <a16:creationId xmlns:a16="http://schemas.microsoft.com/office/drawing/2014/main" id="{ECD896D1-56C0-9249-99DD-FD8D892034B6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Полилиния 154">
              <a:extLst>
                <a:ext uri="{FF2B5EF4-FFF2-40B4-BE49-F238E27FC236}">
                  <a16:creationId xmlns:a16="http://schemas.microsoft.com/office/drawing/2014/main" id="{CE8CF2B1-7A7F-3543-BAB1-BE8E7C67E751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Полилиния 155">
              <a:extLst>
                <a:ext uri="{FF2B5EF4-FFF2-40B4-BE49-F238E27FC236}">
                  <a16:creationId xmlns:a16="http://schemas.microsoft.com/office/drawing/2014/main" id="{B0760E54-8DB1-6847-8DC2-7BBE95657A10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Полилиния 156">
              <a:extLst>
                <a:ext uri="{FF2B5EF4-FFF2-40B4-BE49-F238E27FC236}">
                  <a16:creationId xmlns:a16="http://schemas.microsoft.com/office/drawing/2014/main" id="{0F8F2BC5-77FC-F848-B971-E11F82C827AA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Полилиния 157">
              <a:extLst>
                <a:ext uri="{FF2B5EF4-FFF2-40B4-BE49-F238E27FC236}">
                  <a16:creationId xmlns:a16="http://schemas.microsoft.com/office/drawing/2014/main" id="{A5F41133-4BD3-E84A-9B12-9FD8F4F8249F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Полилиния 158">
              <a:extLst>
                <a:ext uri="{FF2B5EF4-FFF2-40B4-BE49-F238E27FC236}">
                  <a16:creationId xmlns:a16="http://schemas.microsoft.com/office/drawing/2014/main" id="{A11D8F3F-036F-8045-ABA7-9FE14AE93E0A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Полилиния 159">
              <a:extLst>
                <a:ext uri="{FF2B5EF4-FFF2-40B4-BE49-F238E27FC236}">
                  <a16:creationId xmlns:a16="http://schemas.microsoft.com/office/drawing/2014/main" id="{3B55FBD3-9E59-2C47-8FB5-805475492068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Полилиния 160">
              <a:extLst>
                <a:ext uri="{FF2B5EF4-FFF2-40B4-BE49-F238E27FC236}">
                  <a16:creationId xmlns:a16="http://schemas.microsoft.com/office/drawing/2014/main" id="{E7E5B0AE-84B2-7849-B38D-384E27170B66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Полилиния 161">
              <a:extLst>
                <a:ext uri="{FF2B5EF4-FFF2-40B4-BE49-F238E27FC236}">
                  <a16:creationId xmlns:a16="http://schemas.microsoft.com/office/drawing/2014/main" id="{6B9A717D-8193-CF42-9DFB-DAD10A64295D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Полилиния 162">
              <a:extLst>
                <a:ext uri="{FF2B5EF4-FFF2-40B4-BE49-F238E27FC236}">
                  <a16:creationId xmlns:a16="http://schemas.microsoft.com/office/drawing/2014/main" id="{A085DB0B-BF11-2D4E-9802-5E98E4A9D916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Полилиния 163">
              <a:extLst>
                <a:ext uri="{FF2B5EF4-FFF2-40B4-BE49-F238E27FC236}">
                  <a16:creationId xmlns:a16="http://schemas.microsoft.com/office/drawing/2014/main" id="{2F02E1A3-FAA1-D940-84B8-1CF9F5F05B82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Полилиния 164">
              <a:extLst>
                <a:ext uri="{FF2B5EF4-FFF2-40B4-BE49-F238E27FC236}">
                  <a16:creationId xmlns:a16="http://schemas.microsoft.com/office/drawing/2014/main" id="{0C71A538-C9D9-404D-8D2F-34AF7BF0B905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Полилиния 165">
              <a:extLst>
                <a:ext uri="{FF2B5EF4-FFF2-40B4-BE49-F238E27FC236}">
                  <a16:creationId xmlns:a16="http://schemas.microsoft.com/office/drawing/2014/main" id="{46B39EEF-57A7-1F44-A10F-5235DB2B0033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Полилиния 166">
              <a:extLst>
                <a:ext uri="{FF2B5EF4-FFF2-40B4-BE49-F238E27FC236}">
                  <a16:creationId xmlns:a16="http://schemas.microsoft.com/office/drawing/2014/main" id="{85A992CB-E407-FA45-932C-2F636CD4ED26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Полилиния 167">
              <a:extLst>
                <a:ext uri="{FF2B5EF4-FFF2-40B4-BE49-F238E27FC236}">
                  <a16:creationId xmlns:a16="http://schemas.microsoft.com/office/drawing/2014/main" id="{CFA66E46-0F8D-5C44-94C9-B16D38841CC0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Полилиния 168">
              <a:extLst>
                <a:ext uri="{FF2B5EF4-FFF2-40B4-BE49-F238E27FC236}">
                  <a16:creationId xmlns:a16="http://schemas.microsoft.com/office/drawing/2014/main" id="{5BABA9B9-F9F9-AF47-8247-86A569ED826C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F74B85EE-1D22-824A-998B-24A59EC76A5F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416555A9-26C9-4B49-9A95-A0E2A3198C1D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E4C664E7-D01A-3848-BCDF-ACBDF809DC53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FC46EF5C-8633-7647-ADD5-0B703EBB4498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155C26C0-783D-DB4D-9E85-1B3B1C588842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DED2A16E-949D-E44A-8A40-61734C63A1FE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3EB6C84D-622C-A349-A23D-921F1040B7D6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3BEEFC97-3EBD-C44C-8941-B1BADEEE6FF4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32F81A73-DEF9-D340-9744-5CBD22A771AD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060EA10D-8881-6142-9146-34351E51EB23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6EF00315-D813-F84D-ABAF-3C1176704FB5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E721A725-2918-DD40-BE6A-91C47623EA51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3A4A8BCC-885D-C44D-95D9-2EE481FDAD6F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5151D69D-E1DD-9F40-BD3F-635CEB950CB1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9CDF6CC2-3397-E64E-B663-400D606636F9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37B5B491-47E9-604D-904F-07141865D772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69D91E12-0587-C448-A9D6-8E23E3E8E276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9458DE4B-A108-DF49-8433-C3911F82CA9B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604DE06F-5450-DF4B-B122-E7078D752808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7763117F-38B2-1F42-A773-8F78EF082541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2E70CB08-618B-7345-A7B5-8A6043369475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E4F0593D-C382-524D-BF70-F94B2C25EA4C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2" name="Рисунок 2">
            <a:extLst>
              <a:ext uri="{FF2B5EF4-FFF2-40B4-BE49-F238E27FC236}">
                <a16:creationId xmlns:a16="http://schemas.microsoft.com/office/drawing/2014/main" id="{09898334-C808-B840-ADCC-B02C35C6AA4E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456E8AB7-FBE8-6945-B849-8F243D48695F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F8C19DB2-5C41-994C-B095-9F4EE6C41C5C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72BF083C-A284-A248-8748-021460B18263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940F76F7-7BF0-0B4E-BC4A-FBFA8FBFF343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8827798A-7E74-0D4D-868F-95076E4D39FC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98" name="Рисунок 2">
              <a:extLst>
                <a:ext uri="{FF2B5EF4-FFF2-40B4-BE49-F238E27FC236}">
                  <a16:creationId xmlns:a16="http://schemas.microsoft.com/office/drawing/2014/main" id="{28008078-9562-1B47-83A8-3ADB93CAC825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205" name="Полилиния 204">
                <a:extLst>
                  <a:ext uri="{FF2B5EF4-FFF2-40B4-BE49-F238E27FC236}">
                    <a16:creationId xmlns:a16="http://schemas.microsoft.com/office/drawing/2014/main" id="{BECF4B7D-9511-D940-897D-7BD0385A097F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6" name="Полилиния 205">
                <a:extLst>
                  <a:ext uri="{FF2B5EF4-FFF2-40B4-BE49-F238E27FC236}">
                    <a16:creationId xmlns:a16="http://schemas.microsoft.com/office/drawing/2014/main" id="{2A291C55-2188-AE4A-BFC8-EBF3CFA85756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07" name="Полилиния 206">
                <a:extLst>
                  <a:ext uri="{FF2B5EF4-FFF2-40B4-BE49-F238E27FC236}">
                    <a16:creationId xmlns:a16="http://schemas.microsoft.com/office/drawing/2014/main" id="{B42DB57C-72DC-4B4C-B2E5-5B3D24EA4A6D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872E230C-6E65-9A4B-950C-45624143AF57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264BFD0D-5977-424B-9F98-D15738EB8B12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E612F58A-F726-1E43-878C-9EAEE617E0A0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1F95918B-4089-044C-8F49-99FE5BAA3F79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62FA5B0D-CF1F-F742-85D2-EB9F082C5374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BF70A90B-3EF1-5745-BACC-4C7D4B006D0D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211" name="Прямая со стрелкой 210">
            <a:extLst>
              <a:ext uri="{FF2B5EF4-FFF2-40B4-BE49-F238E27FC236}">
                <a16:creationId xmlns:a16="http://schemas.microsoft.com/office/drawing/2014/main" id="{DC1EF520-8A76-6F41-9EEA-E244C1F164EE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 стрелкой 315">
            <a:extLst>
              <a:ext uri="{FF2B5EF4-FFF2-40B4-BE49-F238E27FC236}">
                <a16:creationId xmlns:a16="http://schemas.microsoft.com/office/drawing/2014/main" id="{483E707E-D59F-2C48-9262-603F6BE2C4AC}"/>
              </a:ext>
            </a:extLst>
          </p:cNvPr>
          <p:cNvCxnSpPr>
            <a:cxnSpLocks/>
          </p:cNvCxnSpPr>
          <p:nvPr/>
        </p:nvCxnSpPr>
        <p:spPr>
          <a:xfrm>
            <a:off x="6897960" y="3433167"/>
            <a:ext cx="2122269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Прямая со стрелкой 316">
            <a:extLst>
              <a:ext uri="{FF2B5EF4-FFF2-40B4-BE49-F238E27FC236}">
                <a16:creationId xmlns:a16="http://schemas.microsoft.com/office/drawing/2014/main" id="{663206FB-0F4C-1543-BF08-464B6D48F450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1928932" cy="0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BC5679-458B-4254-BB06-73F800ADF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 dirty="0"/>
          </a:p>
        </p:txBody>
      </p:sp>
      <p:sp>
        <p:nvSpPr>
          <p:cNvPr id="129" name="Текст 6">
            <a:extLst>
              <a:ext uri="{FF2B5EF4-FFF2-40B4-BE49-F238E27FC236}">
                <a16:creationId xmlns:a16="http://schemas.microsoft.com/office/drawing/2014/main" id="{BFCDFC81-37A5-4012-9689-B136040E74D8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795193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16">
            <a:extLst>
              <a:ext uri="{FF2B5EF4-FFF2-40B4-BE49-F238E27FC236}">
                <a16:creationId xmlns:a16="http://schemas.microsoft.com/office/drawing/2014/main" id="{ABE73B46-8945-4D73-A6AF-7F8821141C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0592" y="735834"/>
            <a:ext cx="9629775" cy="86518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Transparent proxy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459FB2DB-E492-1945-87D5-FA34868A7AED}"/>
              </a:ext>
            </a:extLst>
          </p:cNvPr>
          <p:cNvSpPr/>
          <p:nvPr/>
        </p:nvSpPr>
        <p:spPr>
          <a:xfrm>
            <a:off x="0" y="4447139"/>
            <a:ext cx="12192000" cy="2382352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D61EAD76-B964-9448-A072-3372CE133478}"/>
              </a:ext>
            </a:extLst>
          </p:cNvPr>
          <p:cNvSpPr/>
          <p:nvPr/>
        </p:nvSpPr>
        <p:spPr>
          <a:xfrm>
            <a:off x="940920" y="1443881"/>
            <a:ext cx="70062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Подключение в разрыв на пути трафика между клиентом и веб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-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сервером в качестве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L2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-моста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  <a:ea typeface="Calibri" panose="020F0502020204030204" pitchFamily="34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9518D7DE-BF02-9047-A9EE-01D07607D60E}"/>
              </a:ext>
            </a:extLst>
          </p:cNvPr>
          <p:cNvSpPr/>
          <p:nvPr/>
        </p:nvSpPr>
        <p:spPr>
          <a:xfrm>
            <a:off x="7925056" y="4771283"/>
            <a:ext cx="36632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400"/>
              </a:spcAft>
              <a:buClr>
                <a:srgbClr val="15154B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На этапе промышленного внедрения, когда необходимо обеспечить активную защиту приложений, но нет возможности изменения сетевой адресации</a:t>
            </a: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4F280750-5EC0-054F-ABE2-6010DA6A8618}"/>
              </a:ext>
            </a:extLst>
          </p:cNvPr>
          <p:cNvSpPr/>
          <p:nvPr/>
        </p:nvSpPr>
        <p:spPr>
          <a:xfrm>
            <a:off x="607637" y="4365908"/>
            <a:ext cx="1107436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ПЛЮСЫ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C0DC0510-0FBF-AD41-9C1A-45A56992C31F}"/>
              </a:ext>
            </a:extLst>
          </p:cNvPr>
          <p:cNvSpPr/>
          <p:nvPr/>
        </p:nvSpPr>
        <p:spPr>
          <a:xfrm>
            <a:off x="4548013" y="4365908"/>
            <a:ext cx="1232193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МИНУСЫ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D053D063-E40F-A448-90AE-270E2C171275}"/>
              </a:ext>
            </a:extLst>
          </p:cNvPr>
          <p:cNvSpPr/>
          <p:nvPr/>
        </p:nvSpPr>
        <p:spPr>
          <a:xfrm>
            <a:off x="442913" y="4734917"/>
            <a:ext cx="3431803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Блокирование атак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Расшифровка трафика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Максимальная защита за счет работы всех протекторов</a:t>
            </a:r>
          </a:p>
          <a:p>
            <a:pPr marL="171450" lvl="0" indent="-171450">
              <a:spcAft>
                <a:spcPts val="400"/>
              </a:spcAft>
              <a:buClr>
                <a:schemeClr val="accent6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Не требует изменения сетевой адресации и маршрута трафика</a:t>
            </a:r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997D06AE-2633-354E-9F2B-3011027ADB53}"/>
              </a:ext>
            </a:extLst>
          </p:cNvPr>
          <p:cNvSpPr/>
          <p:nvPr/>
        </p:nvSpPr>
        <p:spPr>
          <a:xfrm>
            <a:off x="4367829" y="4735464"/>
            <a:ext cx="3336023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Сложности с резервированием маршрута и оборудования </a:t>
            </a:r>
          </a:p>
          <a:p>
            <a:pPr marL="171450" indent="-171450">
              <a:spcAft>
                <a:spcPts val="4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Требуется высокая квалификация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</a:b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cs typeface="Times New Roman" panose="02020603050405020304" pitchFamily="18" charset="0"/>
                <a:sym typeface="Arial"/>
              </a:rPr>
              <a:t>на этапе внедрения и сопровождения</a:t>
            </a: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B6AC9480-9A10-B545-86F4-04A9A478FB2F}"/>
              </a:ext>
            </a:extLst>
          </p:cNvPr>
          <p:cNvSpPr/>
          <p:nvPr/>
        </p:nvSpPr>
        <p:spPr>
          <a:xfrm>
            <a:off x="8080713" y="4365908"/>
            <a:ext cx="2747742" cy="368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15154B"/>
                </a:solidFill>
                <a:effectLst/>
                <a:uLnTx/>
                <a:uFillTx/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КОГДА ИСПОЛЬЗОВАТЬ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15154B"/>
              </a:solidFill>
              <a:effectLst/>
              <a:uLnTx/>
              <a:uFillTx/>
              <a:latin typeface="TT Hoves"/>
              <a:cs typeface="Arial"/>
              <a:sym typeface="Arial"/>
            </a:endParaRPr>
          </a:p>
        </p:txBody>
      </p:sp>
      <p:cxnSp>
        <p:nvCxnSpPr>
          <p:cNvPr id="60" name="Прямая соединительная линия 59">
            <a:extLst>
              <a:ext uri="{FF2B5EF4-FFF2-40B4-BE49-F238E27FC236}">
                <a16:creationId xmlns:a16="http://schemas.microsoft.com/office/drawing/2014/main" id="{9E0A9D79-B5C8-3946-9808-A1286C92A72E}"/>
              </a:ext>
            </a:extLst>
          </p:cNvPr>
          <p:cNvCxnSpPr/>
          <p:nvPr/>
        </p:nvCxnSpPr>
        <p:spPr>
          <a:xfrm>
            <a:off x="777240" y="1443881"/>
            <a:ext cx="0" cy="7078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9E0C4752-66F5-ED4A-8EB1-EBF3422B2CC6}"/>
              </a:ext>
            </a:extLst>
          </p:cNvPr>
          <p:cNvSpPr/>
          <p:nvPr/>
        </p:nvSpPr>
        <p:spPr>
          <a:xfrm>
            <a:off x="6000560" y="3820184"/>
            <a:ext cx="9073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WAF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CD362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9AD73C30-E740-AA4A-A524-4678BC21D01D}"/>
              </a:ext>
            </a:extLst>
          </p:cNvPr>
          <p:cNvSpPr/>
          <p:nvPr/>
        </p:nvSpPr>
        <p:spPr>
          <a:xfrm>
            <a:off x="1555526" y="3820184"/>
            <a:ext cx="14305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12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CLIENT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5B851B8A-62AC-024A-A5BF-75C9D62D7280}"/>
              </a:ext>
            </a:extLst>
          </p:cNvPr>
          <p:cNvSpPr>
            <a:spLocks noEditPoints="1"/>
          </p:cNvSpPr>
          <p:nvPr/>
        </p:nvSpPr>
        <p:spPr bwMode="auto">
          <a:xfrm>
            <a:off x="6138967" y="3105952"/>
            <a:ext cx="630566" cy="605744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9573F2D-59FD-C74B-B6DE-03200F954304}"/>
              </a:ext>
            </a:extLst>
          </p:cNvPr>
          <p:cNvSpPr/>
          <p:nvPr/>
        </p:nvSpPr>
        <p:spPr>
          <a:xfrm>
            <a:off x="3270460" y="3820184"/>
            <a:ext cx="83153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FW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973D3351-180E-BF4D-A1AF-59032BD44C78}"/>
              </a:ext>
            </a:extLst>
          </p:cNvPr>
          <p:cNvSpPr/>
          <p:nvPr/>
        </p:nvSpPr>
        <p:spPr>
          <a:xfrm>
            <a:off x="8342768" y="3820184"/>
            <a:ext cx="2269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ВЕБ-ПРИЛОЖЕНИЕ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CF4DDDFB-1792-F14D-BA1E-7AE53C126464}"/>
              </a:ext>
            </a:extLst>
          </p:cNvPr>
          <p:cNvCxnSpPr>
            <a:cxnSpLocks/>
          </p:cNvCxnSpPr>
          <p:nvPr/>
        </p:nvCxnSpPr>
        <p:spPr>
          <a:xfrm>
            <a:off x="8434152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6C0145F-E080-0848-9219-F150705F6FA8}"/>
              </a:ext>
            </a:extLst>
          </p:cNvPr>
          <p:cNvSpPr/>
          <p:nvPr/>
        </p:nvSpPr>
        <p:spPr>
          <a:xfrm>
            <a:off x="4544106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BECC590-1DF5-7B42-9432-6173F00D4807}"/>
              </a:ext>
            </a:extLst>
          </p:cNvPr>
          <p:cNvSpPr/>
          <p:nvPr/>
        </p:nvSpPr>
        <p:spPr>
          <a:xfrm>
            <a:off x="5897575" y="2801067"/>
            <a:ext cx="999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Мост </a:t>
            </a:r>
            <a:r>
              <a:rPr kumimoji="0" lang="en-US" sz="10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</a:rPr>
              <a:t>L2</a:t>
            </a:r>
            <a:endParaRPr kumimoji="0" lang="ru-RU" sz="1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22EEE29-C42C-9F45-8593-DDB5F006D961}"/>
              </a:ext>
            </a:extLst>
          </p:cNvPr>
          <p:cNvSpPr/>
          <p:nvPr/>
        </p:nvSpPr>
        <p:spPr>
          <a:xfrm>
            <a:off x="7453611" y="3820184"/>
            <a:ext cx="9998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SWITCH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168" name="Группа 167">
            <a:extLst>
              <a:ext uri="{FF2B5EF4-FFF2-40B4-BE49-F238E27FC236}">
                <a16:creationId xmlns:a16="http://schemas.microsoft.com/office/drawing/2014/main" id="{28AD6203-98C4-214E-839B-929820903EFB}"/>
              </a:ext>
            </a:extLst>
          </p:cNvPr>
          <p:cNvGrpSpPr/>
          <p:nvPr/>
        </p:nvGrpSpPr>
        <p:grpSpPr>
          <a:xfrm>
            <a:off x="9172629" y="3132599"/>
            <a:ext cx="609600" cy="552450"/>
            <a:chOff x="-4312049" y="5080435"/>
            <a:chExt cx="609600" cy="552450"/>
          </a:xfrm>
          <a:solidFill>
            <a:srgbClr val="15154B"/>
          </a:solidFill>
        </p:grpSpPr>
        <p:grpSp>
          <p:nvGrpSpPr>
            <p:cNvPr id="169" name="Рисунок 2">
              <a:extLst>
                <a:ext uri="{FF2B5EF4-FFF2-40B4-BE49-F238E27FC236}">
                  <a16:creationId xmlns:a16="http://schemas.microsoft.com/office/drawing/2014/main" id="{70914F02-BEB1-E942-BAF3-5AE55D6F859B}"/>
                </a:ext>
              </a:extLst>
            </p:cNvPr>
            <p:cNvGrpSpPr/>
            <p:nvPr/>
          </p:nvGrpSpPr>
          <p:grpSpPr>
            <a:xfrm>
              <a:off x="-4016774" y="5147110"/>
              <a:ext cx="247649" cy="247650"/>
              <a:chOff x="6637972" y="3260693"/>
              <a:chExt cx="247649" cy="247650"/>
            </a:xfrm>
            <a:grpFill/>
          </p:grpSpPr>
          <p:sp>
            <p:nvSpPr>
              <p:cNvPr id="209" name="Полилиния 208">
                <a:extLst>
                  <a:ext uri="{FF2B5EF4-FFF2-40B4-BE49-F238E27FC236}">
                    <a16:creationId xmlns:a16="http://schemas.microsoft.com/office/drawing/2014/main" id="{1EB3F005-0754-BA4A-9BB3-8EB90FC38329}"/>
                  </a:ext>
                </a:extLst>
              </p:cNvPr>
              <p:cNvSpPr/>
              <p:nvPr/>
            </p:nvSpPr>
            <p:spPr>
              <a:xfrm>
                <a:off x="6637972" y="3374993"/>
                <a:ext cx="247649" cy="19050"/>
              </a:xfrm>
              <a:custGeom>
                <a:avLst/>
                <a:gdLst>
                  <a:gd name="connsiteX0" fmla="*/ 0 w 247649"/>
                  <a:gd name="connsiteY0" fmla="*/ 0 h 19050"/>
                  <a:gd name="connsiteX1" fmla="*/ 247650 w 247649"/>
                  <a:gd name="connsiteY1" fmla="*/ 0 h 19050"/>
                  <a:gd name="connsiteX2" fmla="*/ 247650 w 247649"/>
                  <a:gd name="connsiteY2" fmla="*/ 19050 h 19050"/>
                  <a:gd name="connsiteX3" fmla="*/ 0 w 2476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649" h="19050">
                    <a:moveTo>
                      <a:pt x="0" y="0"/>
                    </a:moveTo>
                    <a:lnTo>
                      <a:pt x="247650" y="0"/>
                    </a:lnTo>
                    <a:lnTo>
                      <a:pt x="2476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0" name="Полилиния 209">
                <a:extLst>
                  <a:ext uri="{FF2B5EF4-FFF2-40B4-BE49-F238E27FC236}">
                    <a16:creationId xmlns:a16="http://schemas.microsoft.com/office/drawing/2014/main" id="{818DAED0-3DA4-494F-95E0-B1327148DBCD}"/>
                  </a:ext>
                </a:extLst>
              </p:cNvPr>
              <p:cNvSpPr/>
              <p:nvPr/>
            </p:nvSpPr>
            <p:spPr>
              <a:xfrm>
                <a:off x="6657022" y="330831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1" name="Полилиния 210">
                <a:extLst>
                  <a:ext uri="{FF2B5EF4-FFF2-40B4-BE49-F238E27FC236}">
                    <a16:creationId xmlns:a16="http://schemas.microsoft.com/office/drawing/2014/main" id="{792B5B52-F0E5-154A-A419-B2E0BADDCCF2}"/>
                  </a:ext>
                </a:extLst>
              </p:cNvPr>
              <p:cNvSpPr/>
              <p:nvPr/>
            </p:nvSpPr>
            <p:spPr>
              <a:xfrm>
                <a:off x="6657022" y="3441668"/>
                <a:ext cx="209549" cy="19050"/>
              </a:xfrm>
              <a:custGeom>
                <a:avLst/>
                <a:gdLst>
                  <a:gd name="connsiteX0" fmla="*/ 0 w 209549"/>
                  <a:gd name="connsiteY0" fmla="*/ 0 h 19050"/>
                  <a:gd name="connsiteX1" fmla="*/ 209550 w 209549"/>
                  <a:gd name="connsiteY1" fmla="*/ 0 h 19050"/>
                  <a:gd name="connsiteX2" fmla="*/ 209550 w 209549"/>
                  <a:gd name="connsiteY2" fmla="*/ 19050 h 19050"/>
                  <a:gd name="connsiteX3" fmla="*/ 0 w 209549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549" h="19050">
                    <a:moveTo>
                      <a:pt x="0" y="0"/>
                    </a:moveTo>
                    <a:lnTo>
                      <a:pt x="209550" y="0"/>
                    </a:lnTo>
                    <a:lnTo>
                      <a:pt x="2095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212" name="Полилиния 211">
                <a:extLst>
                  <a:ext uri="{FF2B5EF4-FFF2-40B4-BE49-F238E27FC236}">
                    <a16:creationId xmlns:a16="http://schemas.microsoft.com/office/drawing/2014/main" id="{697E037B-D39E-1949-B764-2E7B389B6AC3}"/>
                  </a:ext>
                </a:extLst>
              </p:cNvPr>
              <p:cNvSpPr/>
              <p:nvPr/>
            </p:nvSpPr>
            <p:spPr>
              <a:xfrm>
                <a:off x="6752272" y="3260693"/>
                <a:ext cx="19050" cy="247650"/>
              </a:xfrm>
              <a:custGeom>
                <a:avLst/>
                <a:gdLst>
                  <a:gd name="connsiteX0" fmla="*/ 0 w 19050"/>
                  <a:gd name="connsiteY0" fmla="*/ 0 h 247650"/>
                  <a:gd name="connsiteX1" fmla="*/ 19050 w 19050"/>
                  <a:gd name="connsiteY1" fmla="*/ 0 h 247650"/>
                  <a:gd name="connsiteX2" fmla="*/ 19050 w 19050"/>
                  <a:gd name="connsiteY2" fmla="*/ 247650 h 247650"/>
                  <a:gd name="connsiteX3" fmla="*/ 0 w 19050"/>
                  <a:gd name="connsiteY3" fmla="*/ 24765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476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47650"/>
                    </a:lnTo>
                    <a:lnTo>
                      <a:pt x="0" y="2476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0" name="Полилиния 169">
              <a:extLst>
                <a:ext uri="{FF2B5EF4-FFF2-40B4-BE49-F238E27FC236}">
                  <a16:creationId xmlns:a16="http://schemas.microsoft.com/office/drawing/2014/main" id="{53B4C0F1-4F3B-B64D-AB0C-B955581FD99F}"/>
                </a:ext>
              </a:extLst>
            </p:cNvPr>
            <p:cNvSpPr/>
            <p:nvPr/>
          </p:nvSpPr>
          <p:spPr>
            <a:xfrm>
              <a:off x="-4254899" y="5080435"/>
              <a:ext cx="133350" cy="133350"/>
            </a:xfrm>
            <a:custGeom>
              <a:avLst/>
              <a:gdLst>
                <a:gd name="connsiteX0" fmla="*/ 66675 w 133350"/>
                <a:gd name="connsiteY0" fmla="*/ 133350 h 133350"/>
                <a:gd name="connsiteX1" fmla="*/ 0 w 133350"/>
                <a:gd name="connsiteY1" fmla="*/ 66675 h 133350"/>
                <a:gd name="connsiteX2" fmla="*/ 66675 w 133350"/>
                <a:gd name="connsiteY2" fmla="*/ 0 h 133350"/>
                <a:gd name="connsiteX3" fmla="*/ 133350 w 133350"/>
                <a:gd name="connsiteY3" fmla="*/ 66675 h 133350"/>
                <a:gd name="connsiteX4" fmla="*/ 66675 w 133350"/>
                <a:gd name="connsiteY4" fmla="*/ 133350 h 133350"/>
                <a:gd name="connsiteX5" fmla="*/ 66675 w 133350"/>
                <a:gd name="connsiteY5" fmla="*/ 19050 h 133350"/>
                <a:gd name="connsiteX6" fmla="*/ 19050 w 133350"/>
                <a:gd name="connsiteY6" fmla="*/ 66675 h 133350"/>
                <a:gd name="connsiteX7" fmla="*/ 66675 w 133350"/>
                <a:gd name="connsiteY7" fmla="*/ 114300 h 133350"/>
                <a:gd name="connsiteX8" fmla="*/ 114300 w 133350"/>
                <a:gd name="connsiteY8" fmla="*/ 66675 h 133350"/>
                <a:gd name="connsiteX9" fmla="*/ 66675 w 133350"/>
                <a:gd name="connsiteY9" fmla="*/ 190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133350">
                  <a:moveTo>
                    <a:pt x="66675" y="133350"/>
                  </a:moveTo>
                  <a:cubicBezTo>
                    <a:pt x="29908" y="133350"/>
                    <a:pt x="0" y="103442"/>
                    <a:pt x="0" y="66675"/>
                  </a:cubicBezTo>
                  <a:cubicBezTo>
                    <a:pt x="0" y="29908"/>
                    <a:pt x="29908" y="0"/>
                    <a:pt x="66675" y="0"/>
                  </a:cubicBezTo>
                  <a:cubicBezTo>
                    <a:pt x="103442" y="0"/>
                    <a:pt x="133350" y="29908"/>
                    <a:pt x="133350" y="66675"/>
                  </a:cubicBezTo>
                  <a:cubicBezTo>
                    <a:pt x="133350" y="103442"/>
                    <a:pt x="103346" y="133350"/>
                    <a:pt x="66675" y="133350"/>
                  </a:cubicBezTo>
                  <a:close/>
                  <a:moveTo>
                    <a:pt x="66675" y="19050"/>
                  </a:moveTo>
                  <a:cubicBezTo>
                    <a:pt x="40386" y="19050"/>
                    <a:pt x="19050" y="40386"/>
                    <a:pt x="19050" y="66675"/>
                  </a:cubicBezTo>
                  <a:cubicBezTo>
                    <a:pt x="19050" y="92964"/>
                    <a:pt x="40386" y="114300"/>
                    <a:pt x="66675" y="114300"/>
                  </a:cubicBezTo>
                  <a:cubicBezTo>
                    <a:pt x="92964" y="114300"/>
                    <a:pt x="114300" y="92964"/>
                    <a:pt x="114300" y="66675"/>
                  </a:cubicBezTo>
                  <a:cubicBezTo>
                    <a:pt x="114300" y="40481"/>
                    <a:pt x="92869" y="19050"/>
                    <a:pt x="66675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Полилиния 170">
              <a:extLst>
                <a:ext uri="{FF2B5EF4-FFF2-40B4-BE49-F238E27FC236}">
                  <a16:creationId xmlns:a16="http://schemas.microsoft.com/office/drawing/2014/main" id="{89F34C98-7213-1245-AEE2-CA68CB195627}"/>
                </a:ext>
              </a:extLst>
            </p:cNvPr>
            <p:cNvSpPr/>
            <p:nvPr/>
          </p:nvSpPr>
          <p:spPr>
            <a:xfrm>
              <a:off x="-39500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Полилиния 171">
              <a:extLst>
                <a:ext uri="{FF2B5EF4-FFF2-40B4-BE49-F238E27FC236}">
                  <a16:creationId xmlns:a16="http://schemas.microsoft.com/office/drawing/2014/main" id="{33D1FF3C-35F8-8247-AB57-EA932A8FCAF2}"/>
                </a:ext>
              </a:extLst>
            </p:cNvPr>
            <p:cNvSpPr/>
            <p:nvPr/>
          </p:nvSpPr>
          <p:spPr>
            <a:xfrm>
              <a:off x="-39881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Полилиния 172">
              <a:extLst>
                <a:ext uri="{FF2B5EF4-FFF2-40B4-BE49-F238E27FC236}">
                  <a16:creationId xmlns:a16="http://schemas.microsoft.com/office/drawing/2014/main" id="{BA060BAE-51E7-0D41-81FF-1B133A56736F}"/>
                </a:ext>
              </a:extLst>
            </p:cNvPr>
            <p:cNvSpPr/>
            <p:nvPr/>
          </p:nvSpPr>
          <p:spPr>
            <a:xfrm>
              <a:off x="-4026299" y="508043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Полилиния 173">
              <a:extLst>
                <a:ext uri="{FF2B5EF4-FFF2-40B4-BE49-F238E27FC236}">
                  <a16:creationId xmlns:a16="http://schemas.microsoft.com/office/drawing/2014/main" id="{D3435A41-8076-F140-88B4-1FCD329932C6}"/>
                </a:ext>
              </a:extLst>
            </p:cNvPr>
            <p:cNvSpPr/>
            <p:nvPr/>
          </p:nvSpPr>
          <p:spPr>
            <a:xfrm>
              <a:off x="-4312049" y="5080435"/>
              <a:ext cx="609600" cy="552450"/>
            </a:xfrm>
            <a:custGeom>
              <a:avLst/>
              <a:gdLst>
                <a:gd name="connsiteX0" fmla="*/ 609600 w 609600"/>
                <a:gd name="connsiteY0" fmla="*/ 552450 h 552450"/>
                <a:gd name="connsiteX1" fmla="*/ 0 w 609600"/>
                <a:gd name="connsiteY1" fmla="*/ 552450 h 552450"/>
                <a:gd name="connsiteX2" fmla="*/ 0 w 609600"/>
                <a:gd name="connsiteY2" fmla="*/ 533400 h 552450"/>
                <a:gd name="connsiteX3" fmla="*/ 590550 w 609600"/>
                <a:gd name="connsiteY3" fmla="*/ 533400 h 552450"/>
                <a:gd name="connsiteX4" fmla="*/ 590550 w 609600"/>
                <a:gd name="connsiteY4" fmla="*/ 19050 h 552450"/>
                <a:gd name="connsiteX5" fmla="*/ 400050 w 609600"/>
                <a:gd name="connsiteY5" fmla="*/ 19050 h 552450"/>
                <a:gd name="connsiteX6" fmla="*/ 400050 w 609600"/>
                <a:gd name="connsiteY6" fmla="*/ 0 h 552450"/>
                <a:gd name="connsiteX7" fmla="*/ 609600 w 609600"/>
                <a:gd name="connsiteY7" fmla="*/ 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00" h="552450">
                  <a:moveTo>
                    <a:pt x="609600" y="552450"/>
                  </a:moveTo>
                  <a:lnTo>
                    <a:pt x="0" y="552450"/>
                  </a:lnTo>
                  <a:lnTo>
                    <a:pt x="0" y="533400"/>
                  </a:lnTo>
                  <a:lnTo>
                    <a:pt x="590550" y="533400"/>
                  </a:lnTo>
                  <a:lnTo>
                    <a:pt x="590550" y="19050"/>
                  </a:lnTo>
                  <a:lnTo>
                    <a:pt x="400050" y="19050"/>
                  </a:lnTo>
                  <a:lnTo>
                    <a:pt x="400050" y="0"/>
                  </a:lnTo>
                  <a:lnTo>
                    <a:pt x="6096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Полилиния 174">
              <a:extLst>
                <a:ext uri="{FF2B5EF4-FFF2-40B4-BE49-F238E27FC236}">
                  <a16:creationId xmlns:a16="http://schemas.microsoft.com/office/drawing/2014/main" id="{F85BA6AF-F521-2D4A-B985-10F4E0A30D4B}"/>
                </a:ext>
              </a:extLst>
            </p:cNvPr>
            <p:cNvSpPr/>
            <p:nvPr/>
          </p:nvSpPr>
          <p:spPr>
            <a:xfrm>
              <a:off x="-4121549" y="5194735"/>
              <a:ext cx="57150" cy="400050"/>
            </a:xfrm>
            <a:custGeom>
              <a:avLst/>
              <a:gdLst>
                <a:gd name="connsiteX0" fmla="*/ 57150 w 57150"/>
                <a:gd name="connsiteY0" fmla="*/ 400050 h 400050"/>
                <a:gd name="connsiteX1" fmla="*/ 38100 w 57150"/>
                <a:gd name="connsiteY1" fmla="*/ 400050 h 400050"/>
                <a:gd name="connsiteX2" fmla="*/ 38100 w 57150"/>
                <a:gd name="connsiteY2" fmla="*/ 57150 h 400050"/>
                <a:gd name="connsiteX3" fmla="*/ 0 w 57150"/>
                <a:gd name="connsiteY3" fmla="*/ 19050 h 400050"/>
                <a:gd name="connsiteX4" fmla="*/ 0 w 57150"/>
                <a:gd name="connsiteY4" fmla="*/ 0 h 400050"/>
                <a:gd name="connsiteX5" fmla="*/ 57150 w 57150"/>
                <a:gd name="connsiteY5" fmla="*/ 57150 h 400050"/>
                <a:gd name="connsiteX6" fmla="*/ 57150 w 57150"/>
                <a:gd name="connsiteY6" fmla="*/ 4000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00050">
                  <a:moveTo>
                    <a:pt x="57150" y="400050"/>
                  </a:moveTo>
                  <a:lnTo>
                    <a:pt x="38100" y="400050"/>
                  </a:lnTo>
                  <a:lnTo>
                    <a:pt x="38100" y="57150"/>
                  </a:lnTo>
                  <a:cubicBezTo>
                    <a:pt x="38100" y="36100"/>
                    <a:pt x="21050" y="19050"/>
                    <a:pt x="0" y="19050"/>
                  </a:cubicBezTo>
                  <a:lnTo>
                    <a:pt x="0" y="0"/>
                  </a:lnTo>
                  <a:cubicBezTo>
                    <a:pt x="31528" y="0"/>
                    <a:pt x="57150" y="25622"/>
                    <a:pt x="57150" y="57150"/>
                  </a:cubicBezTo>
                  <a:lnTo>
                    <a:pt x="57150" y="400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Полилиния 175">
              <a:extLst>
                <a:ext uri="{FF2B5EF4-FFF2-40B4-BE49-F238E27FC236}">
                  <a16:creationId xmlns:a16="http://schemas.microsoft.com/office/drawing/2014/main" id="{691B65CF-02D7-B34F-AFFC-8FFC5CE4AE97}"/>
                </a:ext>
              </a:extLst>
            </p:cNvPr>
            <p:cNvSpPr/>
            <p:nvPr/>
          </p:nvSpPr>
          <p:spPr>
            <a:xfrm>
              <a:off x="-4312049" y="55566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Полилиния 176">
              <a:extLst>
                <a:ext uri="{FF2B5EF4-FFF2-40B4-BE49-F238E27FC236}">
                  <a16:creationId xmlns:a16="http://schemas.microsoft.com/office/drawing/2014/main" id="{03E93CDD-1E6A-994D-8D87-7CFA1A028BD8}"/>
                </a:ext>
              </a:extLst>
            </p:cNvPr>
            <p:cNvSpPr/>
            <p:nvPr/>
          </p:nvSpPr>
          <p:spPr>
            <a:xfrm>
              <a:off x="-4312049" y="55185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Полилиния 177">
              <a:extLst>
                <a:ext uri="{FF2B5EF4-FFF2-40B4-BE49-F238E27FC236}">
                  <a16:creationId xmlns:a16="http://schemas.microsoft.com/office/drawing/2014/main" id="{8B73A0AB-859C-6545-B646-B4C9F38123A7}"/>
                </a:ext>
              </a:extLst>
            </p:cNvPr>
            <p:cNvSpPr/>
            <p:nvPr/>
          </p:nvSpPr>
          <p:spPr>
            <a:xfrm>
              <a:off x="-4312049" y="54804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Полилиния 178">
              <a:extLst>
                <a:ext uri="{FF2B5EF4-FFF2-40B4-BE49-F238E27FC236}">
                  <a16:creationId xmlns:a16="http://schemas.microsoft.com/office/drawing/2014/main" id="{E2B7BA76-A672-1C48-9816-4042E1177548}"/>
                </a:ext>
              </a:extLst>
            </p:cNvPr>
            <p:cNvSpPr/>
            <p:nvPr/>
          </p:nvSpPr>
          <p:spPr>
            <a:xfrm>
              <a:off x="-4312049" y="5442385"/>
              <a:ext cx="190500" cy="19050"/>
            </a:xfrm>
            <a:custGeom>
              <a:avLst/>
              <a:gdLst>
                <a:gd name="connsiteX0" fmla="*/ 0 w 190500"/>
                <a:gd name="connsiteY0" fmla="*/ 0 h 19050"/>
                <a:gd name="connsiteX1" fmla="*/ 190500 w 190500"/>
                <a:gd name="connsiteY1" fmla="*/ 0 h 19050"/>
                <a:gd name="connsiteX2" fmla="*/ 190500 w 190500"/>
                <a:gd name="connsiteY2" fmla="*/ 19050 h 19050"/>
                <a:gd name="connsiteX3" fmla="*/ 0 w 190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19050">
                  <a:moveTo>
                    <a:pt x="0" y="0"/>
                  </a:moveTo>
                  <a:lnTo>
                    <a:pt x="190500" y="0"/>
                  </a:lnTo>
                  <a:lnTo>
                    <a:pt x="19050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Полилиния 179">
              <a:extLst>
                <a:ext uri="{FF2B5EF4-FFF2-40B4-BE49-F238E27FC236}">
                  <a16:creationId xmlns:a16="http://schemas.microsoft.com/office/drawing/2014/main" id="{E2EFF145-F918-3444-9A0A-4B7C52DDD131}"/>
                </a:ext>
              </a:extLst>
            </p:cNvPr>
            <p:cNvSpPr/>
            <p:nvPr/>
          </p:nvSpPr>
          <p:spPr>
            <a:xfrm>
              <a:off x="-4026299" y="5137585"/>
              <a:ext cx="266700" cy="266700"/>
            </a:xfrm>
            <a:custGeom>
              <a:avLst/>
              <a:gdLst>
                <a:gd name="connsiteX0" fmla="*/ 133350 w 266700"/>
                <a:gd name="connsiteY0" fmla="*/ 266700 h 266700"/>
                <a:gd name="connsiteX1" fmla="*/ 0 w 266700"/>
                <a:gd name="connsiteY1" fmla="*/ 133350 h 266700"/>
                <a:gd name="connsiteX2" fmla="*/ 133350 w 266700"/>
                <a:gd name="connsiteY2" fmla="*/ 0 h 266700"/>
                <a:gd name="connsiteX3" fmla="*/ 266700 w 266700"/>
                <a:gd name="connsiteY3" fmla="*/ 133350 h 266700"/>
                <a:gd name="connsiteX4" fmla="*/ 133350 w 266700"/>
                <a:gd name="connsiteY4" fmla="*/ 266700 h 266700"/>
                <a:gd name="connsiteX5" fmla="*/ 133350 w 266700"/>
                <a:gd name="connsiteY5" fmla="*/ 19050 h 266700"/>
                <a:gd name="connsiteX6" fmla="*/ 19050 w 266700"/>
                <a:gd name="connsiteY6" fmla="*/ 133350 h 266700"/>
                <a:gd name="connsiteX7" fmla="*/ 133350 w 266700"/>
                <a:gd name="connsiteY7" fmla="*/ 247650 h 266700"/>
                <a:gd name="connsiteX8" fmla="*/ 247650 w 266700"/>
                <a:gd name="connsiteY8" fmla="*/ 133350 h 266700"/>
                <a:gd name="connsiteX9" fmla="*/ 133350 w 2667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700" h="266700">
                  <a:moveTo>
                    <a:pt x="133350" y="266700"/>
                  </a:moveTo>
                  <a:cubicBezTo>
                    <a:pt x="59817" y="266700"/>
                    <a:pt x="0" y="206883"/>
                    <a:pt x="0" y="133350"/>
                  </a:cubicBezTo>
                  <a:cubicBezTo>
                    <a:pt x="0" y="59817"/>
                    <a:pt x="59817" y="0"/>
                    <a:pt x="133350" y="0"/>
                  </a:cubicBezTo>
                  <a:cubicBezTo>
                    <a:pt x="206883" y="0"/>
                    <a:pt x="266700" y="59817"/>
                    <a:pt x="266700" y="133350"/>
                  </a:cubicBezTo>
                  <a:cubicBezTo>
                    <a:pt x="266700" y="206883"/>
                    <a:pt x="206788" y="266700"/>
                    <a:pt x="133350" y="266700"/>
                  </a:cubicBezTo>
                  <a:close/>
                  <a:moveTo>
                    <a:pt x="133350" y="19050"/>
                  </a:moveTo>
                  <a:cubicBezTo>
                    <a:pt x="70295" y="19050"/>
                    <a:pt x="19050" y="70295"/>
                    <a:pt x="19050" y="133350"/>
                  </a:cubicBezTo>
                  <a:cubicBezTo>
                    <a:pt x="19050" y="196405"/>
                    <a:pt x="70295" y="247650"/>
                    <a:pt x="133350" y="247650"/>
                  </a:cubicBezTo>
                  <a:cubicBezTo>
                    <a:pt x="196405" y="247650"/>
                    <a:pt x="247650" y="196405"/>
                    <a:pt x="247650" y="133350"/>
                  </a:cubicBezTo>
                  <a:cubicBezTo>
                    <a:pt x="247650" y="70390"/>
                    <a:pt x="196310" y="19050"/>
                    <a:pt x="13335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Полилиния 180">
              <a:extLst>
                <a:ext uri="{FF2B5EF4-FFF2-40B4-BE49-F238E27FC236}">
                  <a16:creationId xmlns:a16="http://schemas.microsoft.com/office/drawing/2014/main" id="{4400B91B-A479-1A45-9B46-FBAB704F5397}"/>
                </a:ext>
              </a:extLst>
            </p:cNvPr>
            <p:cNvSpPr/>
            <p:nvPr/>
          </p:nvSpPr>
          <p:spPr>
            <a:xfrm>
              <a:off x="-3969149" y="5137585"/>
              <a:ext cx="152400" cy="266700"/>
            </a:xfrm>
            <a:custGeom>
              <a:avLst/>
              <a:gdLst>
                <a:gd name="connsiteX0" fmla="*/ 76200 w 152400"/>
                <a:gd name="connsiteY0" fmla="*/ 266700 h 266700"/>
                <a:gd name="connsiteX1" fmla="*/ 0 w 152400"/>
                <a:gd name="connsiteY1" fmla="*/ 133350 h 266700"/>
                <a:gd name="connsiteX2" fmla="*/ 76200 w 152400"/>
                <a:gd name="connsiteY2" fmla="*/ 0 h 266700"/>
                <a:gd name="connsiteX3" fmla="*/ 152400 w 152400"/>
                <a:gd name="connsiteY3" fmla="*/ 133350 h 266700"/>
                <a:gd name="connsiteX4" fmla="*/ 76200 w 152400"/>
                <a:gd name="connsiteY4" fmla="*/ 266700 h 266700"/>
                <a:gd name="connsiteX5" fmla="*/ 76200 w 152400"/>
                <a:gd name="connsiteY5" fmla="*/ 19050 h 266700"/>
                <a:gd name="connsiteX6" fmla="*/ 19050 w 152400"/>
                <a:gd name="connsiteY6" fmla="*/ 133350 h 266700"/>
                <a:gd name="connsiteX7" fmla="*/ 76200 w 152400"/>
                <a:gd name="connsiteY7" fmla="*/ 247650 h 266700"/>
                <a:gd name="connsiteX8" fmla="*/ 133350 w 152400"/>
                <a:gd name="connsiteY8" fmla="*/ 133350 h 266700"/>
                <a:gd name="connsiteX9" fmla="*/ 76200 w 152400"/>
                <a:gd name="connsiteY9" fmla="*/ 1905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266700">
                  <a:moveTo>
                    <a:pt x="76200" y="266700"/>
                  </a:moveTo>
                  <a:cubicBezTo>
                    <a:pt x="33433" y="266700"/>
                    <a:pt x="0" y="208121"/>
                    <a:pt x="0" y="133350"/>
                  </a:cubicBezTo>
                  <a:cubicBezTo>
                    <a:pt x="0" y="58579"/>
                    <a:pt x="33433" y="0"/>
                    <a:pt x="76200" y="0"/>
                  </a:cubicBezTo>
                  <a:cubicBezTo>
                    <a:pt x="118967" y="0"/>
                    <a:pt x="152400" y="58579"/>
                    <a:pt x="152400" y="133350"/>
                  </a:cubicBezTo>
                  <a:cubicBezTo>
                    <a:pt x="152400" y="208121"/>
                    <a:pt x="118872" y="266700"/>
                    <a:pt x="76200" y="266700"/>
                  </a:cubicBezTo>
                  <a:close/>
                  <a:moveTo>
                    <a:pt x="76200" y="19050"/>
                  </a:moveTo>
                  <a:cubicBezTo>
                    <a:pt x="45244" y="19050"/>
                    <a:pt x="19050" y="71438"/>
                    <a:pt x="19050" y="133350"/>
                  </a:cubicBezTo>
                  <a:cubicBezTo>
                    <a:pt x="19050" y="195263"/>
                    <a:pt x="45244" y="247650"/>
                    <a:pt x="76200" y="247650"/>
                  </a:cubicBezTo>
                  <a:cubicBezTo>
                    <a:pt x="107156" y="247650"/>
                    <a:pt x="133350" y="195263"/>
                    <a:pt x="133350" y="133350"/>
                  </a:cubicBezTo>
                  <a:cubicBezTo>
                    <a:pt x="133350" y="71438"/>
                    <a:pt x="107156" y="19050"/>
                    <a:pt x="762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Полилиния 181">
              <a:extLst>
                <a:ext uri="{FF2B5EF4-FFF2-40B4-BE49-F238E27FC236}">
                  <a16:creationId xmlns:a16="http://schemas.microsoft.com/office/drawing/2014/main" id="{FD64AB78-913E-A04F-A97E-B31332660C65}"/>
                </a:ext>
              </a:extLst>
            </p:cNvPr>
            <p:cNvSpPr/>
            <p:nvPr/>
          </p:nvSpPr>
          <p:spPr>
            <a:xfrm>
              <a:off x="-4197749" y="52518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Полилиния 182">
              <a:extLst>
                <a:ext uri="{FF2B5EF4-FFF2-40B4-BE49-F238E27FC236}">
                  <a16:creationId xmlns:a16="http://schemas.microsoft.com/office/drawing/2014/main" id="{B64A5F0A-BB5C-D049-95D5-D479011B8D45}"/>
                </a:ext>
              </a:extLst>
            </p:cNvPr>
            <p:cNvSpPr/>
            <p:nvPr/>
          </p:nvSpPr>
          <p:spPr>
            <a:xfrm>
              <a:off x="-4197749" y="52899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Полилиния 183">
              <a:extLst>
                <a:ext uri="{FF2B5EF4-FFF2-40B4-BE49-F238E27FC236}">
                  <a16:creationId xmlns:a16="http://schemas.microsoft.com/office/drawing/2014/main" id="{C2116ECC-11D5-304C-BE6E-48315A523C7C}"/>
                </a:ext>
              </a:extLst>
            </p:cNvPr>
            <p:cNvSpPr/>
            <p:nvPr/>
          </p:nvSpPr>
          <p:spPr>
            <a:xfrm>
              <a:off x="-4312049" y="5194735"/>
              <a:ext cx="190500" cy="209550"/>
            </a:xfrm>
            <a:custGeom>
              <a:avLst/>
              <a:gdLst>
                <a:gd name="connsiteX0" fmla="*/ 190500 w 190500"/>
                <a:gd name="connsiteY0" fmla="*/ 209550 h 209550"/>
                <a:gd name="connsiteX1" fmla="*/ 0 w 190500"/>
                <a:gd name="connsiteY1" fmla="*/ 209550 h 209550"/>
                <a:gd name="connsiteX2" fmla="*/ 0 w 190500"/>
                <a:gd name="connsiteY2" fmla="*/ 57150 h 209550"/>
                <a:gd name="connsiteX3" fmla="*/ 57150 w 190500"/>
                <a:gd name="connsiteY3" fmla="*/ 0 h 209550"/>
                <a:gd name="connsiteX4" fmla="*/ 123825 w 190500"/>
                <a:gd name="connsiteY4" fmla="*/ 0 h 209550"/>
                <a:gd name="connsiteX5" fmla="*/ 123825 w 190500"/>
                <a:gd name="connsiteY5" fmla="*/ 19050 h 209550"/>
                <a:gd name="connsiteX6" fmla="*/ 57150 w 190500"/>
                <a:gd name="connsiteY6" fmla="*/ 19050 h 209550"/>
                <a:gd name="connsiteX7" fmla="*/ 19050 w 190500"/>
                <a:gd name="connsiteY7" fmla="*/ 57150 h 209550"/>
                <a:gd name="connsiteX8" fmla="*/ 19050 w 190500"/>
                <a:gd name="connsiteY8" fmla="*/ 190500 h 209550"/>
                <a:gd name="connsiteX9" fmla="*/ 190500 w 190500"/>
                <a:gd name="connsiteY9" fmla="*/ 190500 h 209550"/>
                <a:gd name="connsiteX10" fmla="*/ 190500 w 190500"/>
                <a:gd name="connsiteY10" fmla="*/ 20955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" h="209550">
                  <a:moveTo>
                    <a:pt x="190500" y="209550"/>
                  </a:moveTo>
                  <a:lnTo>
                    <a:pt x="0" y="209550"/>
                  </a:lnTo>
                  <a:lnTo>
                    <a:pt x="0" y="57150"/>
                  </a:lnTo>
                  <a:cubicBezTo>
                    <a:pt x="0" y="25622"/>
                    <a:pt x="25622" y="0"/>
                    <a:pt x="57150" y="0"/>
                  </a:cubicBezTo>
                  <a:lnTo>
                    <a:pt x="123825" y="0"/>
                  </a:lnTo>
                  <a:lnTo>
                    <a:pt x="123825" y="19050"/>
                  </a:lnTo>
                  <a:lnTo>
                    <a:pt x="57150" y="19050"/>
                  </a:lnTo>
                  <a:cubicBezTo>
                    <a:pt x="36100" y="19050"/>
                    <a:pt x="19050" y="36100"/>
                    <a:pt x="19050" y="57150"/>
                  </a:cubicBezTo>
                  <a:lnTo>
                    <a:pt x="19050" y="190500"/>
                  </a:lnTo>
                  <a:lnTo>
                    <a:pt x="190500" y="190500"/>
                  </a:lnTo>
                  <a:lnTo>
                    <a:pt x="190500" y="2095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Полилиния 184">
              <a:extLst>
                <a:ext uri="{FF2B5EF4-FFF2-40B4-BE49-F238E27FC236}">
                  <a16:creationId xmlns:a16="http://schemas.microsoft.com/office/drawing/2014/main" id="{6AC5DF05-5A79-B841-A5F6-4BDB830D5378}"/>
                </a:ext>
              </a:extLst>
            </p:cNvPr>
            <p:cNvSpPr/>
            <p:nvPr/>
          </p:nvSpPr>
          <p:spPr>
            <a:xfrm>
              <a:off x="-40072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Полилиния 185">
              <a:extLst>
                <a:ext uri="{FF2B5EF4-FFF2-40B4-BE49-F238E27FC236}">
                  <a16:creationId xmlns:a16="http://schemas.microsoft.com/office/drawing/2014/main" id="{CC975218-CF13-C145-9AED-72F4D16F729D}"/>
                </a:ext>
              </a:extLst>
            </p:cNvPr>
            <p:cNvSpPr/>
            <p:nvPr/>
          </p:nvSpPr>
          <p:spPr>
            <a:xfrm>
              <a:off x="-39691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Полилиния 186">
              <a:extLst>
                <a:ext uri="{FF2B5EF4-FFF2-40B4-BE49-F238E27FC236}">
                  <a16:creationId xmlns:a16="http://schemas.microsoft.com/office/drawing/2014/main" id="{2AE91339-A7F1-CE4F-974C-79E2B59C1C09}"/>
                </a:ext>
              </a:extLst>
            </p:cNvPr>
            <p:cNvSpPr/>
            <p:nvPr/>
          </p:nvSpPr>
          <p:spPr>
            <a:xfrm>
              <a:off x="-39881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Полилиния 187">
              <a:extLst>
                <a:ext uri="{FF2B5EF4-FFF2-40B4-BE49-F238E27FC236}">
                  <a16:creationId xmlns:a16="http://schemas.microsoft.com/office/drawing/2014/main" id="{AD073D5B-8B8B-0943-81A6-8E0B40D98562}"/>
                </a:ext>
              </a:extLst>
            </p:cNvPr>
            <p:cNvSpPr/>
            <p:nvPr/>
          </p:nvSpPr>
          <p:spPr>
            <a:xfrm>
              <a:off x="-40262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Полилиния 188">
              <a:extLst>
                <a:ext uri="{FF2B5EF4-FFF2-40B4-BE49-F238E27FC236}">
                  <a16:creationId xmlns:a16="http://schemas.microsoft.com/office/drawing/2014/main" id="{46FF4A85-D2B7-AF41-A034-E34C91735A4C}"/>
                </a:ext>
              </a:extLst>
            </p:cNvPr>
            <p:cNvSpPr/>
            <p:nvPr/>
          </p:nvSpPr>
          <p:spPr>
            <a:xfrm>
              <a:off x="-40072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Полилиния 189">
              <a:extLst>
                <a:ext uri="{FF2B5EF4-FFF2-40B4-BE49-F238E27FC236}">
                  <a16:creationId xmlns:a16="http://schemas.microsoft.com/office/drawing/2014/main" id="{1ACFF6EE-3DB2-0F4D-8A4C-7758C9535CDC}"/>
                </a:ext>
              </a:extLst>
            </p:cNvPr>
            <p:cNvSpPr/>
            <p:nvPr/>
          </p:nvSpPr>
          <p:spPr>
            <a:xfrm>
              <a:off x="-39119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Полилиния 190">
              <a:extLst>
                <a:ext uri="{FF2B5EF4-FFF2-40B4-BE49-F238E27FC236}">
                  <a16:creationId xmlns:a16="http://schemas.microsoft.com/office/drawing/2014/main" id="{D7D7412C-B962-B643-9A39-9472A0E8F182}"/>
                </a:ext>
              </a:extLst>
            </p:cNvPr>
            <p:cNvSpPr/>
            <p:nvPr/>
          </p:nvSpPr>
          <p:spPr>
            <a:xfrm>
              <a:off x="-39691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Полилиния 191">
              <a:extLst>
                <a:ext uri="{FF2B5EF4-FFF2-40B4-BE49-F238E27FC236}">
                  <a16:creationId xmlns:a16="http://schemas.microsoft.com/office/drawing/2014/main" id="{8E395635-DBB5-7541-9AFB-5F571136DB6A}"/>
                </a:ext>
              </a:extLst>
            </p:cNvPr>
            <p:cNvSpPr/>
            <p:nvPr/>
          </p:nvSpPr>
          <p:spPr>
            <a:xfrm>
              <a:off x="-3931049" y="5480485"/>
              <a:ext cx="19049" cy="19050"/>
            </a:xfrm>
            <a:custGeom>
              <a:avLst/>
              <a:gdLst>
                <a:gd name="connsiteX0" fmla="*/ 0 w 19049"/>
                <a:gd name="connsiteY0" fmla="*/ 0 h 19050"/>
                <a:gd name="connsiteX1" fmla="*/ 19050 w 19049"/>
                <a:gd name="connsiteY1" fmla="*/ 0 h 19050"/>
                <a:gd name="connsiteX2" fmla="*/ 19050 w 19049"/>
                <a:gd name="connsiteY2" fmla="*/ 19050 h 19050"/>
                <a:gd name="connsiteX3" fmla="*/ 0 w 19049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Полилиния 192">
              <a:extLst>
                <a:ext uri="{FF2B5EF4-FFF2-40B4-BE49-F238E27FC236}">
                  <a16:creationId xmlns:a16="http://schemas.microsoft.com/office/drawing/2014/main" id="{69E03CFC-99BD-9C49-81E4-BB84AE9093B0}"/>
                </a:ext>
              </a:extLst>
            </p:cNvPr>
            <p:cNvSpPr/>
            <p:nvPr/>
          </p:nvSpPr>
          <p:spPr>
            <a:xfrm>
              <a:off x="-38929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Полилиния 193">
              <a:extLst>
                <a:ext uri="{FF2B5EF4-FFF2-40B4-BE49-F238E27FC236}">
                  <a16:creationId xmlns:a16="http://schemas.microsoft.com/office/drawing/2014/main" id="{8F35BFB8-C0D9-A140-8D71-F52F2412544D}"/>
                </a:ext>
              </a:extLst>
            </p:cNvPr>
            <p:cNvSpPr/>
            <p:nvPr/>
          </p:nvSpPr>
          <p:spPr>
            <a:xfrm>
              <a:off x="-38738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Полилиния 194">
              <a:extLst>
                <a:ext uri="{FF2B5EF4-FFF2-40B4-BE49-F238E27FC236}">
                  <a16:creationId xmlns:a16="http://schemas.microsoft.com/office/drawing/2014/main" id="{CCC4D813-748E-4541-A385-528B9E84F4FF}"/>
                </a:ext>
              </a:extLst>
            </p:cNvPr>
            <p:cNvSpPr/>
            <p:nvPr/>
          </p:nvSpPr>
          <p:spPr>
            <a:xfrm>
              <a:off x="-39119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Полилиния 195">
              <a:extLst>
                <a:ext uri="{FF2B5EF4-FFF2-40B4-BE49-F238E27FC236}">
                  <a16:creationId xmlns:a16="http://schemas.microsoft.com/office/drawing/2014/main" id="{55889141-7511-FD43-B910-9A49F9B571BD}"/>
                </a:ext>
              </a:extLst>
            </p:cNvPr>
            <p:cNvSpPr/>
            <p:nvPr/>
          </p:nvSpPr>
          <p:spPr>
            <a:xfrm>
              <a:off x="-38738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E0235BFD-7906-B44D-B4FD-67E05319EA9A}"/>
                </a:ext>
              </a:extLst>
            </p:cNvPr>
            <p:cNvSpPr/>
            <p:nvPr/>
          </p:nvSpPr>
          <p:spPr>
            <a:xfrm>
              <a:off x="-38357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02A3740F-AAB6-5943-8DC2-A298500DCFBC}"/>
                </a:ext>
              </a:extLst>
            </p:cNvPr>
            <p:cNvSpPr/>
            <p:nvPr/>
          </p:nvSpPr>
          <p:spPr>
            <a:xfrm>
              <a:off x="-37976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EB9CA5E5-4D9B-484A-88DD-415AB420009A}"/>
                </a:ext>
              </a:extLst>
            </p:cNvPr>
            <p:cNvSpPr/>
            <p:nvPr/>
          </p:nvSpPr>
          <p:spPr>
            <a:xfrm>
              <a:off x="-38167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78312638-0297-224E-896E-ECCA52496A2E}"/>
                </a:ext>
              </a:extLst>
            </p:cNvPr>
            <p:cNvSpPr/>
            <p:nvPr/>
          </p:nvSpPr>
          <p:spPr>
            <a:xfrm>
              <a:off x="-3778649" y="54804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32442658-F00F-7A45-8519-B8C8BD781DB9}"/>
                </a:ext>
              </a:extLst>
            </p:cNvPr>
            <p:cNvSpPr/>
            <p:nvPr/>
          </p:nvSpPr>
          <p:spPr>
            <a:xfrm>
              <a:off x="-37786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854616BB-5F90-EE42-9FE0-7C4425F2FCAA}"/>
                </a:ext>
              </a:extLst>
            </p:cNvPr>
            <p:cNvSpPr/>
            <p:nvPr/>
          </p:nvSpPr>
          <p:spPr>
            <a:xfrm>
              <a:off x="-38357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EB41487C-3414-5449-A5C8-426D0837EA52}"/>
                </a:ext>
              </a:extLst>
            </p:cNvPr>
            <p:cNvSpPr/>
            <p:nvPr/>
          </p:nvSpPr>
          <p:spPr>
            <a:xfrm>
              <a:off x="-3797699" y="55185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6E367627-8453-DB4F-98BD-20BFAC405187}"/>
                </a:ext>
              </a:extLst>
            </p:cNvPr>
            <p:cNvSpPr/>
            <p:nvPr/>
          </p:nvSpPr>
          <p:spPr>
            <a:xfrm>
              <a:off x="-38929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33D7631E-5422-D949-9396-EBD4DF24CB6D}"/>
                </a:ext>
              </a:extLst>
            </p:cNvPr>
            <p:cNvSpPr/>
            <p:nvPr/>
          </p:nvSpPr>
          <p:spPr>
            <a:xfrm>
              <a:off x="-3854849" y="55566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1B8C77FD-74E8-2442-8C4D-97E41DB92FFA}"/>
                </a:ext>
              </a:extLst>
            </p:cNvPr>
            <p:cNvSpPr/>
            <p:nvPr/>
          </p:nvSpPr>
          <p:spPr>
            <a:xfrm>
              <a:off x="-40262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0A414B6E-D339-894D-BA59-1417D4D56F15}"/>
                </a:ext>
              </a:extLst>
            </p:cNvPr>
            <p:cNvSpPr/>
            <p:nvPr/>
          </p:nvSpPr>
          <p:spPr>
            <a:xfrm>
              <a:off x="-39881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C2962FDD-3B93-0F42-8283-E9D1B51EBCBF}"/>
                </a:ext>
              </a:extLst>
            </p:cNvPr>
            <p:cNvSpPr/>
            <p:nvPr/>
          </p:nvSpPr>
          <p:spPr>
            <a:xfrm>
              <a:off x="-3950099" y="5442385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5" name="Рисунок 2">
            <a:extLst>
              <a:ext uri="{FF2B5EF4-FFF2-40B4-BE49-F238E27FC236}">
                <a16:creationId xmlns:a16="http://schemas.microsoft.com/office/drawing/2014/main" id="{DE534A29-714F-C546-9586-65A4857B3BA7}"/>
              </a:ext>
            </a:extLst>
          </p:cNvPr>
          <p:cNvGrpSpPr/>
          <p:nvPr/>
        </p:nvGrpSpPr>
        <p:grpSpPr>
          <a:xfrm>
            <a:off x="7648711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5CD468C2-4F9D-184D-A951-1DBC498F558F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7396C2E9-1050-D94F-AA7C-F518B21D4A10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DD92DCA0-A737-4A4D-AB99-2C1E5641D863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D9D6F924-153B-6649-9CA7-34ADFF3C9CB3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EFEBD6A4-4311-6646-919D-0231C11B6B1B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EE4A2C0E-EFFC-404C-9E7A-8F1F21D27E24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Полилиния 231">
              <a:extLst>
                <a:ext uri="{FF2B5EF4-FFF2-40B4-BE49-F238E27FC236}">
                  <a16:creationId xmlns:a16="http://schemas.microsoft.com/office/drawing/2014/main" id="{3FB0404E-E629-9148-B438-2E7EB5080C40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19E623A4-A9DD-FC4F-92AA-602C4F5CD8F2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FB048E5C-EDF4-0B48-BEA5-581B725B4754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0BACDB8E-9609-8A4C-AA46-2E296584F6DE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E2CF93E4-2ADB-B14A-BB58-FAD3188AD9E9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0" name="Рисунок 2">
            <a:extLst>
              <a:ext uri="{FF2B5EF4-FFF2-40B4-BE49-F238E27FC236}">
                <a16:creationId xmlns:a16="http://schemas.microsoft.com/office/drawing/2014/main" id="{553EC5E9-DF81-3C42-87C8-2EFA591A82BF}"/>
              </a:ext>
            </a:extLst>
          </p:cNvPr>
          <p:cNvGrpSpPr/>
          <p:nvPr/>
        </p:nvGrpSpPr>
        <p:grpSpPr>
          <a:xfrm>
            <a:off x="4739206" y="3104024"/>
            <a:ext cx="609647" cy="609600"/>
            <a:chOff x="6905124" y="2351912"/>
            <a:chExt cx="609647" cy="609600"/>
          </a:xfrm>
          <a:solidFill>
            <a:srgbClr val="15154B"/>
          </a:solidFill>
        </p:grpSpPr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45223BA3-DF0E-FF41-819E-016B9477C642}"/>
                </a:ext>
              </a:extLst>
            </p:cNvPr>
            <p:cNvSpPr/>
            <p:nvPr/>
          </p:nvSpPr>
          <p:spPr>
            <a:xfrm>
              <a:off x="71337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0988D4C2-0072-CD43-9254-0E75585D23ED}"/>
                </a:ext>
              </a:extLst>
            </p:cNvPr>
            <p:cNvSpPr/>
            <p:nvPr/>
          </p:nvSpPr>
          <p:spPr>
            <a:xfrm>
              <a:off x="71718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EC8477C1-4A39-554B-A241-DCE90353A40D}"/>
                </a:ext>
              </a:extLst>
            </p:cNvPr>
            <p:cNvSpPr/>
            <p:nvPr/>
          </p:nvSpPr>
          <p:spPr>
            <a:xfrm>
              <a:off x="7209948" y="2570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383864F5-12BF-2347-BE1F-829C6766981A}"/>
                </a:ext>
              </a:extLst>
            </p:cNvPr>
            <p:cNvSpPr/>
            <p:nvPr/>
          </p:nvSpPr>
          <p:spPr>
            <a:xfrm>
              <a:off x="71908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D60FA74D-2C0E-9B42-97F0-DF414CA7943C}"/>
                </a:ext>
              </a:extLst>
            </p:cNvPr>
            <p:cNvSpPr/>
            <p:nvPr/>
          </p:nvSpPr>
          <p:spPr>
            <a:xfrm>
              <a:off x="72289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BC7C22F9-BBD5-564A-94B2-17D10E345FFD}"/>
                </a:ext>
              </a:extLst>
            </p:cNvPr>
            <p:cNvSpPr/>
            <p:nvPr/>
          </p:nvSpPr>
          <p:spPr>
            <a:xfrm>
              <a:off x="7267098" y="27233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7" name="Полилиния 256">
              <a:extLst>
                <a:ext uri="{FF2B5EF4-FFF2-40B4-BE49-F238E27FC236}">
                  <a16:creationId xmlns:a16="http://schemas.microsoft.com/office/drawing/2014/main" id="{952C91EB-FA54-0E46-9989-0FF0B7BE728E}"/>
                </a:ext>
              </a:extLst>
            </p:cNvPr>
            <p:cNvSpPr/>
            <p:nvPr/>
          </p:nvSpPr>
          <p:spPr>
            <a:xfrm>
              <a:off x="7248048" y="25709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8" name="Полилиния 257">
              <a:extLst>
                <a:ext uri="{FF2B5EF4-FFF2-40B4-BE49-F238E27FC236}">
                  <a16:creationId xmlns:a16="http://schemas.microsoft.com/office/drawing/2014/main" id="{F6FF0C15-9B73-9440-8FDD-7ECAE2DC7918}"/>
                </a:ext>
              </a:extLst>
            </p:cNvPr>
            <p:cNvSpPr/>
            <p:nvPr/>
          </p:nvSpPr>
          <p:spPr>
            <a:xfrm>
              <a:off x="7038498" y="2723388"/>
              <a:ext cx="133350" cy="19050"/>
            </a:xfrm>
            <a:custGeom>
              <a:avLst/>
              <a:gdLst>
                <a:gd name="connsiteX0" fmla="*/ 0 w 133350"/>
                <a:gd name="connsiteY0" fmla="*/ 0 h 19050"/>
                <a:gd name="connsiteX1" fmla="*/ 133350 w 133350"/>
                <a:gd name="connsiteY1" fmla="*/ 0 h 19050"/>
                <a:gd name="connsiteX2" fmla="*/ 133350 w 133350"/>
                <a:gd name="connsiteY2" fmla="*/ 19050 h 19050"/>
                <a:gd name="connsiteX3" fmla="*/ 0 w 1333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19050">
                  <a:moveTo>
                    <a:pt x="0" y="0"/>
                  </a:moveTo>
                  <a:lnTo>
                    <a:pt x="133350" y="0"/>
                  </a:lnTo>
                  <a:lnTo>
                    <a:pt x="1333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Полилиния 258">
              <a:extLst>
                <a:ext uri="{FF2B5EF4-FFF2-40B4-BE49-F238E27FC236}">
                  <a16:creationId xmlns:a16="http://schemas.microsoft.com/office/drawing/2014/main" id="{33BED431-1173-254D-9C43-014AD681F032}"/>
                </a:ext>
              </a:extLst>
            </p:cNvPr>
            <p:cNvSpPr/>
            <p:nvPr/>
          </p:nvSpPr>
          <p:spPr>
            <a:xfrm>
              <a:off x="6905124" y="2456702"/>
              <a:ext cx="609647" cy="400035"/>
            </a:xfrm>
            <a:custGeom>
              <a:avLst/>
              <a:gdLst>
                <a:gd name="connsiteX0" fmla="*/ 142899 w 609647"/>
                <a:gd name="connsiteY0" fmla="*/ 400036 h 400035"/>
                <a:gd name="connsiteX1" fmla="*/ 136136 w 609647"/>
                <a:gd name="connsiteY1" fmla="*/ 397274 h 400035"/>
                <a:gd name="connsiteX2" fmla="*/ 2786 w 609647"/>
                <a:gd name="connsiteY2" fmla="*/ 263924 h 400035"/>
                <a:gd name="connsiteX3" fmla="*/ 2786 w 609647"/>
                <a:gd name="connsiteY3" fmla="*/ 250493 h 400035"/>
                <a:gd name="connsiteX4" fmla="*/ 136136 w 609647"/>
                <a:gd name="connsiteY4" fmla="*/ 117143 h 400035"/>
                <a:gd name="connsiteX5" fmla="*/ 146518 w 609647"/>
                <a:gd name="connsiteY5" fmla="*/ 115048 h 400035"/>
                <a:gd name="connsiteX6" fmla="*/ 152424 w 609647"/>
                <a:gd name="connsiteY6" fmla="*/ 123811 h 400035"/>
                <a:gd name="connsiteX7" fmla="*/ 152424 w 609647"/>
                <a:gd name="connsiteY7" fmla="*/ 190486 h 400035"/>
                <a:gd name="connsiteX8" fmla="*/ 466749 w 609647"/>
                <a:gd name="connsiteY8" fmla="*/ 190486 h 400035"/>
                <a:gd name="connsiteX9" fmla="*/ 476274 w 609647"/>
                <a:gd name="connsiteY9" fmla="*/ 200011 h 400035"/>
                <a:gd name="connsiteX10" fmla="*/ 476274 w 609647"/>
                <a:gd name="connsiteY10" fmla="*/ 253256 h 400035"/>
                <a:gd name="connsiteX11" fmla="*/ 586669 w 609647"/>
                <a:gd name="connsiteY11" fmla="*/ 142861 h 400035"/>
                <a:gd name="connsiteX12" fmla="*/ 476274 w 609647"/>
                <a:gd name="connsiteY12" fmla="*/ 32466 h 400035"/>
                <a:gd name="connsiteX13" fmla="*/ 476274 w 609647"/>
                <a:gd name="connsiteY13" fmla="*/ 85711 h 400035"/>
                <a:gd name="connsiteX14" fmla="*/ 457224 w 609647"/>
                <a:gd name="connsiteY14" fmla="*/ 85711 h 400035"/>
                <a:gd name="connsiteX15" fmla="*/ 457224 w 609647"/>
                <a:gd name="connsiteY15" fmla="*/ 9511 h 400035"/>
                <a:gd name="connsiteX16" fmla="*/ 463129 w 609647"/>
                <a:gd name="connsiteY16" fmla="*/ 748 h 400035"/>
                <a:gd name="connsiteX17" fmla="*/ 473512 w 609647"/>
                <a:gd name="connsiteY17" fmla="*/ 2843 h 400035"/>
                <a:gd name="connsiteX18" fmla="*/ 606862 w 609647"/>
                <a:gd name="connsiteY18" fmla="*/ 136193 h 400035"/>
                <a:gd name="connsiteX19" fmla="*/ 606862 w 609647"/>
                <a:gd name="connsiteY19" fmla="*/ 149624 h 400035"/>
                <a:gd name="connsiteX20" fmla="*/ 473512 w 609647"/>
                <a:gd name="connsiteY20" fmla="*/ 282974 h 400035"/>
                <a:gd name="connsiteX21" fmla="*/ 463129 w 609647"/>
                <a:gd name="connsiteY21" fmla="*/ 285069 h 400035"/>
                <a:gd name="connsiteX22" fmla="*/ 457224 w 609647"/>
                <a:gd name="connsiteY22" fmla="*/ 276306 h 400035"/>
                <a:gd name="connsiteX23" fmla="*/ 457224 w 609647"/>
                <a:gd name="connsiteY23" fmla="*/ 209631 h 400035"/>
                <a:gd name="connsiteX24" fmla="*/ 142899 w 609647"/>
                <a:gd name="connsiteY24" fmla="*/ 209631 h 400035"/>
                <a:gd name="connsiteX25" fmla="*/ 133374 w 609647"/>
                <a:gd name="connsiteY25" fmla="*/ 200106 h 400035"/>
                <a:gd name="connsiteX26" fmla="*/ 133374 w 609647"/>
                <a:gd name="connsiteY26" fmla="*/ 146861 h 400035"/>
                <a:gd name="connsiteX27" fmla="*/ 22979 w 609647"/>
                <a:gd name="connsiteY27" fmla="*/ 257256 h 400035"/>
                <a:gd name="connsiteX28" fmla="*/ 133374 w 609647"/>
                <a:gd name="connsiteY28" fmla="*/ 367651 h 400035"/>
                <a:gd name="connsiteX29" fmla="*/ 133374 w 609647"/>
                <a:gd name="connsiteY29" fmla="*/ 314406 h 400035"/>
                <a:gd name="connsiteX30" fmla="*/ 152424 w 609647"/>
                <a:gd name="connsiteY30" fmla="*/ 314406 h 400035"/>
                <a:gd name="connsiteX31" fmla="*/ 152424 w 609647"/>
                <a:gd name="connsiteY31" fmla="*/ 390606 h 400035"/>
                <a:gd name="connsiteX32" fmla="*/ 146518 w 609647"/>
                <a:gd name="connsiteY32" fmla="*/ 399369 h 400035"/>
                <a:gd name="connsiteX33" fmla="*/ 142899 w 609647"/>
                <a:gd name="connsiteY33" fmla="*/ 400036 h 40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9647" h="400035">
                  <a:moveTo>
                    <a:pt x="142899" y="400036"/>
                  </a:moveTo>
                  <a:cubicBezTo>
                    <a:pt x="140422" y="400036"/>
                    <a:pt x="137946" y="399084"/>
                    <a:pt x="136136" y="397274"/>
                  </a:cubicBezTo>
                  <a:lnTo>
                    <a:pt x="2786" y="263924"/>
                  </a:lnTo>
                  <a:cubicBezTo>
                    <a:pt x="-929" y="260209"/>
                    <a:pt x="-929" y="254208"/>
                    <a:pt x="2786" y="250493"/>
                  </a:cubicBezTo>
                  <a:lnTo>
                    <a:pt x="136136" y="117143"/>
                  </a:lnTo>
                  <a:cubicBezTo>
                    <a:pt x="138898" y="114381"/>
                    <a:pt x="142899" y="113619"/>
                    <a:pt x="146518" y="115048"/>
                  </a:cubicBezTo>
                  <a:cubicBezTo>
                    <a:pt x="150043" y="116477"/>
                    <a:pt x="152424" y="120001"/>
                    <a:pt x="152424" y="123811"/>
                  </a:cubicBezTo>
                  <a:lnTo>
                    <a:pt x="152424" y="190486"/>
                  </a:lnTo>
                  <a:lnTo>
                    <a:pt x="466749" y="190486"/>
                  </a:lnTo>
                  <a:cubicBezTo>
                    <a:pt x="471988" y="190486"/>
                    <a:pt x="476274" y="194772"/>
                    <a:pt x="476274" y="200011"/>
                  </a:cubicBezTo>
                  <a:lnTo>
                    <a:pt x="476274" y="253256"/>
                  </a:lnTo>
                  <a:lnTo>
                    <a:pt x="586669" y="142861"/>
                  </a:lnTo>
                  <a:lnTo>
                    <a:pt x="476274" y="32466"/>
                  </a:lnTo>
                  <a:lnTo>
                    <a:pt x="476274" y="85711"/>
                  </a:lnTo>
                  <a:lnTo>
                    <a:pt x="457224" y="85711"/>
                  </a:lnTo>
                  <a:lnTo>
                    <a:pt x="457224" y="9511"/>
                  </a:lnTo>
                  <a:cubicBezTo>
                    <a:pt x="457224" y="5701"/>
                    <a:pt x="459510" y="2177"/>
                    <a:pt x="463129" y="748"/>
                  </a:cubicBezTo>
                  <a:cubicBezTo>
                    <a:pt x="466654" y="-776"/>
                    <a:pt x="470749" y="81"/>
                    <a:pt x="473512" y="2843"/>
                  </a:cubicBezTo>
                  <a:lnTo>
                    <a:pt x="606862" y="136193"/>
                  </a:lnTo>
                  <a:cubicBezTo>
                    <a:pt x="610576" y="139908"/>
                    <a:pt x="610576" y="145909"/>
                    <a:pt x="606862" y="149624"/>
                  </a:cubicBezTo>
                  <a:lnTo>
                    <a:pt x="473512" y="282974"/>
                  </a:lnTo>
                  <a:cubicBezTo>
                    <a:pt x="470749" y="285736"/>
                    <a:pt x="466654" y="286498"/>
                    <a:pt x="463129" y="285069"/>
                  </a:cubicBezTo>
                  <a:cubicBezTo>
                    <a:pt x="459605" y="283640"/>
                    <a:pt x="457224" y="280116"/>
                    <a:pt x="457224" y="276306"/>
                  </a:cubicBezTo>
                  <a:lnTo>
                    <a:pt x="457224" y="209631"/>
                  </a:lnTo>
                  <a:lnTo>
                    <a:pt x="142899" y="209631"/>
                  </a:lnTo>
                  <a:cubicBezTo>
                    <a:pt x="137660" y="209631"/>
                    <a:pt x="133374" y="205345"/>
                    <a:pt x="133374" y="200106"/>
                  </a:cubicBezTo>
                  <a:lnTo>
                    <a:pt x="133374" y="146861"/>
                  </a:lnTo>
                  <a:lnTo>
                    <a:pt x="22979" y="257256"/>
                  </a:lnTo>
                  <a:lnTo>
                    <a:pt x="133374" y="367651"/>
                  </a:lnTo>
                  <a:lnTo>
                    <a:pt x="133374" y="314406"/>
                  </a:lnTo>
                  <a:lnTo>
                    <a:pt x="152424" y="314406"/>
                  </a:lnTo>
                  <a:lnTo>
                    <a:pt x="152424" y="390606"/>
                  </a:lnTo>
                  <a:cubicBezTo>
                    <a:pt x="152424" y="394416"/>
                    <a:pt x="150138" y="397940"/>
                    <a:pt x="146518" y="399369"/>
                  </a:cubicBezTo>
                  <a:cubicBezTo>
                    <a:pt x="145375" y="399845"/>
                    <a:pt x="144137" y="400036"/>
                    <a:pt x="142899" y="4000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Полилиния 259">
              <a:extLst>
                <a:ext uri="{FF2B5EF4-FFF2-40B4-BE49-F238E27FC236}">
                  <a16:creationId xmlns:a16="http://schemas.microsoft.com/office/drawing/2014/main" id="{FD4B386B-03B8-FC4A-B19C-E32F3CFC69C6}"/>
                </a:ext>
              </a:extLst>
            </p:cNvPr>
            <p:cNvSpPr/>
            <p:nvPr/>
          </p:nvSpPr>
          <p:spPr>
            <a:xfrm>
              <a:off x="7038498" y="2656712"/>
              <a:ext cx="476250" cy="304800"/>
            </a:xfrm>
            <a:custGeom>
              <a:avLst/>
              <a:gdLst>
                <a:gd name="connsiteX0" fmla="*/ 171450 w 476250"/>
                <a:gd name="connsiteY0" fmla="*/ 304800 h 304800"/>
                <a:gd name="connsiteX1" fmla="*/ 7429 w 476250"/>
                <a:gd name="connsiteY1" fmla="*/ 256984 h 304800"/>
                <a:gd name="connsiteX2" fmla="*/ 0 w 476250"/>
                <a:gd name="connsiteY2" fmla="*/ 248031 h 304800"/>
                <a:gd name="connsiteX3" fmla="*/ 0 w 476250"/>
                <a:gd name="connsiteY3" fmla="*/ 247650 h 304800"/>
                <a:gd name="connsiteX4" fmla="*/ 0 w 476250"/>
                <a:gd name="connsiteY4" fmla="*/ 228600 h 304800"/>
                <a:gd name="connsiteX5" fmla="*/ 19050 w 476250"/>
                <a:gd name="connsiteY5" fmla="*/ 228600 h 304800"/>
                <a:gd name="connsiteX6" fmla="*/ 19050 w 476250"/>
                <a:gd name="connsiteY6" fmla="*/ 241745 h 304800"/>
                <a:gd name="connsiteX7" fmla="*/ 171450 w 476250"/>
                <a:gd name="connsiteY7" fmla="*/ 285750 h 304800"/>
                <a:gd name="connsiteX8" fmla="*/ 457200 w 476250"/>
                <a:gd name="connsiteY8" fmla="*/ 0 h 304800"/>
                <a:gd name="connsiteX9" fmla="*/ 476250 w 476250"/>
                <a:gd name="connsiteY9" fmla="*/ 0 h 304800"/>
                <a:gd name="connsiteX10" fmla="*/ 1714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71450" y="304800"/>
                  </a:moveTo>
                  <a:cubicBezTo>
                    <a:pt x="112966" y="304800"/>
                    <a:pt x="56388" y="288226"/>
                    <a:pt x="7429" y="256984"/>
                  </a:cubicBezTo>
                  <a:cubicBezTo>
                    <a:pt x="3334" y="256032"/>
                    <a:pt x="0" y="252413"/>
                    <a:pt x="0" y="248031"/>
                  </a:cubicBezTo>
                  <a:cubicBezTo>
                    <a:pt x="0" y="247936"/>
                    <a:pt x="0" y="247745"/>
                    <a:pt x="0" y="247650"/>
                  </a:cubicBezTo>
                  <a:lnTo>
                    <a:pt x="0" y="228600"/>
                  </a:lnTo>
                  <a:lnTo>
                    <a:pt x="19050" y="228600"/>
                  </a:lnTo>
                  <a:lnTo>
                    <a:pt x="19050" y="241745"/>
                  </a:lnTo>
                  <a:cubicBezTo>
                    <a:pt x="64675" y="270510"/>
                    <a:pt x="117157" y="285750"/>
                    <a:pt x="171450" y="285750"/>
                  </a:cubicBezTo>
                  <a:cubicBezTo>
                    <a:pt x="328993" y="285750"/>
                    <a:pt x="457200" y="157544"/>
                    <a:pt x="457200" y="0"/>
                  </a:cubicBezTo>
                  <a:lnTo>
                    <a:pt x="476250" y="0"/>
                  </a:lnTo>
                  <a:cubicBezTo>
                    <a:pt x="476250" y="168021"/>
                    <a:pt x="339471" y="304800"/>
                    <a:pt x="1714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" name="Полилиния 260">
              <a:extLst>
                <a:ext uri="{FF2B5EF4-FFF2-40B4-BE49-F238E27FC236}">
                  <a16:creationId xmlns:a16="http://schemas.microsoft.com/office/drawing/2014/main" id="{B6D6FA04-F9D8-BB49-8EF2-8D18F1B631A2}"/>
                </a:ext>
              </a:extLst>
            </p:cNvPr>
            <p:cNvSpPr/>
            <p:nvPr/>
          </p:nvSpPr>
          <p:spPr>
            <a:xfrm>
              <a:off x="6905148" y="2351912"/>
              <a:ext cx="476250" cy="304800"/>
            </a:xfrm>
            <a:custGeom>
              <a:avLst/>
              <a:gdLst>
                <a:gd name="connsiteX0" fmla="*/ 19050 w 476250"/>
                <a:gd name="connsiteY0" fmla="*/ 304800 h 304800"/>
                <a:gd name="connsiteX1" fmla="*/ 0 w 476250"/>
                <a:gd name="connsiteY1" fmla="*/ 304800 h 304800"/>
                <a:gd name="connsiteX2" fmla="*/ 304800 w 476250"/>
                <a:gd name="connsiteY2" fmla="*/ 0 h 304800"/>
                <a:gd name="connsiteX3" fmla="*/ 468821 w 476250"/>
                <a:gd name="connsiteY3" fmla="*/ 47816 h 304800"/>
                <a:gd name="connsiteX4" fmla="*/ 476250 w 476250"/>
                <a:gd name="connsiteY4" fmla="*/ 56769 h 304800"/>
                <a:gd name="connsiteX5" fmla="*/ 476250 w 476250"/>
                <a:gd name="connsiteY5" fmla="*/ 57150 h 304800"/>
                <a:gd name="connsiteX6" fmla="*/ 476250 w 476250"/>
                <a:gd name="connsiteY6" fmla="*/ 76200 h 304800"/>
                <a:gd name="connsiteX7" fmla="*/ 457200 w 476250"/>
                <a:gd name="connsiteY7" fmla="*/ 76200 h 304800"/>
                <a:gd name="connsiteX8" fmla="*/ 457200 w 476250"/>
                <a:gd name="connsiteY8" fmla="*/ 63056 h 304800"/>
                <a:gd name="connsiteX9" fmla="*/ 304800 w 476250"/>
                <a:gd name="connsiteY9" fmla="*/ 19050 h 304800"/>
                <a:gd name="connsiteX10" fmla="*/ 19050 w 476250"/>
                <a:gd name="connsiteY10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250" h="304800">
                  <a:moveTo>
                    <a:pt x="19050" y="304800"/>
                  </a:moveTo>
                  <a:lnTo>
                    <a:pt x="0" y="304800"/>
                  </a:lnTo>
                  <a:cubicBezTo>
                    <a:pt x="0" y="136779"/>
                    <a:pt x="136779" y="0"/>
                    <a:pt x="304800" y="0"/>
                  </a:cubicBezTo>
                  <a:cubicBezTo>
                    <a:pt x="363283" y="0"/>
                    <a:pt x="419862" y="16574"/>
                    <a:pt x="468821" y="47816"/>
                  </a:cubicBezTo>
                  <a:cubicBezTo>
                    <a:pt x="472916" y="48768"/>
                    <a:pt x="476250" y="52388"/>
                    <a:pt x="476250" y="56769"/>
                  </a:cubicBezTo>
                  <a:cubicBezTo>
                    <a:pt x="476250" y="56864"/>
                    <a:pt x="476250" y="57055"/>
                    <a:pt x="476250" y="57150"/>
                  </a:cubicBezTo>
                  <a:lnTo>
                    <a:pt x="476250" y="76200"/>
                  </a:lnTo>
                  <a:lnTo>
                    <a:pt x="457200" y="76200"/>
                  </a:lnTo>
                  <a:lnTo>
                    <a:pt x="457200" y="63056"/>
                  </a:lnTo>
                  <a:cubicBezTo>
                    <a:pt x="411575" y="34290"/>
                    <a:pt x="359092" y="19050"/>
                    <a:pt x="304800" y="19050"/>
                  </a:cubicBezTo>
                  <a:cubicBezTo>
                    <a:pt x="147256" y="19050"/>
                    <a:pt x="19050" y="147256"/>
                    <a:pt x="19050" y="3048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2" name="Рисунок 2">
            <a:extLst>
              <a:ext uri="{FF2B5EF4-FFF2-40B4-BE49-F238E27FC236}">
                <a16:creationId xmlns:a16="http://schemas.microsoft.com/office/drawing/2014/main" id="{62BE7FBF-C253-394C-B43A-C928486CF0BB}"/>
              </a:ext>
            </a:extLst>
          </p:cNvPr>
          <p:cNvGrpSpPr/>
          <p:nvPr/>
        </p:nvGrpSpPr>
        <p:grpSpPr>
          <a:xfrm>
            <a:off x="3381425" y="3199274"/>
            <a:ext cx="609600" cy="419100"/>
            <a:chOff x="5599747" y="2066162"/>
            <a:chExt cx="609600" cy="419100"/>
          </a:xfrm>
          <a:solidFill>
            <a:srgbClr val="15154B"/>
          </a:solidFill>
        </p:grpSpPr>
        <p:sp>
          <p:nvSpPr>
            <p:cNvPr id="263" name="Полилиния 262">
              <a:extLst>
                <a:ext uri="{FF2B5EF4-FFF2-40B4-BE49-F238E27FC236}">
                  <a16:creationId xmlns:a16="http://schemas.microsoft.com/office/drawing/2014/main" id="{96451A87-8096-F248-9490-8C1463D9F944}"/>
                </a:ext>
              </a:extLst>
            </p:cNvPr>
            <p:cNvSpPr/>
            <p:nvPr/>
          </p:nvSpPr>
          <p:spPr>
            <a:xfrm>
              <a:off x="5599747" y="24090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Полилиния 263">
              <a:extLst>
                <a:ext uri="{FF2B5EF4-FFF2-40B4-BE49-F238E27FC236}">
                  <a16:creationId xmlns:a16="http://schemas.microsoft.com/office/drawing/2014/main" id="{47EDAF00-E47D-8F42-9B92-3FB7950E8AFD}"/>
                </a:ext>
              </a:extLst>
            </p:cNvPr>
            <p:cNvSpPr/>
            <p:nvPr/>
          </p:nvSpPr>
          <p:spPr>
            <a:xfrm>
              <a:off x="56949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" name="Полилиния 264">
              <a:extLst>
                <a:ext uri="{FF2B5EF4-FFF2-40B4-BE49-F238E27FC236}">
                  <a16:creationId xmlns:a16="http://schemas.microsoft.com/office/drawing/2014/main" id="{B1AD0AD4-C5F0-0343-A658-12E7BC2FA1EE}"/>
                </a:ext>
              </a:extLst>
            </p:cNvPr>
            <p:cNvSpPr/>
            <p:nvPr/>
          </p:nvSpPr>
          <p:spPr>
            <a:xfrm>
              <a:off x="596169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" name="Полилиния 265">
              <a:extLst>
                <a:ext uri="{FF2B5EF4-FFF2-40B4-BE49-F238E27FC236}">
                  <a16:creationId xmlns:a16="http://schemas.microsoft.com/office/drawing/2014/main" id="{97225152-54CF-1842-AA68-1A2550739908}"/>
                </a:ext>
              </a:extLst>
            </p:cNvPr>
            <p:cNvSpPr/>
            <p:nvPr/>
          </p:nvSpPr>
          <p:spPr>
            <a:xfrm>
              <a:off x="5828347" y="24090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Полилиния 266">
              <a:extLst>
                <a:ext uri="{FF2B5EF4-FFF2-40B4-BE49-F238E27FC236}">
                  <a16:creationId xmlns:a16="http://schemas.microsoft.com/office/drawing/2014/main" id="{795AF3A2-5251-D44C-9E86-ACBBB5436D90}"/>
                </a:ext>
              </a:extLst>
            </p:cNvPr>
            <p:cNvSpPr/>
            <p:nvPr/>
          </p:nvSpPr>
          <p:spPr>
            <a:xfrm>
              <a:off x="6095047" y="24090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Полилиния 267">
              <a:extLst>
                <a:ext uri="{FF2B5EF4-FFF2-40B4-BE49-F238E27FC236}">
                  <a16:creationId xmlns:a16="http://schemas.microsoft.com/office/drawing/2014/main" id="{83158148-0200-0744-A715-18B2D2734267}"/>
                </a:ext>
              </a:extLst>
            </p:cNvPr>
            <p:cNvSpPr/>
            <p:nvPr/>
          </p:nvSpPr>
          <p:spPr>
            <a:xfrm>
              <a:off x="5599747" y="22947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" name="Полилиния 268">
              <a:extLst>
                <a:ext uri="{FF2B5EF4-FFF2-40B4-BE49-F238E27FC236}">
                  <a16:creationId xmlns:a16="http://schemas.microsoft.com/office/drawing/2014/main" id="{657C3290-0637-674D-9080-517DD94A0814}"/>
                </a:ext>
              </a:extLst>
            </p:cNvPr>
            <p:cNvSpPr/>
            <p:nvPr/>
          </p:nvSpPr>
          <p:spPr>
            <a:xfrm>
              <a:off x="56949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" name="Полилиния 269">
              <a:extLst>
                <a:ext uri="{FF2B5EF4-FFF2-40B4-BE49-F238E27FC236}">
                  <a16:creationId xmlns:a16="http://schemas.microsoft.com/office/drawing/2014/main" id="{CDE35B7A-2518-CC40-80D7-BF2C52BB696A}"/>
                </a:ext>
              </a:extLst>
            </p:cNvPr>
            <p:cNvSpPr/>
            <p:nvPr/>
          </p:nvSpPr>
          <p:spPr>
            <a:xfrm>
              <a:off x="596169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Полилиния 270">
              <a:extLst>
                <a:ext uri="{FF2B5EF4-FFF2-40B4-BE49-F238E27FC236}">
                  <a16:creationId xmlns:a16="http://schemas.microsoft.com/office/drawing/2014/main" id="{2D4FDCB7-B474-BB41-AFC2-0650FD6807DC}"/>
                </a:ext>
              </a:extLst>
            </p:cNvPr>
            <p:cNvSpPr/>
            <p:nvPr/>
          </p:nvSpPr>
          <p:spPr>
            <a:xfrm>
              <a:off x="5828347" y="22947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Полилиния 271">
              <a:extLst>
                <a:ext uri="{FF2B5EF4-FFF2-40B4-BE49-F238E27FC236}">
                  <a16:creationId xmlns:a16="http://schemas.microsoft.com/office/drawing/2014/main" id="{E8D4EF30-4D4B-C546-9E23-4B368826AAAD}"/>
                </a:ext>
              </a:extLst>
            </p:cNvPr>
            <p:cNvSpPr/>
            <p:nvPr/>
          </p:nvSpPr>
          <p:spPr>
            <a:xfrm>
              <a:off x="6095047" y="2294762"/>
              <a:ext cx="114300" cy="76200"/>
            </a:xfrm>
            <a:custGeom>
              <a:avLst/>
              <a:gdLst>
                <a:gd name="connsiteX0" fmla="*/ 9525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114300 w 114300"/>
                <a:gd name="connsiteY3" fmla="*/ 0 h 76200"/>
                <a:gd name="connsiteX4" fmla="*/ 11430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9525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952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952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" name="Полилиния 272">
              <a:extLst>
                <a:ext uri="{FF2B5EF4-FFF2-40B4-BE49-F238E27FC236}">
                  <a16:creationId xmlns:a16="http://schemas.microsoft.com/office/drawing/2014/main" id="{F414B7AD-1DBA-1540-8486-A882937E1BDC}"/>
                </a:ext>
              </a:extLst>
            </p:cNvPr>
            <p:cNvSpPr/>
            <p:nvPr/>
          </p:nvSpPr>
          <p:spPr>
            <a:xfrm>
              <a:off x="559974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" name="Полилиния 273">
              <a:extLst>
                <a:ext uri="{FF2B5EF4-FFF2-40B4-BE49-F238E27FC236}">
                  <a16:creationId xmlns:a16="http://schemas.microsoft.com/office/drawing/2014/main" id="{CF3C0D47-3592-0247-B46A-CE01B3D95E54}"/>
                </a:ext>
              </a:extLst>
            </p:cNvPr>
            <p:cNvSpPr/>
            <p:nvPr/>
          </p:nvSpPr>
          <p:spPr>
            <a:xfrm>
              <a:off x="5637847" y="23519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" name="Полилиния 274">
              <a:extLst>
                <a:ext uri="{FF2B5EF4-FFF2-40B4-BE49-F238E27FC236}">
                  <a16:creationId xmlns:a16="http://schemas.microsoft.com/office/drawing/2014/main" id="{D8D0D1EC-E38B-0640-BBE4-EED4558BC81B}"/>
                </a:ext>
              </a:extLst>
            </p:cNvPr>
            <p:cNvSpPr/>
            <p:nvPr/>
          </p:nvSpPr>
          <p:spPr>
            <a:xfrm>
              <a:off x="588549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" name="Полилиния 275">
              <a:extLst>
                <a:ext uri="{FF2B5EF4-FFF2-40B4-BE49-F238E27FC236}">
                  <a16:creationId xmlns:a16="http://schemas.microsoft.com/office/drawing/2014/main" id="{A0FCC148-1EBD-734E-8314-F905701D7F8D}"/>
                </a:ext>
              </a:extLst>
            </p:cNvPr>
            <p:cNvSpPr/>
            <p:nvPr/>
          </p:nvSpPr>
          <p:spPr>
            <a:xfrm>
              <a:off x="60188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" name="Полилиния 276">
              <a:extLst>
                <a:ext uri="{FF2B5EF4-FFF2-40B4-BE49-F238E27FC236}">
                  <a16:creationId xmlns:a16="http://schemas.microsoft.com/office/drawing/2014/main" id="{BF6E50B4-F39C-E249-9B17-4EE5E5D7A275}"/>
                </a:ext>
              </a:extLst>
            </p:cNvPr>
            <p:cNvSpPr/>
            <p:nvPr/>
          </p:nvSpPr>
          <p:spPr>
            <a:xfrm>
              <a:off x="6152197" y="23519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38100 w 57150"/>
                <a:gd name="connsiteY3" fmla="*/ 0 h 76200"/>
                <a:gd name="connsiteX4" fmla="*/ 3810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38100" y="0"/>
                  </a:lnTo>
                  <a:lnTo>
                    <a:pt x="3810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" name="Полилиния 277">
              <a:extLst>
                <a:ext uri="{FF2B5EF4-FFF2-40B4-BE49-F238E27FC236}">
                  <a16:creationId xmlns:a16="http://schemas.microsoft.com/office/drawing/2014/main" id="{DD7E489F-1DFA-B147-97DD-B8077ABDC46F}"/>
                </a:ext>
              </a:extLst>
            </p:cNvPr>
            <p:cNvSpPr/>
            <p:nvPr/>
          </p:nvSpPr>
          <p:spPr>
            <a:xfrm>
              <a:off x="5752147" y="23519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" name="Полилиния 278">
              <a:extLst>
                <a:ext uri="{FF2B5EF4-FFF2-40B4-BE49-F238E27FC236}">
                  <a16:creationId xmlns:a16="http://schemas.microsoft.com/office/drawing/2014/main" id="{7E6DD81B-56D9-3440-B29D-A9009DD9132D}"/>
                </a:ext>
              </a:extLst>
            </p:cNvPr>
            <p:cNvSpPr/>
            <p:nvPr/>
          </p:nvSpPr>
          <p:spPr>
            <a:xfrm>
              <a:off x="55997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" name="Полилиния 279">
              <a:extLst>
                <a:ext uri="{FF2B5EF4-FFF2-40B4-BE49-F238E27FC236}">
                  <a16:creationId xmlns:a16="http://schemas.microsoft.com/office/drawing/2014/main" id="{85BFF888-5A6F-BE44-9F54-D2EE6DFDAA5F}"/>
                </a:ext>
              </a:extLst>
            </p:cNvPr>
            <p:cNvSpPr/>
            <p:nvPr/>
          </p:nvSpPr>
          <p:spPr>
            <a:xfrm>
              <a:off x="56949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" name="Полилиния 280">
              <a:extLst>
                <a:ext uri="{FF2B5EF4-FFF2-40B4-BE49-F238E27FC236}">
                  <a16:creationId xmlns:a16="http://schemas.microsoft.com/office/drawing/2014/main" id="{C2C24A60-864E-CD41-A4A9-2D9900B687ED}"/>
                </a:ext>
              </a:extLst>
            </p:cNvPr>
            <p:cNvSpPr/>
            <p:nvPr/>
          </p:nvSpPr>
          <p:spPr>
            <a:xfrm>
              <a:off x="596169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" name="Полилиния 281">
              <a:extLst>
                <a:ext uri="{FF2B5EF4-FFF2-40B4-BE49-F238E27FC236}">
                  <a16:creationId xmlns:a16="http://schemas.microsoft.com/office/drawing/2014/main" id="{A3B3307E-3C6B-464D-9077-E21247D6E608}"/>
                </a:ext>
              </a:extLst>
            </p:cNvPr>
            <p:cNvSpPr/>
            <p:nvPr/>
          </p:nvSpPr>
          <p:spPr>
            <a:xfrm>
              <a:off x="5828347" y="21804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" name="Полилиния 282">
              <a:extLst>
                <a:ext uri="{FF2B5EF4-FFF2-40B4-BE49-F238E27FC236}">
                  <a16:creationId xmlns:a16="http://schemas.microsoft.com/office/drawing/2014/main" id="{C375697E-C455-8B42-8FB9-82A37DC9B62A}"/>
                </a:ext>
              </a:extLst>
            </p:cNvPr>
            <p:cNvSpPr/>
            <p:nvPr/>
          </p:nvSpPr>
          <p:spPr>
            <a:xfrm>
              <a:off x="6095047" y="21804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Полилиния 283">
              <a:extLst>
                <a:ext uri="{FF2B5EF4-FFF2-40B4-BE49-F238E27FC236}">
                  <a16:creationId xmlns:a16="http://schemas.microsoft.com/office/drawing/2014/main" id="{EAAB57C5-0FC9-144B-A672-8903CA0EEDF7}"/>
                </a:ext>
              </a:extLst>
            </p:cNvPr>
            <p:cNvSpPr/>
            <p:nvPr/>
          </p:nvSpPr>
          <p:spPr>
            <a:xfrm>
              <a:off x="559974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Полилиния 284">
              <a:extLst>
                <a:ext uri="{FF2B5EF4-FFF2-40B4-BE49-F238E27FC236}">
                  <a16:creationId xmlns:a16="http://schemas.microsoft.com/office/drawing/2014/main" id="{3D328756-1A37-B846-97FA-C1C38681670E}"/>
                </a:ext>
              </a:extLst>
            </p:cNvPr>
            <p:cNvSpPr/>
            <p:nvPr/>
          </p:nvSpPr>
          <p:spPr>
            <a:xfrm>
              <a:off x="5637847" y="22376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Полилиния 285">
              <a:extLst>
                <a:ext uri="{FF2B5EF4-FFF2-40B4-BE49-F238E27FC236}">
                  <a16:creationId xmlns:a16="http://schemas.microsoft.com/office/drawing/2014/main" id="{29DCF65B-7677-DC49-B9E6-B23996E5F700}"/>
                </a:ext>
              </a:extLst>
            </p:cNvPr>
            <p:cNvSpPr/>
            <p:nvPr/>
          </p:nvSpPr>
          <p:spPr>
            <a:xfrm>
              <a:off x="588549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" name="Полилиния 286">
              <a:extLst>
                <a:ext uri="{FF2B5EF4-FFF2-40B4-BE49-F238E27FC236}">
                  <a16:creationId xmlns:a16="http://schemas.microsoft.com/office/drawing/2014/main" id="{C18BDECC-1698-8B45-B349-1A2CB734BBAB}"/>
                </a:ext>
              </a:extLst>
            </p:cNvPr>
            <p:cNvSpPr/>
            <p:nvPr/>
          </p:nvSpPr>
          <p:spPr>
            <a:xfrm>
              <a:off x="60188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" name="Полилиния 287">
              <a:extLst>
                <a:ext uri="{FF2B5EF4-FFF2-40B4-BE49-F238E27FC236}">
                  <a16:creationId xmlns:a16="http://schemas.microsoft.com/office/drawing/2014/main" id="{B2C848DC-8186-DE4D-91BB-0A51E2D27D8F}"/>
                </a:ext>
              </a:extLst>
            </p:cNvPr>
            <p:cNvSpPr/>
            <p:nvPr/>
          </p:nvSpPr>
          <p:spPr>
            <a:xfrm>
              <a:off x="6152197" y="22376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Полилиния 288">
              <a:extLst>
                <a:ext uri="{FF2B5EF4-FFF2-40B4-BE49-F238E27FC236}">
                  <a16:creationId xmlns:a16="http://schemas.microsoft.com/office/drawing/2014/main" id="{B12174B1-DD87-9F40-B800-B336C423201C}"/>
                </a:ext>
              </a:extLst>
            </p:cNvPr>
            <p:cNvSpPr/>
            <p:nvPr/>
          </p:nvSpPr>
          <p:spPr>
            <a:xfrm>
              <a:off x="5752147" y="22376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Полилиния 289">
              <a:extLst>
                <a:ext uri="{FF2B5EF4-FFF2-40B4-BE49-F238E27FC236}">
                  <a16:creationId xmlns:a16="http://schemas.microsoft.com/office/drawing/2014/main" id="{90F538C5-0979-3742-B6A0-05F572D7C272}"/>
                </a:ext>
              </a:extLst>
            </p:cNvPr>
            <p:cNvSpPr/>
            <p:nvPr/>
          </p:nvSpPr>
          <p:spPr>
            <a:xfrm>
              <a:off x="55997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57150 h 76200"/>
                <a:gd name="connsiteX3" fmla="*/ 95250 w 114300"/>
                <a:gd name="connsiteY3" fmla="*/ 5715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0 h 76200"/>
                <a:gd name="connsiteX7" fmla="*/ 114300 w 11430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57150"/>
                  </a:lnTo>
                  <a:lnTo>
                    <a:pt x="95250" y="5715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0"/>
                  </a:lnTo>
                  <a:lnTo>
                    <a:pt x="11430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Полилиния 290">
              <a:extLst>
                <a:ext uri="{FF2B5EF4-FFF2-40B4-BE49-F238E27FC236}">
                  <a16:creationId xmlns:a16="http://schemas.microsoft.com/office/drawing/2014/main" id="{6D9D238E-2D85-6D44-AB15-9C91B2B79040}"/>
                </a:ext>
              </a:extLst>
            </p:cNvPr>
            <p:cNvSpPr/>
            <p:nvPr/>
          </p:nvSpPr>
          <p:spPr>
            <a:xfrm>
              <a:off x="56949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" name="Полилиния 291">
              <a:extLst>
                <a:ext uri="{FF2B5EF4-FFF2-40B4-BE49-F238E27FC236}">
                  <a16:creationId xmlns:a16="http://schemas.microsoft.com/office/drawing/2014/main" id="{49DB7065-F182-8F4B-93E4-B586F8541E45}"/>
                </a:ext>
              </a:extLst>
            </p:cNvPr>
            <p:cNvSpPr/>
            <p:nvPr/>
          </p:nvSpPr>
          <p:spPr>
            <a:xfrm>
              <a:off x="596169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49240959-220B-1B4E-9AB6-5DACB12863EC}"/>
                </a:ext>
              </a:extLst>
            </p:cNvPr>
            <p:cNvSpPr/>
            <p:nvPr/>
          </p:nvSpPr>
          <p:spPr>
            <a:xfrm>
              <a:off x="5828347" y="206616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EDC3159A-204D-8946-8391-482BD31B6395}"/>
                </a:ext>
              </a:extLst>
            </p:cNvPr>
            <p:cNvSpPr/>
            <p:nvPr/>
          </p:nvSpPr>
          <p:spPr>
            <a:xfrm>
              <a:off x="6095047" y="2066162"/>
              <a:ext cx="114300" cy="76200"/>
            </a:xfrm>
            <a:custGeom>
              <a:avLst/>
              <a:gdLst>
                <a:gd name="connsiteX0" fmla="*/ 114300 w 114300"/>
                <a:gd name="connsiteY0" fmla="*/ 76200 h 76200"/>
                <a:gd name="connsiteX1" fmla="*/ 0 w 114300"/>
                <a:gd name="connsiteY1" fmla="*/ 76200 h 76200"/>
                <a:gd name="connsiteX2" fmla="*/ 0 w 114300"/>
                <a:gd name="connsiteY2" fmla="*/ 0 h 76200"/>
                <a:gd name="connsiteX3" fmla="*/ 95250 w 114300"/>
                <a:gd name="connsiteY3" fmla="*/ 0 h 76200"/>
                <a:gd name="connsiteX4" fmla="*/ 95250 w 114300"/>
                <a:gd name="connsiteY4" fmla="*/ 19050 h 76200"/>
                <a:gd name="connsiteX5" fmla="*/ 19050 w 114300"/>
                <a:gd name="connsiteY5" fmla="*/ 19050 h 76200"/>
                <a:gd name="connsiteX6" fmla="*/ 19050 w 114300"/>
                <a:gd name="connsiteY6" fmla="*/ 57150 h 76200"/>
                <a:gd name="connsiteX7" fmla="*/ 114300 w 11430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00" h="76200">
                  <a:moveTo>
                    <a:pt x="1143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95250" y="0"/>
                  </a:lnTo>
                  <a:lnTo>
                    <a:pt x="952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11430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F4253928-84CC-1D45-9CEA-014982493521}"/>
                </a:ext>
              </a:extLst>
            </p:cNvPr>
            <p:cNvSpPr/>
            <p:nvPr/>
          </p:nvSpPr>
          <p:spPr>
            <a:xfrm>
              <a:off x="559974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19050 w 57150"/>
                <a:gd name="connsiteY1" fmla="*/ 76200 h 76200"/>
                <a:gd name="connsiteX2" fmla="*/ 19050 w 57150"/>
                <a:gd name="connsiteY2" fmla="*/ 57150 h 76200"/>
                <a:gd name="connsiteX3" fmla="*/ 38100 w 57150"/>
                <a:gd name="connsiteY3" fmla="*/ 57150 h 76200"/>
                <a:gd name="connsiteX4" fmla="*/ 38100 w 57150"/>
                <a:gd name="connsiteY4" fmla="*/ 19050 h 76200"/>
                <a:gd name="connsiteX5" fmla="*/ 0 w 57150"/>
                <a:gd name="connsiteY5" fmla="*/ 19050 h 76200"/>
                <a:gd name="connsiteX6" fmla="*/ 0 w 57150"/>
                <a:gd name="connsiteY6" fmla="*/ 0 h 76200"/>
                <a:gd name="connsiteX7" fmla="*/ 57150 w 57150"/>
                <a:gd name="connsiteY7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19050" y="76200"/>
                  </a:lnTo>
                  <a:lnTo>
                    <a:pt x="19050" y="57150"/>
                  </a:lnTo>
                  <a:lnTo>
                    <a:pt x="38100" y="57150"/>
                  </a:lnTo>
                  <a:lnTo>
                    <a:pt x="38100" y="19050"/>
                  </a:lnTo>
                  <a:lnTo>
                    <a:pt x="0" y="19050"/>
                  </a:lnTo>
                  <a:lnTo>
                    <a:pt x="0" y="0"/>
                  </a:lnTo>
                  <a:lnTo>
                    <a:pt x="5715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DEDE4260-CE16-0649-AE91-18C8DE1DB946}"/>
                </a:ext>
              </a:extLst>
            </p:cNvPr>
            <p:cNvSpPr/>
            <p:nvPr/>
          </p:nvSpPr>
          <p:spPr>
            <a:xfrm>
              <a:off x="5637847" y="2123312"/>
              <a:ext cx="133350" cy="76200"/>
            </a:xfrm>
            <a:custGeom>
              <a:avLst/>
              <a:gdLst>
                <a:gd name="connsiteX0" fmla="*/ 133350 w 133350"/>
                <a:gd name="connsiteY0" fmla="*/ 76200 h 76200"/>
                <a:gd name="connsiteX1" fmla="*/ 0 w 133350"/>
                <a:gd name="connsiteY1" fmla="*/ 76200 h 76200"/>
                <a:gd name="connsiteX2" fmla="*/ 0 w 133350"/>
                <a:gd name="connsiteY2" fmla="*/ 0 h 76200"/>
                <a:gd name="connsiteX3" fmla="*/ 133350 w 133350"/>
                <a:gd name="connsiteY3" fmla="*/ 0 h 76200"/>
                <a:gd name="connsiteX4" fmla="*/ 133350 w 133350"/>
                <a:gd name="connsiteY4" fmla="*/ 76200 h 76200"/>
                <a:gd name="connsiteX5" fmla="*/ 19050 w 133350"/>
                <a:gd name="connsiteY5" fmla="*/ 57150 h 76200"/>
                <a:gd name="connsiteX6" fmla="*/ 114300 w 133350"/>
                <a:gd name="connsiteY6" fmla="*/ 57150 h 76200"/>
                <a:gd name="connsiteX7" fmla="*/ 114300 w 133350"/>
                <a:gd name="connsiteY7" fmla="*/ 19050 h 76200"/>
                <a:gd name="connsiteX8" fmla="*/ 19050 w 133350"/>
                <a:gd name="connsiteY8" fmla="*/ 19050 h 76200"/>
                <a:gd name="connsiteX9" fmla="*/ 19050 w 13335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" h="76200">
                  <a:moveTo>
                    <a:pt x="1333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33350" y="0"/>
                  </a:lnTo>
                  <a:lnTo>
                    <a:pt x="133350" y="76200"/>
                  </a:lnTo>
                  <a:close/>
                  <a:moveTo>
                    <a:pt x="19050" y="57150"/>
                  </a:moveTo>
                  <a:lnTo>
                    <a:pt x="114300" y="57150"/>
                  </a:lnTo>
                  <a:lnTo>
                    <a:pt x="11430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0C86FE1E-5BF2-CD43-931A-B3907349D493}"/>
                </a:ext>
              </a:extLst>
            </p:cNvPr>
            <p:cNvSpPr/>
            <p:nvPr/>
          </p:nvSpPr>
          <p:spPr>
            <a:xfrm>
              <a:off x="588549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8861ACBD-2055-4240-B896-072BB09D9CB7}"/>
                </a:ext>
              </a:extLst>
            </p:cNvPr>
            <p:cNvSpPr/>
            <p:nvPr/>
          </p:nvSpPr>
          <p:spPr>
            <a:xfrm>
              <a:off x="60188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0D1C0698-E891-724C-BE76-41BF64E0A1E4}"/>
                </a:ext>
              </a:extLst>
            </p:cNvPr>
            <p:cNvSpPr/>
            <p:nvPr/>
          </p:nvSpPr>
          <p:spPr>
            <a:xfrm>
              <a:off x="6152197" y="2123312"/>
              <a:ext cx="57150" cy="76200"/>
            </a:xfrm>
            <a:custGeom>
              <a:avLst/>
              <a:gdLst>
                <a:gd name="connsiteX0" fmla="*/ 57150 w 57150"/>
                <a:gd name="connsiteY0" fmla="*/ 76200 h 76200"/>
                <a:gd name="connsiteX1" fmla="*/ 0 w 57150"/>
                <a:gd name="connsiteY1" fmla="*/ 76200 h 76200"/>
                <a:gd name="connsiteX2" fmla="*/ 0 w 57150"/>
                <a:gd name="connsiteY2" fmla="*/ 0 h 76200"/>
                <a:gd name="connsiteX3" fmla="*/ 57150 w 57150"/>
                <a:gd name="connsiteY3" fmla="*/ 0 h 76200"/>
                <a:gd name="connsiteX4" fmla="*/ 57150 w 57150"/>
                <a:gd name="connsiteY4" fmla="*/ 19050 h 76200"/>
                <a:gd name="connsiteX5" fmla="*/ 19050 w 57150"/>
                <a:gd name="connsiteY5" fmla="*/ 19050 h 76200"/>
                <a:gd name="connsiteX6" fmla="*/ 19050 w 57150"/>
                <a:gd name="connsiteY6" fmla="*/ 57150 h 76200"/>
                <a:gd name="connsiteX7" fmla="*/ 57150 w 57150"/>
                <a:gd name="connsiteY7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76200">
                  <a:moveTo>
                    <a:pt x="5715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57150" y="0"/>
                  </a:lnTo>
                  <a:lnTo>
                    <a:pt x="57150" y="19050"/>
                  </a:lnTo>
                  <a:lnTo>
                    <a:pt x="19050" y="19050"/>
                  </a:lnTo>
                  <a:lnTo>
                    <a:pt x="19050" y="57150"/>
                  </a:lnTo>
                  <a:lnTo>
                    <a:pt x="571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11330CE2-D24D-D646-A649-A48A73B0C88D}"/>
                </a:ext>
              </a:extLst>
            </p:cNvPr>
            <p:cNvSpPr/>
            <p:nvPr/>
          </p:nvSpPr>
          <p:spPr>
            <a:xfrm>
              <a:off x="5752147" y="2123312"/>
              <a:ext cx="152400" cy="76200"/>
            </a:xfrm>
            <a:custGeom>
              <a:avLst/>
              <a:gdLst>
                <a:gd name="connsiteX0" fmla="*/ 152400 w 152400"/>
                <a:gd name="connsiteY0" fmla="*/ 76200 h 76200"/>
                <a:gd name="connsiteX1" fmla="*/ 0 w 152400"/>
                <a:gd name="connsiteY1" fmla="*/ 76200 h 76200"/>
                <a:gd name="connsiteX2" fmla="*/ 0 w 152400"/>
                <a:gd name="connsiteY2" fmla="*/ 0 h 76200"/>
                <a:gd name="connsiteX3" fmla="*/ 152400 w 152400"/>
                <a:gd name="connsiteY3" fmla="*/ 0 h 76200"/>
                <a:gd name="connsiteX4" fmla="*/ 152400 w 152400"/>
                <a:gd name="connsiteY4" fmla="*/ 76200 h 76200"/>
                <a:gd name="connsiteX5" fmla="*/ 19050 w 152400"/>
                <a:gd name="connsiteY5" fmla="*/ 57150 h 76200"/>
                <a:gd name="connsiteX6" fmla="*/ 133350 w 152400"/>
                <a:gd name="connsiteY6" fmla="*/ 57150 h 76200"/>
                <a:gd name="connsiteX7" fmla="*/ 133350 w 152400"/>
                <a:gd name="connsiteY7" fmla="*/ 19050 h 76200"/>
                <a:gd name="connsiteX8" fmla="*/ 19050 w 152400"/>
                <a:gd name="connsiteY8" fmla="*/ 19050 h 76200"/>
                <a:gd name="connsiteX9" fmla="*/ 19050 w 152400"/>
                <a:gd name="connsiteY9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76200">
                  <a:moveTo>
                    <a:pt x="152400" y="76200"/>
                  </a:moveTo>
                  <a:lnTo>
                    <a:pt x="0" y="76200"/>
                  </a:lnTo>
                  <a:lnTo>
                    <a:pt x="0" y="0"/>
                  </a:lnTo>
                  <a:lnTo>
                    <a:pt x="152400" y="0"/>
                  </a:lnTo>
                  <a:lnTo>
                    <a:pt x="152400" y="76200"/>
                  </a:lnTo>
                  <a:close/>
                  <a:moveTo>
                    <a:pt x="19050" y="57150"/>
                  </a:moveTo>
                  <a:lnTo>
                    <a:pt x="133350" y="57150"/>
                  </a:lnTo>
                  <a:lnTo>
                    <a:pt x="133350" y="19050"/>
                  </a:lnTo>
                  <a:lnTo>
                    <a:pt x="19050" y="19050"/>
                  </a:lnTo>
                  <a:lnTo>
                    <a:pt x="1905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01" name="Рисунок 2">
            <a:extLst>
              <a:ext uri="{FF2B5EF4-FFF2-40B4-BE49-F238E27FC236}">
                <a16:creationId xmlns:a16="http://schemas.microsoft.com/office/drawing/2014/main" id="{AF47D3AF-1B6C-0F44-8824-C10016C54B1F}"/>
              </a:ext>
            </a:extLst>
          </p:cNvPr>
          <p:cNvGrpSpPr/>
          <p:nvPr/>
        </p:nvGrpSpPr>
        <p:grpSpPr>
          <a:xfrm>
            <a:off x="1966028" y="3104025"/>
            <a:ext cx="609504" cy="609599"/>
            <a:chOff x="4674965" y="1923288"/>
            <a:chExt cx="609504" cy="609599"/>
          </a:xfrm>
          <a:solidFill>
            <a:srgbClr val="15154B"/>
          </a:solidFill>
        </p:grpSpPr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CD54AF2E-0B34-2249-B14C-3B50CEE0CCE7}"/>
                </a:ext>
              </a:extLst>
            </p:cNvPr>
            <p:cNvSpPr/>
            <p:nvPr/>
          </p:nvSpPr>
          <p:spPr>
            <a:xfrm>
              <a:off x="4674965" y="2456687"/>
              <a:ext cx="609504" cy="76200"/>
            </a:xfrm>
            <a:custGeom>
              <a:avLst/>
              <a:gdLst>
                <a:gd name="connsiteX0" fmla="*/ 565976 w 609504"/>
                <a:gd name="connsiteY0" fmla="*/ 76200 h 76200"/>
                <a:gd name="connsiteX1" fmla="*/ 43720 w 609504"/>
                <a:gd name="connsiteY1" fmla="*/ 76200 h 76200"/>
                <a:gd name="connsiteX2" fmla="*/ 0 w 609504"/>
                <a:gd name="connsiteY2" fmla="*/ 32480 h 76200"/>
                <a:gd name="connsiteX3" fmla="*/ 0 w 609504"/>
                <a:gd name="connsiteY3" fmla="*/ 0 h 76200"/>
                <a:gd name="connsiteX4" fmla="*/ 242030 w 609504"/>
                <a:gd name="connsiteY4" fmla="*/ 0 h 76200"/>
                <a:gd name="connsiteX5" fmla="*/ 261080 w 609504"/>
                <a:gd name="connsiteY5" fmla="*/ 19050 h 76200"/>
                <a:gd name="connsiteX6" fmla="*/ 348424 w 609504"/>
                <a:gd name="connsiteY6" fmla="*/ 19050 h 76200"/>
                <a:gd name="connsiteX7" fmla="*/ 367474 w 609504"/>
                <a:gd name="connsiteY7" fmla="*/ 0 h 76200"/>
                <a:gd name="connsiteX8" fmla="*/ 609505 w 609504"/>
                <a:gd name="connsiteY8" fmla="*/ 0 h 76200"/>
                <a:gd name="connsiteX9" fmla="*/ 609505 w 609504"/>
                <a:gd name="connsiteY9" fmla="*/ 32480 h 76200"/>
                <a:gd name="connsiteX10" fmla="*/ 565976 w 609504"/>
                <a:gd name="connsiteY10" fmla="*/ 76200 h 76200"/>
                <a:gd name="connsiteX11" fmla="*/ 51625 w 609504"/>
                <a:gd name="connsiteY11" fmla="*/ 57150 h 76200"/>
                <a:gd name="connsiteX12" fmla="*/ 558070 w 609504"/>
                <a:gd name="connsiteY12" fmla="*/ 57150 h 76200"/>
                <a:gd name="connsiteX13" fmla="*/ 590550 w 609504"/>
                <a:gd name="connsiteY13" fmla="*/ 24670 h 76200"/>
                <a:gd name="connsiteX14" fmla="*/ 590550 w 609504"/>
                <a:gd name="connsiteY14" fmla="*/ 19050 h 76200"/>
                <a:gd name="connsiteX15" fmla="*/ 375476 w 609504"/>
                <a:gd name="connsiteY15" fmla="*/ 19050 h 76200"/>
                <a:gd name="connsiteX16" fmla="*/ 356426 w 609504"/>
                <a:gd name="connsiteY16" fmla="*/ 38100 h 76200"/>
                <a:gd name="connsiteX17" fmla="*/ 253270 w 609504"/>
                <a:gd name="connsiteY17" fmla="*/ 38100 h 76200"/>
                <a:gd name="connsiteX18" fmla="*/ 234220 w 609504"/>
                <a:gd name="connsiteY18" fmla="*/ 19050 h 76200"/>
                <a:gd name="connsiteX19" fmla="*/ 19145 w 609504"/>
                <a:gd name="connsiteY19" fmla="*/ 19050 h 76200"/>
                <a:gd name="connsiteX20" fmla="*/ 19145 w 609504"/>
                <a:gd name="connsiteY20" fmla="*/ 24670 h 76200"/>
                <a:gd name="connsiteX21" fmla="*/ 51625 w 609504"/>
                <a:gd name="connsiteY21" fmla="*/ 571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504" h="76200">
                  <a:moveTo>
                    <a:pt x="565976" y="76200"/>
                  </a:moveTo>
                  <a:lnTo>
                    <a:pt x="43720" y="76200"/>
                  </a:lnTo>
                  <a:lnTo>
                    <a:pt x="0" y="32480"/>
                  </a:lnTo>
                  <a:lnTo>
                    <a:pt x="0" y="0"/>
                  </a:lnTo>
                  <a:lnTo>
                    <a:pt x="242030" y="0"/>
                  </a:lnTo>
                  <a:lnTo>
                    <a:pt x="261080" y="19050"/>
                  </a:lnTo>
                  <a:lnTo>
                    <a:pt x="348424" y="19050"/>
                  </a:lnTo>
                  <a:lnTo>
                    <a:pt x="367474" y="0"/>
                  </a:lnTo>
                  <a:lnTo>
                    <a:pt x="609505" y="0"/>
                  </a:lnTo>
                  <a:lnTo>
                    <a:pt x="609505" y="32480"/>
                  </a:lnTo>
                  <a:lnTo>
                    <a:pt x="565976" y="76200"/>
                  </a:lnTo>
                  <a:close/>
                  <a:moveTo>
                    <a:pt x="51625" y="57150"/>
                  </a:moveTo>
                  <a:lnTo>
                    <a:pt x="558070" y="57150"/>
                  </a:lnTo>
                  <a:lnTo>
                    <a:pt x="590550" y="24670"/>
                  </a:lnTo>
                  <a:lnTo>
                    <a:pt x="590550" y="19050"/>
                  </a:lnTo>
                  <a:lnTo>
                    <a:pt x="375476" y="19050"/>
                  </a:lnTo>
                  <a:lnTo>
                    <a:pt x="356426" y="38100"/>
                  </a:lnTo>
                  <a:lnTo>
                    <a:pt x="253270" y="38100"/>
                  </a:lnTo>
                  <a:lnTo>
                    <a:pt x="234220" y="19050"/>
                  </a:lnTo>
                  <a:lnTo>
                    <a:pt x="19145" y="19050"/>
                  </a:lnTo>
                  <a:lnTo>
                    <a:pt x="19145" y="24670"/>
                  </a:lnTo>
                  <a:lnTo>
                    <a:pt x="51625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B0DAAE83-0CB4-9347-9C3E-67E1F10A2FBD}"/>
                </a:ext>
              </a:extLst>
            </p:cNvPr>
            <p:cNvSpPr/>
            <p:nvPr/>
          </p:nvSpPr>
          <p:spPr>
            <a:xfrm>
              <a:off x="48655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55BED15D-014A-A04A-802D-C33BD532D34B}"/>
                </a:ext>
              </a:extLst>
            </p:cNvPr>
            <p:cNvSpPr/>
            <p:nvPr/>
          </p:nvSpPr>
          <p:spPr>
            <a:xfrm>
              <a:off x="48274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800CF3A6-8241-D842-BB0A-78D5731EAE1A}"/>
                </a:ext>
              </a:extLst>
            </p:cNvPr>
            <p:cNvSpPr/>
            <p:nvPr/>
          </p:nvSpPr>
          <p:spPr>
            <a:xfrm>
              <a:off x="4789360" y="1999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BD37A695-44CD-F44C-AA31-CB4AE9EDBFBD}"/>
                </a:ext>
              </a:extLst>
            </p:cNvPr>
            <p:cNvSpPr/>
            <p:nvPr/>
          </p:nvSpPr>
          <p:spPr>
            <a:xfrm>
              <a:off x="5094160" y="1923288"/>
              <a:ext cx="95250" cy="66674"/>
            </a:xfrm>
            <a:custGeom>
              <a:avLst/>
              <a:gdLst>
                <a:gd name="connsiteX0" fmla="*/ 95250 w 95250"/>
                <a:gd name="connsiteY0" fmla="*/ 66675 h 66674"/>
                <a:gd name="connsiteX1" fmla="*/ 76200 w 95250"/>
                <a:gd name="connsiteY1" fmla="*/ 66675 h 66674"/>
                <a:gd name="connsiteX2" fmla="*/ 76200 w 95250"/>
                <a:gd name="connsiteY2" fmla="*/ 47625 h 66674"/>
                <a:gd name="connsiteX3" fmla="*/ 47625 w 95250"/>
                <a:gd name="connsiteY3" fmla="*/ 19050 h 66674"/>
                <a:gd name="connsiteX4" fmla="*/ 19050 w 95250"/>
                <a:gd name="connsiteY4" fmla="*/ 47625 h 66674"/>
                <a:gd name="connsiteX5" fmla="*/ 19050 w 95250"/>
                <a:gd name="connsiteY5" fmla="*/ 66675 h 66674"/>
                <a:gd name="connsiteX6" fmla="*/ 0 w 95250"/>
                <a:gd name="connsiteY6" fmla="*/ 66675 h 66674"/>
                <a:gd name="connsiteX7" fmla="*/ 0 w 95250"/>
                <a:gd name="connsiteY7" fmla="*/ 47625 h 66674"/>
                <a:gd name="connsiteX8" fmla="*/ 47625 w 95250"/>
                <a:gd name="connsiteY8" fmla="*/ 0 h 66674"/>
                <a:gd name="connsiteX9" fmla="*/ 95250 w 95250"/>
                <a:gd name="connsiteY9" fmla="*/ 47625 h 66674"/>
                <a:gd name="connsiteX10" fmla="*/ 95250 w 95250"/>
                <a:gd name="connsiteY10" fmla="*/ 66675 h 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66674">
                  <a:moveTo>
                    <a:pt x="95250" y="66675"/>
                  </a:moveTo>
                  <a:lnTo>
                    <a:pt x="76200" y="66675"/>
                  </a:lnTo>
                  <a:lnTo>
                    <a:pt x="76200" y="47625"/>
                  </a:lnTo>
                  <a:cubicBezTo>
                    <a:pt x="76200" y="31909"/>
                    <a:pt x="63341" y="19050"/>
                    <a:pt x="47625" y="19050"/>
                  </a:cubicBezTo>
                  <a:cubicBezTo>
                    <a:pt x="31909" y="19050"/>
                    <a:pt x="19050" y="31909"/>
                    <a:pt x="19050" y="47625"/>
                  </a:cubicBezTo>
                  <a:lnTo>
                    <a:pt x="19050" y="66675"/>
                  </a:lnTo>
                  <a:lnTo>
                    <a:pt x="0" y="66675"/>
                  </a:lnTo>
                  <a:lnTo>
                    <a:pt x="0" y="47625"/>
                  </a:lnTo>
                  <a:cubicBezTo>
                    <a:pt x="0" y="21336"/>
                    <a:pt x="21336" y="0"/>
                    <a:pt x="47625" y="0"/>
                  </a:cubicBezTo>
                  <a:cubicBezTo>
                    <a:pt x="73914" y="0"/>
                    <a:pt x="95250" y="21336"/>
                    <a:pt x="95250" y="47625"/>
                  </a:cubicBezTo>
                  <a:lnTo>
                    <a:pt x="95250" y="666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307" name="Рисунок 2">
              <a:extLst>
                <a:ext uri="{FF2B5EF4-FFF2-40B4-BE49-F238E27FC236}">
                  <a16:creationId xmlns:a16="http://schemas.microsoft.com/office/drawing/2014/main" id="{6CEB5FAD-CA51-D141-A5A4-4D671779ED91}"/>
                </a:ext>
              </a:extLst>
            </p:cNvPr>
            <p:cNvGrpSpPr/>
            <p:nvPr/>
          </p:nvGrpSpPr>
          <p:grpSpPr>
            <a:xfrm>
              <a:off x="4903660" y="2266187"/>
              <a:ext cx="152400" cy="57150"/>
              <a:chOff x="4903660" y="2266187"/>
              <a:chExt cx="152400" cy="57150"/>
            </a:xfrm>
            <a:grpFill/>
          </p:grpSpPr>
          <p:sp>
            <p:nvSpPr>
              <p:cNvPr id="314" name="Полилиния 313">
                <a:extLst>
                  <a:ext uri="{FF2B5EF4-FFF2-40B4-BE49-F238E27FC236}">
                    <a16:creationId xmlns:a16="http://schemas.microsoft.com/office/drawing/2014/main" id="{8AD07E94-7D12-9542-89D4-67B8E909CFE1}"/>
                  </a:ext>
                </a:extLst>
              </p:cNvPr>
              <p:cNvSpPr/>
              <p:nvPr/>
            </p:nvSpPr>
            <p:spPr>
              <a:xfrm>
                <a:off x="4951285" y="2285237"/>
                <a:ext cx="104775" cy="38100"/>
              </a:xfrm>
              <a:custGeom>
                <a:avLst/>
                <a:gdLst>
                  <a:gd name="connsiteX0" fmla="*/ 104775 w 104775"/>
                  <a:gd name="connsiteY0" fmla="*/ 38100 h 38100"/>
                  <a:gd name="connsiteX1" fmla="*/ 85725 w 104775"/>
                  <a:gd name="connsiteY1" fmla="*/ 38100 h 38100"/>
                  <a:gd name="connsiteX2" fmla="*/ 85725 w 104775"/>
                  <a:gd name="connsiteY2" fmla="*/ 19050 h 38100"/>
                  <a:gd name="connsiteX3" fmla="*/ 0 w 104775"/>
                  <a:gd name="connsiteY3" fmla="*/ 19050 h 38100"/>
                  <a:gd name="connsiteX4" fmla="*/ 0 w 104775"/>
                  <a:gd name="connsiteY4" fmla="*/ 0 h 38100"/>
                  <a:gd name="connsiteX5" fmla="*/ 104775 w 104775"/>
                  <a:gd name="connsiteY5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38100">
                    <a:moveTo>
                      <a:pt x="104775" y="38100"/>
                    </a:moveTo>
                    <a:lnTo>
                      <a:pt x="85725" y="38100"/>
                    </a:lnTo>
                    <a:lnTo>
                      <a:pt x="85725" y="19050"/>
                    </a:lnTo>
                    <a:lnTo>
                      <a:pt x="0" y="19050"/>
                    </a:lnTo>
                    <a:lnTo>
                      <a:pt x="0" y="0"/>
                    </a:lnTo>
                    <a:lnTo>
                      <a:pt x="10477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5" name="Полилиния 314">
                <a:extLst>
                  <a:ext uri="{FF2B5EF4-FFF2-40B4-BE49-F238E27FC236}">
                    <a16:creationId xmlns:a16="http://schemas.microsoft.com/office/drawing/2014/main" id="{CAED3075-3824-0443-9CE3-23B38D62393D}"/>
                  </a:ext>
                </a:extLst>
              </p:cNvPr>
              <p:cNvSpPr/>
              <p:nvPr/>
            </p:nvSpPr>
            <p:spPr>
              <a:xfrm>
                <a:off x="4903660" y="2266187"/>
                <a:ext cx="57150" cy="57150"/>
              </a:xfrm>
              <a:custGeom>
                <a:avLst/>
                <a:gdLst>
                  <a:gd name="connsiteX0" fmla="*/ 57150 w 57150"/>
                  <a:gd name="connsiteY0" fmla="*/ 57150 h 57150"/>
                  <a:gd name="connsiteX1" fmla="*/ 0 w 57150"/>
                  <a:gd name="connsiteY1" fmla="*/ 57150 h 57150"/>
                  <a:gd name="connsiteX2" fmla="*/ 0 w 57150"/>
                  <a:gd name="connsiteY2" fmla="*/ 0 h 57150"/>
                  <a:gd name="connsiteX3" fmla="*/ 57150 w 57150"/>
                  <a:gd name="connsiteY3" fmla="*/ 0 h 57150"/>
                  <a:gd name="connsiteX4" fmla="*/ 57150 w 57150"/>
                  <a:gd name="connsiteY4" fmla="*/ 57150 h 57150"/>
                  <a:gd name="connsiteX5" fmla="*/ 19050 w 57150"/>
                  <a:gd name="connsiteY5" fmla="*/ 38100 h 57150"/>
                  <a:gd name="connsiteX6" fmla="*/ 38100 w 57150"/>
                  <a:gd name="connsiteY6" fmla="*/ 38100 h 57150"/>
                  <a:gd name="connsiteX7" fmla="*/ 38100 w 57150"/>
                  <a:gd name="connsiteY7" fmla="*/ 19050 h 57150"/>
                  <a:gd name="connsiteX8" fmla="*/ 19050 w 57150"/>
                  <a:gd name="connsiteY8" fmla="*/ 19050 h 57150"/>
                  <a:gd name="connsiteX9" fmla="*/ 19050 w 5715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57150" y="57150"/>
                    </a:moveTo>
                    <a:lnTo>
                      <a:pt x="0" y="57150"/>
                    </a:lnTo>
                    <a:lnTo>
                      <a:pt x="0" y="0"/>
                    </a:lnTo>
                    <a:lnTo>
                      <a:pt x="57150" y="0"/>
                    </a:lnTo>
                    <a:lnTo>
                      <a:pt x="57150" y="57150"/>
                    </a:lnTo>
                    <a:close/>
                    <a:moveTo>
                      <a:pt x="19050" y="38100"/>
                    </a:moveTo>
                    <a:lnTo>
                      <a:pt x="38100" y="38100"/>
                    </a:lnTo>
                    <a:lnTo>
                      <a:pt x="38100" y="19050"/>
                    </a:lnTo>
                    <a:lnTo>
                      <a:pt x="19050" y="19050"/>
                    </a:lnTo>
                    <a:lnTo>
                      <a:pt x="1905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316" name="Полилиния 315">
                <a:extLst>
                  <a:ext uri="{FF2B5EF4-FFF2-40B4-BE49-F238E27FC236}">
                    <a16:creationId xmlns:a16="http://schemas.microsoft.com/office/drawing/2014/main" id="{ED885BB7-1EF4-FF41-B873-163AD130634C}"/>
                  </a:ext>
                </a:extLst>
              </p:cNvPr>
              <p:cNvSpPr/>
              <p:nvPr/>
            </p:nvSpPr>
            <p:spPr>
              <a:xfrm>
                <a:off x="4998910" y="2294763"/>
                <a:ext cx="19050" cy="28575"/>
              </a:xfrm>
              <a:custGeom>
                <a:avLst/>
                <a:gdLst>
                  <a:gd name="connsiteX0" fmla="*/ 0 w 19050"/>
                  <a:gd name="connsiteY0" fmla="*/ 0 h 28575"/>
                  <a:gd name="connsiteX1" fmla="*/ 19050 w 19050"/>
                  <a:gd name="connsiteY1" fmla="*/ 0 h 28575"/>
                  <a:gd name="connsiteX2" fmla="*/ 19050 w 19050"/>
                  <a:gd name="connsiteY2" fmla="*/ 28575 h 28575"/>
                  <a:gd name="connsiteX3" fmla="*/ 0 w 19050"/>
                  <a:gd name="connsiteY3" fmla="*/ 28575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28575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28575"/>
                    </a:lnTo>
                    <a:lnTo>
                      <a:pt x="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24BFF3EB-9963-164F-B7E6-832DCE91CB78}"/>
                </a:ext>
              </a:extLst>
            </p:cNvPr>
            <p:cNvSpPr/>
            <p:nvPr/>
          </p:nvSpPr>
          <p:spPr>
            <a:xfrm>
              <a:off x="4713160" y="2113787"/>
              <a:ext cx="533400" cy="323850"/>
            </a:xfrm>
            <a:custGeom>
              <a:avLst/>
              <a:gdLst>
                <a:gd name="connsiteX0" fmla="*/ 533400 w 533400"/>
                <a:gd name="connsiteY0" fmla="*/ 323850 h 323850"/>
                <a:gd name="connsiteX1" fmla="*/ 514350 w 533400"/>
                <a:gd name="connsiteY1" fmla="*/ 323850 h 323850"/>
                <a:gd name="connsiteX2" fmla="*/ 514350 w 533400"/>
                <a:gd name="connsiteY2" fmla="*/ 38100 h 323850"/>
                <a:gd name="connsiteX3" fmla="*/ 495300 w 533400"/>
                <a:gd name="connsiteY3" fmla="*/ 19050 h 323850"/>
                <a:gd name="connsiteX4" fmla="*/ 38100 w 533400"/>
                <a:gd name="connsiteY4" fmla="*/ 19050 h 323850"/>
                <a:gd name="connsiteX5" fmla="*/ 19050 w 533400"/>
                <a:gd name="connsiteY5" fmla="*/ 38100 h 323850"/>
                <a:gd name="connsiteX6" fmla="*/ 19050 w 533400"/>
                <a:gd name="connsiteY6" fmla="*/ 323850 h 323850"/>
                <a:gd name="connsiteX7" fmla="*/ 0 w 533400"/>
                <a:gd name="connsiteY7" fmla="*/ 323850 h 323850"/>
                <a:gd name="connsiteX8" fmla="*/ 0 w 533400"/>
                <a:gd name="connsiteY8" fmla="*/ 38100 h 323850"/>
                <a:gd name="connsiteX9" fmla="*/ 38100 w 533400"/>
                <a:gd name="connsiteY9" fmla="*/ 0 h 323850"/>
                <a:gd name="connsiteX10" fmla="*/ 495300 w 533400"/>
                <a:gd name="connsiteY10" fmla="*/ 0 h 323850"/>
                <a:gd name="connsiteX11" fmla="*/ 533400 w 533400"/>
                <a:gd name="connsiteY11" fmla="*/ 38100 h 323850"/>
                <a:gd name="connsiteX12" fmla="*/ 533400 w 533400"/>
                <a:gd name="connsiteY12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3400" h="323850">
                  <a:moveTo>
                    <a:pt x="533400" y="323850"/>
                  </a:moveTo>
                  <a:lnTo>
                    <a:pt x="514350" y="323850"/>
                  </a:lnTo>
                  <a:lnTo>
                    <a:pt x="514350" y="38100"/>
                  </a:lnTo>
                  <a:cubicBezTo>
                    <a:pt x="514350" y="27623"/>
                    <a:pt x="505778" y="19050"/>
                    <a:pt x="495300" y="19050"/>
                  </a:cubicBezTo>
                  <a:lnTo>
                    <a:pt x="38100" y="19050"/>
                  </a:lnTo>
                  <a:cubicBezTo>
                    <a:pt x="27623" y="19050"/>
                    <a:pt x="19050" y="27623"/>
                    <a:pt x="19050" y="38100"/>
                  </a:cubicBezTo>
                  <a:lnTo>
                    <a:pt x="19050" y="323850"/>
                  </a:lnTo>
                  <a:lnTo>
                    <a:pt x="0" y="323850"/>
                  </a:lnTo>
                  <a:lnTo>
                    <a:pt x="0" y="38100"/>
                  </a:lnTo>
                  <a:cubicBezTo>
                    <a:pt x="0" y="17050"/>
                    <a:pt x="17050" y="0"/>
                    <a:pt x="38100" y="0"/>
                  </a:cubicBezTo>
                  <a:lnTo>
                    <a:pt x="495300" y="0"/>
                  </a:lnTo>
                  <a:cubicBezTo>
                    <a:pt x="516350" y="0"/>
                    <a:pt x="533400" y="17050"/>
                    <a:pt x="533400" y="38100"/>
                  </a:cubicBezTo>
                  <a:lnTo>
                    <a:pt x="533400" y="3238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9D9E0C4F-56B9-1848-83FC-FEC265CB0079}"/>
                </a:ext>
              </a:extLst>
            </p:cNvPr>
            <p:cNvSpPr/>
            <p:nvPr/>
          </p:nvSpPr>
          <p:spPr>
            <a:xfrm>
              <a:off x="4751260" y="1980437"/>
              <a:ext cx="457200" cy="457200"/>
            </a:xfrm>
            <a:custGeom>
              <a:avLst/>
              <a:gdLst>
                <a:gd name="connsiteX0" fmla="*/ 457200 w 457200"/>
                <a:gd name="connsiteY0" fmla="*/ 457200 h 457200"/>
                <a:gd name="connsiteX1" fmla="*/ 0 w 457200"/>
                <a:gd name="connsiteY1" fmla="*/ 457200 h 457200"/>
                <a:gd name="connsiteX2" fmla="*/ 0 w 457200"/>
                <a:gd name="connsiteY2" fmla="*/ 57150 h 457200"/>
                <a:gd name="connsiteX3" fmla="*/ 323850 w 457200"/>
                <a:gd name="connsiteY3" fmla="*/ 57150 h 457200"/>
                <a:gd name="connsiteX4" fmla="*/ 323850 w 457200"/>
                <a:gd name="connsiteY4" fmla="*/ 0 h 457200"/>
                <a:gd name="connsiteX5" fmla="*/ 457200 w 457200"/>
                <a:gd name="connsiteY5" fmla="*/ 0 h 457200"/>
                <a:gd name="connsiteX6" fmla="*/ 457200 w 457200"/>
                <a:gd name="connsiteY6" fmla="*/ 38100 h 457200"/>
                <a:gd name="connsiteX7" fmla="*/ 438150 w 457200"/>
                <a:gd name="connsiteY7" fmla="*/ 38100 h 457200"/>
                <a:gd name="connsiteX8" fmla="*/ 438150 w 457200"/>
                <a:gd name="connsiteY8" fmla="*/ 19050 h 457200"/>
                <a:gd name="connsiteX9" fmla="*/ 342900 w 457200"/>
                <a:gd name="connsiteY9" fmla="*/ 19050 h 457200"/>
                <a:gd name="connsiteX10" fmla="*/ 342900 w 457200"/>
                <a:gd name="connsiteY10" fmla="*/ 57150 h 457200"/>
                <a:gd name="connsiteX11" fmla="*/ 457200 w 457200"/>
                <a:gd name="connsiteY11" fmla="*/ 57150 h 457200"/>
                <a:gd name="connsiteX12" fmla="*/ 457200 w 457200"/>
                <a:gd name="connsiteY12" fmla="*/ 114300 h 457200"/>
                <a:gd name="connsiteX13" fmla="*/ 323850 w 457200"/>
                <a:gd name="connsiteY13" fmla="*/ 114300 h 457200"/>
                <a:gd name="connsiteX14" fmla="*/ 323850 w 457200"/>
                <a:gd name="connsiteY14" fmla="*/ 76200 h 457200"/>
                <a:gd name="connsiteX15" fmla="*/ 19050 w 457200"/>
                <a:gd name="connsiteY15" fmla="*/ 76200 h 457200"/>
                <a:gd name="connsiteX16" fmla="*/ 19050 w 457200"/>
                <a:gd name="connsiteY16" fmla="*/ 438150 h 457200"/>
                <a:gd name="connsiteX17" fmla="*/ 438150 w 457200"/>
                <a:gd name="connsiteY17" fmla="*/ 438150 h 457200"/>
                <a:gd name="connsiteX18" fmla="*/ 438150 w 457200"/>
                <a:gd name="connsiteY18" fmla="*/ 190500 h 457200"/>
                <a:gd name="connsiteX19" fmla="*/ 38100 w 457200"/>
                <a:gd name="connsiteY19" fmla="*/ 190500 h 457200"/>
                <a:gd name="connsiteX20" fmla="*/ 38100 w 457200"/>
                <a:gd name="connsiteY20" fmla="*/ 171450 h 457200"/>
                <a:gd name="connsiteX21" fmla="*/ 457200 w 457200"/>
                <a:gd name="connsiteY21" fmla="*/ 171450 h 457200"/>
                <a:gd name="connsiteX22" fmla="*/ 457200 w 457200"/>
                <a:gd name="connsiteY22" fmla="*/ 457200 h 457200"/>
                <a:gd name="connsiteX23" fmla="*/ 342900 w 457200"/>
                <a:gd name="connsiteY23" fmla="*/ 95250 h 457200"/>
                <a:gd name="connsiteX24" fmla="*/ 438150 w 457200"/>
                <a:gd name="connsiteY24" fmla="*/ 95250 h 457200"/>
                <a:gd name="connsiteX25" fmla="*/ 438150 w 457200"/>
                <a:gd name="connsiteY25" fmla="*/ 76200 h 457200"/>
                <a:gd name="connsiteX26" fmla="*/ 342900 w 457200"/>
                <a:gd name="connsiteY26" fmla="*/ 76200 h 457200"/>
                <a:gd name="connsiteX27" fmla="*/ 342900 w 457200"/>
                <a:gd name="connsiteY27" fmla="*/ 9525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7200" h="457200">
                  <a:moveTo>
                    <a:pt x="457200" y="457200"/>
                  </a:moveTo>
                  <a:lnTo>
                    <a:pt x="0" y="457200"/>
                  </a:lnTo>
                  <a:lnTo>
                    <a:pt x="0" y="57150"/>
                  </a:lnTo>
                  <a:lnTo>
                    <a:pt x="323850" y="57150"/>
                  </a:lnTo>
                  <a:lnTo>
                    <a:pt x="323850" y="0"/>
                  </a:lnTo>
                  <a:lnTo>
                    <a:pt x="457200" y="0"/>
                  </a:lnTo>
                  <a:lnTo>
                    <a:pt x="457200" y="38100"/>
                  </a:lnTo>
                  <a:lnTo>
                    <a:pt x="438150" y="38100"/>
                  </a:lnTo>
                  <a:lnTo>
                    <a:pt x="438150" y="19050"/>
                  </a:lnTo>
                  <a:lnTo>
                    <a:pt x="342900" y="19050"/>
                  </a:lnTo>
                  <a:lnTo>
                    <a:pt x="342900" y="57150"/>
                  </a:lnTo>
                  <a:lnTo>
                    <a:pt x="457200" y="57150"/>
                  </a:lnTo>
                  <a:lnTo>
                    <a:pt x="457200" y="114300"/>
                  </a:lnTo>
                  <a:lnTo>
                    <a:pt x="323850" y="114300"/>
                  </a:lnTo>
                  <a:lnTo>
                    <a:pt x="323850" y="76200"/>
                  </a:lnTo>
                  <a:lnTo>
                    <a:pt x="19050" y="76200"/>
                  </a:lnTo>
                  <a:lnTo>
                    <a:pt x="19050" y="438150"/>
                  </a:lnTo>
                  <a:lnTo>
                    <a:pt x="438150" y="438150"/>
                  </a:lnTo>
                  <a:lnTo>
                    <a:pt x="438150" y="190500"/>
                  </a:lnTo>
                  <a:lnTo>
                    <a:pt x="38100" y="190500"/>
                  </a:lnTo>
                  <a:lnTo>
                    <a:pt x="38100" y="171450"/>
                  </a:lnTo>
                  <a:lnTo>
                    <a:pt x="457200" y="171450"/>
                  </a:lnTo>
                  <a:lnTo>
                    <a:pt x="457200" y="457200"/>
                  </a:lnTo>
                  <a:close/>
                  <a:moveTo>
                    <a:pt x="342900" y="95250"/>
                  </a:moveTo>
                  <a:lnTo>
                    <a:pt x="438150" y="95250"/>
                  </a:lnTo>
                  <a:lnTo>
                    <a:pt x="438150" y="76200"/>
                  </a:lnTo>
                  <a:lnTo>
                    <a:pt x="342900" y="76200"/>
                  </a:lnTo>
                  <a:lnTo>
                    <a:pt x="34290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41DFD06A-8D8B-3448-B0DC-9AC37CC2B8B1}"/>
                </a:ext>
              </a:extLst>
            </p:cNvPr>
            <p:cNvSpPr/>
            <p:nvPr/>
          </p:nvSpPr>
          <p:spPr>
            <a:xfrm>
              <a:off x="515131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098ABEC8-6A3B-8848-854B-BB2CAEE3E935}"/>
                </a:ext>
              </a:extLst>
            </p:cNvPr>
            <p:cNvSpPr/>
            <p:nvPr/>
          </p:nvSpPr>
          <p:spPr>
            <a:xfrm>
              <a:off x="515131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5C44C5FB-9296-AA42-BF94-C07AC16DE86E}"/>
                </a:ext>
              </a:extLst>
            </p:cNvPr>
            <p:cNvSpPr/>
            <p:nvPr/>
          </p:nvSpPr>
          <p:spPr>
            <a:xfrm>
              <a:off x="4789360" y="23804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1D535263-4C3E-A142-AB94-D4762EEF4556}"/>
                </a:ext>
              </a:extLst>
            </p:cNvPr>
            <p:cNvSpPr/>
            <p:nvPr/>
          </p:nvSpPr>
          <p:spPr>
            <a:xfrm>
              <a:off x="4789360" y="2189988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318" name="Прямая со стрелкой 317">
            <a:extLst>
              <a:ext uri="{FF2B5EF4-FFF2-40B4-BE49-F238E27FC236}">
                <a16:creationId xmlns:a16="http://schemas.microsoft.com/office/drawing/2014/main" id="{1D748F26-9143-DF4B-9B86-C74BF5C28DF6}"/>
              </a:ext>
            </a:extLst>
          </p:cNvPr>
          <p:cNvCxnSpPr>
            <a:cxnSpLocks/>
          </p:cNvCxnSpPr>
          <p:nvPr/>
        </p:nvCxnSpPr>
        <p:spPr>
          <a:xfrm>
            <a:off x="689796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Прямая со стрелкой 318">
            <a:extLst>
              <a:ext uri="{FF2B5EF4-FFF2-40B4-BE49-F238E27FC236}">
                <a16:creationId xmlns:a16="http://schemas.microsoft.com/office/drawing/2014/main" id="{081E1520-A680-F047-AAF6-FDC98C8138B9}"/>
              </a:ext>
            </a:extLst>
          </p:cNvPr>
          <p:cNvCxnSpPr>
            <a:cxnSpLocks/>
          </p:cNvCxnSpPr>
          <p:nvPr/>
        </p:nvCxnSpPr>
        <p:spPr>
          <a:xfrm>
            <a:off x="5447112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Прямая со стрелкой 319">
            <a:extLst>
              <a:ext uri="{FF2B5EF4-FFF2-40B4-BE49-F238E27FC236}">
                <a16:creationId xmlns:a16="http://schemas.microsoft.com/office/drawing/2014/main" id="{14C9EDA6-BE48-9540-9CD6-16A72D2C8C9E}"/>
              </a:ext>
            </a:extLst>
          </p:cNvPr>
          <p:cNvCxnSpPr>
            <a:cxnSpLocks/>
          </p:cNvCxnSpPr>
          <p:nvPr/>
        </p:nvCxnSpPr>
        <p:spPr>
          <a:xfrm>
            <a:off x="4081608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Прямая со стрелкой 320">
            <a:extLst>
              <a:ext uri="{FF2B5EF4-FFF2-40B4-BE49-F238E27FC236}">
                <a16:creationId xmlns:a16="http://schemas.microsoft.com/office/drawing/2014/main" id="{BFE53C21-5767-7F4B-BE60-06BD87425A3F}"/>
              </a:ext>
            </a:extLst>
          </p:cNvPr>
          <p:cNvCxnSpPr>
            <a:cxnSpLocks/>
          </p:cNvCxnSpPr>
          <p:nvPr/>
        </p:nvCxnSpPr>
        <p:spPr>
          <a:xfrm>
            <a:off x="2691720" y="3433167"/>
            <a:ext cx="576399" cy="1"/>
          </a:xfrm>
          <a:prstGeom prst="straightConnector1">
            <a:avLst/>
          </a:prstGeom>
          <a:ln w="19050">
            <a:solidFill>
              <a:srgbClr val="B2B6B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888952E-5B5F-AB34-C54E-20191CF2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28</a:t>
            </a:fld>
            <a:endParaRPr lang="ru-RU" dirty="0"/>
          </a:p>
        </p:txBody>
      </p:sp>
      <p:sp>
        <p:nvSpPr>
          <p:cNvPr id="150" name="Текст 6">
            <a:extLst>
              <a:ext uri="{FF2B5EF4-FFF2-40B4-BE49-F238E27FC236}">
                <a16:creationId xmlns:a16="http://schemas.microsoft.com/office/drawing/2014/main" id="{C91545CE-E720-47EE-95C7-1C34E55619B2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4072546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0B5193A1-F14D-4B23-88FB-84A1EA1B30E4}"/>
              </a:ext>
            </a:extLst>
          </p:cNvPr>
          <p:cNvSpPr txBox="1"/>
          <p:nvPr/>
        </p:nvSpPr>
        <p:spPr>
          <a:xfrm>
            <a:off x="620478" y="2642420"/>
            <a:ext cx="239078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STANDALONE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C0A4254D-2A28-4E7A-A1C8-876EF8CA378E}"/>
              </a:ext>
            </a:extLst>
          </p:cNvPr>
          <p:cNvSpPr txBox="1"/>
          <p:nvPr/>
        </p:nvSpPr>
        <p:spPr>
          <a:xfrm>
            <a:off x="4248883" y="2619789"/>
            <a:ext cx="25076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lvl="0" hangingPunct="0"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КЛАСТЕР </a:t>
            </a:r>
            <a:b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</a:b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ACTIVE</a:t>
            </a:r>
            <a:r>
              <a:rPr lang="e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—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PASSIVE</a:t>
            </a: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CD9208F2-27AB-40AD-BE9F-527A26369087}"/>
              </a:ext>
            </a:extLst>
          </p:cNvPr>
          <p:cNvSpPr txBox="1"/>
          <p:nvPr/>
        </p:nvSpPr>
        <p:spPr>
          <a:xfrm>
            <a:off x="8412068" y="2642420"/>
            <a:ext cx="25076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lvl="0" hangingPunct="0"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КЛАСТЕР</a:t>
            </a:r>
            <a:b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</a:b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ACTIVE</a:t>
            </a:r>
            <a:r>
              <a:rPr lang="e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—A</a:t>
            </a:r>
            <a:r>
              <a:rPr kumimoji="0" lang="en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sym typeface="Arial Black"/>
              </a:rPr>
              <a:t>CTIVE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ADA4BA-7E5A-4031-B199-FF96D3B2D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9996" y="738553"/>
            <a:ext cx="9629775" cy="96202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Режимы работы</a:t>
            </a:r>
          </a:p>
        </p:txBody>
      </p: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FE0F4B98-3707-4EBA-A9A7-18E77CEEFFA2}"/>
              </a:ext>
            </a:extLst>
          </p:cNvPr>
          <p:cNvSpPr/>
          <p:nvPr/>
        </p:nvSpPr>
        <p:spPr>
          <a:xfrm>
            <a:off x="406490" y="3409023"/>
            <a:ext cx="26918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на одной аппаратной или программной платформе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Низкая стоимость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отказоустойчивости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малого и среднего уровня значимости</a:t>
            </a: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F4D45B1E-C84B-4F29-93AC-5C5AEFAF3D52}"/>
              </a:ext>
            </a:extLst>
          </p:cNvPr>
          <p:cNvSpPr/>
          <p:nvPr/>
        </p:nvSpPr>
        <p:spPr>
          <a:xfrm>
            <a:off x="4037671" y="3340419"/>
            <a:ext cx="324041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аппаратных или программных платформы</a:t>
            </a:r>
          </a:p>
          <a:p>
            <a:pPr marL="171450" lvl="0" indent="-1714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отказоустойчивый режим работы системы</a:t>
            </a:r>
          </a:p>
          <a:p>
            <a:pPr marL="171450" lvl="0" indent="-1714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Большую часть времени простаивает 50% оборудования</a:t>
            </a:r>
          </a:p>
          <a:p>
            <a:pPr marL="171450" lvl="0" indent="-1714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с повышенными требованиями по доступности</a:t>
            </a: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278BC7C-2A0F-43BF-A8A4-3A91D9A7FDBB}"/>
              </a:ext>
            </a:extLst>
          </p:cNvPr>
          <p:cNvSpPr/>
          <p:nvPr/>
        </p:nvSpPr>
        <p:spPr>
          <a:xfrm>
            <a:off x="8167683" y="3429000"/>
            <a:ext cx="311663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и более аппаратных или программных платформ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равномерное распределение нагрузки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между узлами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Все лицензии активны </a:t>
            </a:r>
          </a:p>
          <a:p>
            <a:pPr marL="171450" lvl="0" indent="-171450">
              <a:spcAft>
                <a:spcPts val="600"/>
              </a:spcAft>
              <a:buClr>
                <a:srgbClr val="FF0000"/>
              </a:buClr>
              <a:buSzPct val="80000"/>
              <a:buFont typeface="Wingdings" pitchFamily="2" charset="2"/>
              <a:buChar char="§"/>
              <a:defRPr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с высокой нагрузкой</a:t>
            </a:r>
          </a:p>
        </p:txBody>
      </p:sp>
      <p:grpSp>
        <p:nvGrpSpPr>
          <p:cNvPr id="20" name="Рисунок 2">
            <a:extLst>
              <a:ext uri="{FF2B5EF4-FFF2-40B4-BE49-F238E27FC236}">
                <a16:creationId xmlns:a16="http://schemas.microsoft.com/office/drawing/2014/main" id="{410B483A-E296-7141-A110-44F842369688}"/>
              </a:ext>
            </a:extLst>
          </p:cNvPr>
          <p:cNvGrpSpPr/>
          <p:nvPr/>
        </p:nvGrpSpPr>
        <p:grpSpPr>
          <a:xfrm>
            <a:off x="8412068" y="1720219"/>
            <a:ext cx="893727" cy="678571"/>
            <a:chOff x="5284755" y="3093910"/>
            <a:chExt cx="514350" cy="390525"/>
          </a:xfrm>
          <a:solidFill>
            <a:srgbClr val="C00000"/>
          </a:solidFill>
        </p:grpSpPr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74C50DAA-09DA-A44B-8535-BF21C73F3C6B}"/>
                </a:ext>
              </a:extLst>
            </p:cNvPr>
            <p:cNvSpPr/>
            <p:nvPr/>
          </p:nvSpPr>
          <p:spPr>
            <a:xfrm>
              <a:off x="5284755" y="30939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566A8E54-2878-DC4E-A48C-2EC535875385}"/>
                </a:ext>
              </a:extLst>
            </p:cNvPr>
            <p:cNvSpPr/>
            <p:nvPr/>
          </p:nvSpPr>
          <p:spPr>
            <a:xfrm>
              <a:off x="5322855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Полилиния 196">
              <a:extLst>
                <a:ext uri="{FF2B5EF4-FFF2-40B4-BE49-F238E27FC236}">
                  <a16:creationId xmlns:a16="http://schemas.microsoft.com/office/drawing/2014/main" id="{37347902-FE2B-2243-B7DF-D570906A909B}"/>
                </a:ext>
              </a:extLst>
            </p:cNvPr>
            <p:cNvSpPr/>
            <p:nvPr/>
          </p:nvSpPr>
          <p:spPr>
            <a:xfrm>
              <a:off x="5741955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Полилиния 197">
              <a:extLst>
                <a:ext uri="{FF2B5EF4-FFF2-40B4-BE49-F238E27FC236}">
                  <a16:creationId xmlns:a16="http://schemas.microsoft.com/office/drawing/2014/main" id="{71E12358-C84E-6B47-87B9-C88EBB4C8C18}"/>
                </a:ext>
              </a:extLst>
            </p:cNvPr>
            <p:cNvSpPr/>
            <p:nvPr/>
          </p:nvSpPr>
          <p:spPr>
            <a:xfrm>
              <a:off x="53419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Полилиния 198">
              <a:extLst>
                <a:ext uri="{FF2B5EF4-FFF2-40B4-BE49-F238E27FC236}">
                  <a16:creationId xmlns:a16="http://schemas.microsoft.com/office/drawing/2014/main" id="{341E5E84-B35F-774A-A310-9F2965D15002}"/>
                </a:ext>
              </a:extLst>
            </p:cNvPr>
            <p:cNvSpPr/>
            <p:nvPr/>
          </p:nvSpPr>
          <p:spPr>
            <a:xfrm>
              <a:off x="53800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Полилиния 199">
              <a:extLst>
                <a:ext uri="{FF2B5EF4-FFF2-40B4-BE49-F238E27FC236}">
                  <a16:creationId xmlns:a16="http://schemas.microsoft.com/office/drawing/2014/main" id="{68A6F63A-FA8F-5946-8A0C-33E39A1B13E2}"/>
                </a:ext>
              </a:extLst>
            </p:cNvPr>
            <p:cNvSpPr/>
            <p:nvPr/>
          </p:nvSpPr>
          <p:spPr>
            <a:xfrm>
              <a:off x="54181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Полилиния 200">
              <a:extLst>
                <a:ext uri="{FF2B5EF4-FFF2-40B4-BE49-F238E27FC236}">
                  <a16:creationId xmlns:a16="http://schemas.microsoft.com/office/drawing/2014/main" id="{DE0A3BA0-1932-C14C-A130-654744A2C225}"/>
                </a:ext>
              </a:extLst>
            </p:cNvPr>
            <p:cNvSpPr/>
            <p:nvPr/>
          </p:nvSpPr>
          <p:spPr>
            <a:xfrm>
              <a:off x="5456205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Полилиния 201">
              <a:extLst>
                <a:ext uri="{FF2B5EF4-FFF2-40B4-BE49-F238E27FC236}">
                  <a16:creationId xmlns:a16="http://schemas.microsoft.com/office/drawing/2014/main" id="{0F0AA7E5-4C96-C649-85B6-F0C3705AB70B}"/>
                </a:ext>
              </a:extLst>
            </p:cNvPr>
            <p:cNvSpPr/>
            <p:nvPr/>
          </p:nvSpPr>
          <p:spPr>
            <a:xfrm>
              <a:off x="5494305" y="3151059"/>
              <a:ext cx="19049" cy="57150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Полилиния 202">
              <a:extLst>
                <a:ext uri="{FF2B5EF4-FFF2-40B4-BE49-F238E27FC236}">
                  <a16:creationId xmlns:a16="http://schemas.microsoft.com/office/drawing/2014/main" id="{8F2C03D4-AB69-884B-A3F9-0F686FF29D96}"/>
                </a:ext>
              </a:extLst>
            </p:cNvPr>
            <p:cNvSpPr/>
            <p:nvPr/>
          </p:nvSpPr>
          <p:spPr>
            <a:xfrm>
              <a:off x="5284755" y="32844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Полилиния 203">
              <a:extLst>
                <a:ext uri="{FF2B5EF4-FFF2-40B4-BE49-F238E27FC236}">
                  <a16:creationId xmlns:a16="http://schemas.microsoft.com/office/drawing/2014/main" id="{F8B0E67E-D0B2-694D-A53A-657E51CE28D2}"/>
                </a:ext>
              </a:extLst>
            </p:cNvPr>
            <p:cNvSpPr/>
            <p:nvPr/>
          </p:nvSpPr>
          <p:spPr>
            <a:xfrm>
              <a:off x="5322855" y="34463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Полилиния 204">
              <a:extLst>
                <a:ext uri="{FF2B5EF4-FFF2-40B4-BE49-F238E27FC236}">
                  <a16:creationId xmlns:a16="http://schemas.microsoft.com/office/drawing/2014/main" id="{F9180CBA-44D1-A34F-AA2F-F391DA68D435}"/>
                </a:ext>
              </a:extLst>
            </p:cNvPr>
            <p:cNvSpPr/>
            <p:nvPr/>
          </p:nvSpPr>
          <p:spPr>
            <a:xfrm>
              <a:off x="5741955" y="34463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Полилиния 205">
              <a:extLst>
                <a:ext uri="{FF2B5EF4-FFF2-40B4-BE49-F238E27FC236}">
                  <a16:creationId xmlns:a16="http://schemas.microsoft.com/office/drawing/2014/main" id="{0FD9D25D-BD5F-6E46-9B1F-7ACB6BFFB2E8}"/>
                </a:ext>
              </a:extLst>
            </p:cNvPr>
            <p:cNvSpPr/>
            <p:nvPr/>
          </p:nvSpPr>
          <p:spPr>
            <a:xfrm>
              <a:off x="53419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Полилиния 206">
              <a:extLst>
                <a:ext uri="{FF2B5EF4-FFF2-40B4-BE49-F238E27FC236}">
                  <a16:creationId xmlns:a16="http://schemas.microsoft.com/office/drawing/2014/main" id="{8949DABB-2627-8643-B4D9-189A37C543D0}"/>
                </a:ext>
              </a:extLst>
            </p:cNvPr>
            <p:cNvSpPr/>
            <p:nvPr/>
          </p:nvSpPr>
          <p:spPr>
            <a:xfrm>
              <a:off x="53800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Полилиния 207">
              <a:extLst>
                <a:ext uri="{FF2B5EF4-FFF2-40B4-BE49-F238E27FC236}">
                  <a16:creationId xmlns:a16="http://schemas.microsoft.com/office/drawing/2014/main" id="{CA623759-EF2A-474E-B96C-68D6E85A783A}"/>
                </a:ext>
              </a:extLst>
            </p:cNvPr>
            <p:cNvSpPr/>
            <p:nvPr/>
          </p:nvSpPr>
          <p:spPr>
            <a:xfrm>
              <a:off x="54181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Полилиния 208">
              <a:extLst>
                <a:ext uri="{FF2B5EF4-FFF2-40B4-BE49-F238E27FC236}">
                  <a16:creationId xmlns:a16="http://schemas.microsoft.com/office/drawing/2014/main" id="{166E1254-2D11-EA4D-9FBC-2C7A7489C19B}"/>
                </a:ext>
              </a:extLst>
            </p:cNvPr>
            <p:cNvSpPr/>
            <p:nvPr/>
          </p:nvSpPr>
          <p:spPr>
            <a:xfrm>
              <a:off x="5456205" y="33415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Полилиния 209">
              <a:extLst>
                <a:ext uri="{FF2B5EF4-FFF2-40B4-BE49-F238E27FC236}">
                  <a16:creationId xmlns:a16="http://schemas.microsoft.com/office/drawing/2014/main" id="{440586A8-1B0B-F64A-845F-46781FA7D8B3}"/>
                </a:ext>
              </a:extLst>
            </p:cNvPr>
            <p:cNvSpPr/>
            <p:nvPr/>
          </p:nvSpPr>
          <p:spPr>
            <a:xfrm>
              <a:off x="5494305" y="3341560"/>
              <a:ext cx="19049" cy="57150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Полилиния 210">
              <a:extLst>
                <a:ext uri="{FF2B5EF4-FFF2-40B4-BE49-F238E27FC236}">
                  <a16:creationId xmlns:a16="http://schemas.microsoft.com/office/drawing/2014/main" id="{5F5B9438-50C6-124E-BDCC-4A32EFD2DC47}"/>
                </a:ext>
              </a:extLst>
            </p:cNvPr>
            <p:cNvSpPr/>
            <p:nvPr/>
          </p:nvSpPr>
          <p:spPr>
            <a:xfrm>
              <a:off x="56181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Полилиния 211">
              <a:extLst>
                <a:ext uri="{FF2B5EF4-FFF2-40B4-BE49-F238E27FC236}">
                  <a16:creationId xmlns:a16="http://schemas.microsoft.com/office/drawing/2014/main" id="{F210A085-B6EA-5243-8C63-0B10D94EFA52}"/>
                </a:ext>
              </a:extLst>
            </p:cNvPr>
            <p:cNvSpPr/>
            <p:nvPr/>
          </p:nvSpPr>
          <p:spPr>
            <a:xfrm>
              <a:off x="55800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Полилиния 212">
              <a:extLst>
                <a:ext uri="{FF2B5EF4-FFF2-40B4-BE49-F238E27FC236}">
                  <a16:creationId xmlns:a16="http://schemas.microsoft.com/office/drawing/2014/main" id="{94CD27BF-A128-5A4C-A708-CB181D57D6D6}"/>
                </a:ext>
              </a:extLst>
            </p:cNvPr>
            <p:cNvSpPr/>
            <p:nvPr/>
          </p:nvSpPr>
          <p:spPr>
            <a:xfrm>
              <a:off x="5541930" y="33606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Полилиния 213">
              <a:extLst>
                <a:ext uri="{FF2B5EF4-FFF2-40B4-BE49-F238E27FC236}">
                  <a16:creationId xmlns:a16="http://schemas.microsoft.com/office/drawing/2014/main" id="{ABC7305A-F98C-3340-B02F-582852DF2508}"/>
                </a:ext>
              </a:extLst>
            </p:cNvPr>
            <p:cNvSpPr/>
            <p:nvPr/>
          </p:nvSpPr>
          <p:spPr>
            <a:xfrm>
              <a:off x="5665755" y="33320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Полилиния 214">
              <a:extLst>
                <a:ext uri="{FF2B5EF4-FFF2-40B4-BE49-F238E27FC236}">
                  <a16:creationId xmlns:a16="http://schemas.microsoft.com/office/drawing/2014/main" id="{56841302-BC97-8945-8706-246BE084BAE7}"/>
                </a:ext>
              </a:extLst>
            </p:cNvPr>
            <p:cNvSpPr/>
            <p:nvPr/>
          </p:nvSpPr>
          <p:spPr>
            <a:xfrm>
              <a:off x="56181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Полилиния 215">
              <a:extLst>
                <a:ext uri="{FF2B5EF4-FFF2-40B4-BE49-F238E27FC236}">
                  <a16:creationId xmlns:a16="http://schemas.microsoft.com/office/drawing/2014/main" id="{64558717-CF9F-2742-8F11-88B10C742912}"/>
                </a:ext>
              </a:extLst>
            </p:cNvPr>
            <p:cNvSpPr/>
            <p:nvPr/>
          </p:nvSpPr>
          <p:spPr>
            <a:xfrm>
              <a:off x="55800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Полилиния 216">
              <a:extLst>
                <a:ext uri="{FF2B5EF4-FFF2-40B4-BE49-F238E27FC236}">
                  <a16:creationId xmlns:a16="http://schemas.microsoft.com/office/drawing/2014/main" id="{A6940B91-0C67-FB4B-B2E7-D308611E533B}"/>
                </a:ext>
              </a:extLst>
            </p:cNvPr>
            <p:cNvSpPr/>
            <p:nvPr/>
          </p:nvSpPr>
          <p:spPr>
            <a:xfrm>
              <a:off x="5541930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Полилиния 217">
              <a:extLst>
                <a:ext uri="{FF2B5EF4-FFF2-40B4-BE49-F238E27FC236}">
                  <a16:creationId xmlns:a16="http://schemas.microsoft.com/office/drawing/2014/main" id="{7D012A36-CFFB-9543-A954-D82F8DE37AC2}"/>
                </a:ext>
              </a:extLst>
            </p:cNvPr>
            <p:cNvSpPr/>
            <p:nvPr/>
          </p:nvSpPr>
          <p:spPr>
            <a:xfrm>
              <a:off x="5665755" y="31415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19" name="Рисунок 2">
            <a:extLst>
              <a:ext uri="{FF2B5EF4-FFF2-40B4-BE49-F238E27FC236}">
                <a16:creationId xmlns:a16="http://schemas.microsoft.com/office/drawing/2014/main" id="{410B483A-E296-7141-A110-44F842369688}"/>
              </a:ext>
            </a:extLst>
          </p:cNvPr>
          <p:cNvGrpSpPr/>
          <p:nvPr/>
        </p:nvGrpSpPr>
        <p:grpSpPr>
          <a:xfrm>
            <a:off x="604656" y="2051229"/>
            <a:ext cx="893728" cy="347559"/>
            <a:chOff x="6234969" y="3093910"/>
            <a:chExt cx="514350" cy="200024"/>
          </a:xfrm>
          <a:solidFill>
            <a:srgbClr val="C00000"/>
          </a:solidFill>
        </p:grpSpPr>
        <p:sp>
          <p:nvSpPr>
            <p:cNvPr id="220" name="Полилиния 219">
              <a:extLst>
                <a:ext uri="{FF2B5EF4-FFF2-40B4-BE49-F238E27FC236}">
                  <a16:creationId xmlns:a16="http://schemas.microsoft.com/office/drawing/2014/main" id="{15134467-4479-C94C-9B20-762DF64592DF}"/>
                </a:ext>
              </a:extLst>
            </p:cNvPr>
            <p:cNvSpPr/>
            <p:nvPr/>
          </p:nvSpPr>
          <p:spPr>
            <a:xfrm>
              <a:off x="6234969" y="3093910"/>
              <a:ext cx="514350" cy="171450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Полилиния 220">
              <a:extLst>
                <a:ext uri="{FF2B5EF4-FFF2-40B4-BE49-F238E27FC236}">
                  <a16:creationId xmlns:a16="http://schemas.microsoft.com/office/drawing/2014/main" id="{5573C451-78BD-564A-BCD1-45E7B501DC94}"/>
                </a:ext>
              </a:extLst>
            </p:cNvPr>
            <p:cNvSpPr/>
            <p:nvPr/>
          </p:nvSpPr>
          <p:spPr>
            <a:xfrm>
              <a:off x="6273069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Полилиния 221">
              <a:extLst>
                <a:ext uri="{FF2B5EF4-FFF2-40B4-BE49-F238E27FC236}">
                  <a16:creationId xmlns:a16="http://schemas.microsoft.com/office/drawing/2014/main" id="{F50DFA01-DC45-EF4D-B65E-32733139025B}"/>
                </a:ext>
              </a:extLst>
            </p:cNvPr>
            <p:cNvSpPr/>
            <p:nvPr/>
          </p:nvSpPr>
          <p:spPr>
            <a:xfrm>
              <a:off x="6692169" y="3255835"/>
              <a:ext cx="19050" cy="38100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Полилиния 222">
              <a:extLst>
                <a:ext uri="{FF2B5EF4-FFF2-40B4-BE49-F238E27FC236}">
                  <a16:creationId xmlns:a16="http://schemas.microsoft.com/office/drawing/2014/main" id="{974B6625-316B-954B-B0F4-3EBE9655ADBE}"/>
                </a:ext>
              </a:extLst>
            </p:cNvPr>
            <p:cNvSpPr/>
            <p:nvPr/>
          </p:nvSpPr>
          <p:spPr>
            <a:xfrm>
              <a:off x="62921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Полилиния 223">
              <a:extLst>
                <a:ext uri="{FF2B5EF4-FFF2-40B4-BE49-F238E27FC236}">
                  <a16:creationId xmlns:a16="http://schemas.microsoft.com/office/drawing/2014/main" id="{B8ECE398-9649-CC45-BA42-1162D088B621}"/>
                </a:ext>
              </a:extLst>
            </p:cNvPr>
            <p:cNvSpPr/>
            <p:nvPr/>
          </p:nvSpPr>
          <p:spPr>
            <a:xfrm>
              <a:off x="63302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Полилиния 224">
              <a:extLst>
                <a:ext uri="{FF2B5EF4-FFF2-40B4-BE49-F238E27FC236}">
                  <a16:creationId xmlns:a16="http://schemas.microsoft.com/office/drawing/2014/main" id="{5BB3A292-E3AD-BC41-88E7-FBCF0EF2E34F}"/>
                </a:ext>
              </a:extLst>
            </p:cNvPr>
            <p:cNvSpPr/>
            <p:nvPr/>
          </p:nvSpPr>
          <p:spPr>
            <a:xfrm>
              <a:off x="63683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Полилиния 225">
              <a:extLst>
                <a:ext uri="{FF2B5EF4-FFF2-40B4-BE49-F238E27FC236}">
                  <a16:creationId xmlns:a16="http://schemas.microsoft.com/office/drawing/2014/main" id="{C2919458-A24A-C144-BEE0-8DF8E4ECA6E5}"/>
                </a:ext>
              </a:extLst>
            </p:cNvPr>
            <p:cNvSpPr/>
            <p:nvPr/>
          </p:nvSpPr>
          <p:spPr>
            <a:xfrm>
              <a:off x="64064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Полилиния 226">
              <a:extLst>
                <a:ext uri="{FF2B5EF4-FFF2-40B4-BE49-F238E27FC236}">
                  <a16:creationId xmlns:a16="http://schemas.microsoft.com/office/drawing/2014/main" id="{0F3535AF-A59F-204A-9220-7C5637C3AB34}"/>
                </a:ext>
              </a:extLst>
            </p:cNvPr>
            <p:cNvSpPr/>
            <p:nvPr/>
          </p:nvSpPr>
          <p:spPr>
            <a:xfrm>
              <a:off x="6444519" y="3151060"/>
              <a:ext cx="19050" cy="57150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Полилиния 227">
              <a:extLst>
                <a:ext uri="{FF2B5EF4-FFF2-40B4-BE49-F238E27FC236}">
                  <a16:creationId xmlns:a16="http://schemas.microsoft.com/office/drawing/2014/main" id="{8451F777-DB50-2C47-AC26-5A41FE82C4C8}"/>
                </a:ext>
              </a:extLst>
            </p:cNvPr>
            <p:cNvSpPr/>
            <p:nvPr/>
          </p:nvSpPr>
          <p:spPr>
            <a:xfrm>
              <a:off x="65683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Полилиния 228">
              <a:extLst>
                <a:ext uri="{FF2B5EF4-FFF2-40B4-BE49-F238E27FC236}">
                  <a16:creationId xmlns:a16="http://schemas.microsoft.com/office/drawing/2014/main" id="{DFCF047E-AAC6-2B4B-AD0A-C3B7FA64B47F}"/>
                </a:ext>
              </a:extLst>
            </p:cNvPr>
            <p:cNvSpPr/>
            <p:nvPr/>
          </p:nvSpPr>
          <p:spPr>
            <a:xfrm>
              <a:off x="65302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Полилиния 229">
              <a:extLst>
                <a:ext uri="{FF2B5EF4-FFF2-40B4-BE49-F238E27FC236}">
                  <a16:creationId xmlns:a16="http://schemas.microsoft.com/office/drawing/2014/main" id="{4A1CC9F8-1642-8544-8AB8-61E72E3B642A}"/>
                </a:ext>
              </a:extLst>
            </p:cNvPr>
            <p:cNvSpPr/>
            <p:nvPr/>
          </p:nvSpPr>
          <p:spPr>
            <a:xfrm>
              <a:off x="6492144" y="3170110"/>
              <a:ext cx="19050" cy="19050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Полилиния 230">
              <a:extLst>
                <a:ext uri="{FF2B5EF4-FFF2-40B4-BE49-F238E27FC236}">
                  <a16:creationId xmlns:a16="http://schemas.microsoft.com/office/drawing/2014/main" id="{A81E3CFF-E904-2643-B57B-6A14FB7ADC9E}"/>
                </a:ext>
              </a:extLst>
            </p:cNvPr>
            <p:cNvSpPr/>
            <p:nvPr/>
          </p:nvSpPr>
          <p:spPr>
            <a:xfrm>
              <a:off x="6615969" y="3141535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3" y="19050"/>
                    <a:pt x="19050" y="27622"/>
                    <a:pt x="19050" y="38100"/>
                  </a:cubicBezTo>
                  <a:cubicBezTo>
                    <a:pt x="19050" y="48577"/>
                    <a:pt x="27623" y="57150"/>
                    <a:pt x="38100" y="57150"/>
                  </a:cubicBezTo>
                  <a:cubicBezTo>
                    <a:pt x="48578" y="57150"/>
                    <a:pt x="57150" y="48577"/>
                    <a:pt x="57150" y="38100"/>
                  </a:cubicBezTo>
                  <a:cubicBezTo>
                    <a:pt x="57150" y="27622"/>
                    <a:pt x="48578" y="19050"/>
                    <a:pt x="3810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7" name="Группа 256">
            <a:extLst>
              <a:ext uri="{FF2B5EF4-FFF2-40B4-BE49-F238E27FC236}">
                <a16:creationId xmlns:a16="http://schemas.microsoft.com/office/drawing/2014/main" id="{E2E46779-EDD4-8446-B6B0-300EAA73A942}"/>
              </a:ext>
            </a:extLst>
          </p:cNvPr>
          <p:cNvGrpSpPr/>
          <p:nvPr/>
        </p:nvGrpSpPr>
        <p:grpSpPr>
          <a:xfrm>
            <a:off x="4301481" y="1711943"/>
            <a:ext cx="893727" cy="678571"/>
            <a:chOff x="4545828" y="1944352"/>
            <a:chExt cx="893727" cy="678571"/>
          </a:xfrm>
        </p:grpSpPr>
        <p:sp>
          <p:nvSpPr>
            <p:cNvPr id="233" name="Полилиния 232">
              <a:extLst>
                <a:ext uri="{FF2B5EF4-FFF2-40B4-BE49-F238E27FC236}">
                  <a16:creationId xmlns:a16="http://schemas.microsoft.com/office/drawing/2014/main" id="{C2C9C34E-5E25-624B-BF57-169D84A2F531}"/>
                </a:ext>
              </a:extLst>
            </p:cNvPr>
            <p:cNvSpPr/>
            <p:nvPr/>
          </p:nvSpPr>
          <p:spPr>
            <a:xfrm>
              <a:off x="4545828" y="1944352"/>
              <a:ext cx="893727" cy="297909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Полилиния 233">
              <a:extLst>
                <a:ext uri="{FF2B5EF4-FFF2-40B4-BE49-F238E27FC236}">
                  <a16:creationId xmlns:a16="http://schemas.microsoft.com/office/drawing/2014/main" id="{D54A5C9F-658B-5142-BF27-B07CF97D31F3}"/>
                </a:ext>
              </a:extLst>
            </p:cNvPr>
            <p:cNvSpPr/>
            <p:nvPr/>
          </p:nvSpPr>
          <p:spPr>
            <a:xfrm>
              <a:off x="4612030" y="222571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Полилиния 234">
              <a:extLst>
                <a:ext uri="{FF2B5EF4-FFF2-40B4-BE49-F238E27FC236}">
                  <a16:creationId xmlns:a16="http://schemas.microsoft.com/office/drawing/2014/main" id="{03759976-14A9-7A44-8BB5-3CDC1D65863C}"/>
                </a:ext>
              </a:extLst>
            </p:cNvPr>
            <p:cNvSpPr/>
            <p:nvPr/>
          </p:nvSpPr>
          <p:spPr>
            <a:xfrm>
              <a:off x="5340252" y="222571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Полилиния 235">
              <a:extLst>
                <a:ext uri="{FF2B5EF4-FFF2-40B4-BE49-F238E27FC236}">
                  <a16:creationId xmlns:a16="http://schemas.microsoft.com/office/drawing/2014/main" id="{D6D71C03-E3B6-2542-AF74-AB1FA32A335F}"/>
                </a:ext>
              </a:extLst>
            </p:cNvPr>
            <p:cNvSpPr/>
            <p:nvPr/>
          </p:nvSpPr>
          <p:spPr>
            <a:xfrm>
              <a:off x="4645131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Полилиния 236">
              <a:extLst>
                <a:ext uri="{FF2B5EF4-FFF2-40B4-BE49-F238E27FC236}">
                  <a16:creationId xmlns:a16="http://schemas.microsoft.com/office/drawing/2014/main" id="{BD6A26AB-F55D-D74A-9EE1-AB76520F4F85}"/>
                </a:ext>
              </a:extLst>
            </p:cNvPr>
            <p:cNvSpPr/>
            <p:nvPr/>
          </p:nvSpPr>
          <p:spPr>
            <a:xfrm>
              <a:off x="4711333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Полилиния 237">
              <a:extLst>
                <a:ext uri="{FF2B5EF4-FFF2-40B4-BE49-F238E27FC236}">
                  <a16:creationId xmlns:a16="http://schemas.microsoft.com/office/drawing/2014/main" id="{933B231E-5845-E643-9814-7E0AE786D603}"/>
                </a:ext>
              </a:extLst>
            </p:cNvPr>
            <p:cNvSpPr/>
            <p:nvPr/>
          </p:nvSpPr>
          <p:spPr>
            <a:xfrm>
              <a:off x="4777535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Полилиния 238">
              <a:extLst>
                <a:ext uri="{FF2B5EF4-FFF2-40B4-BE49-F238E27FC236}">
                  <a16:creationId xmlns:a16="http://schemas.microsoft.com/office/drawing/2014/main" id="{BD149ED0-648F-7244-8E32-BF57B2C1BD6C}"/>
                </a:ext>
              </a:extLst>
            </p:cNvPr>
            <p:cNvSpPr/>
            <p:nvPr/>
          </p:nvSpPr>
          <p:spPr>
            <a:xfrm>
              <a:off x="4843737" y="204365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Полилиния 239">
              <a:extLst>
                <a:ext uri="{FF2B5EF4-FFF2-40B4-BE49-F238E27FC236}">
                  <a16:creationId xmlns:a16="http://schemas.microsoft.com/office/drawing/2014/main" id="{88AA3571-5868-934F-B329-8E40FBB88987}"/>
                </a:ext>
              </a:extLst>
            </p:cNvPr>
            <p:cNvSpPr/>
            <p:nvPr/>
          </p:nvSpPr>
          <p:spPr>
            <a:xfrm>
              <a:off x="4909939" y="2043655"/>
              <a:ext cx="33099" cy="99303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Полилиния 240">
              <a:extLst>
                <a:ext uri="{FF2B5EF4-FFF2-40B4-BE49-F238E27FC236}">
                  <a16:creationId xmlns:a16="http://schemas.microsoft.com/office/drawing/2014/main" id="{EB64D072-10FA-3246-83C2-8B142936FABF}"/>
                </a:ext>
              </a:extLst>
            </p:cNvPr>
            <p:cNvSpPr/>
            <p:nvPr/>
          </p:nvSpPr>
          <p:spPr>
            <a:xfrm>
              <a:off x="4545828" y="2275362"/>
              <a:ext cx="893727" cy="297909"/>
            </a:xfrm>
            <a:custGeom>
              <a:avLst/>
              <a:gdLst>
                <a:gd name="connsiteX0" fmla="*/ 514350 w 514350"/>
                <a:gd name="connsiteY0" fmla="*/ 171450 h 171450"/>
                <a:gd name="connsiteX1" fmla="*/ 0 w 514350"/>
                <a:gd name="connsiteY1" fmla="*/ 171450 h 171450"/>
                <a:gd name="connsiteX2" fmla="*/ 0 w 514350"/>
                <a:gd name="connsiteY2" fmla="*/ 0 h 171450"/>
                <a:gd name="connsiteX3" fmla="*/ 514350 w 514350"/>
                <a:gd name="connsiteY3" fmla="*/ 0 h 171450"/>
                <a:gd name="connsiteX4" fmla="*/ 514350 w 514350"/>
                <a:gd name="connsiteY4" fmla="*/ 171450 h 171450"/>
                <a:gd name="connsiteX5" fmla="*/ 19050 w 514350"/>
                <a:gd name="connsiteY5" fmla="*/ 152400 h 171450"/>
                <a:gd name="connsiteX6" fmla="*/ 495300 w 514350"/>
                <a:gd name="connsiteY6" fmla="*/ 152400 h 171450"/>
                <a:gd name="connsiteX7" fmla="*/ 495300 w 514350"/>
                <a:gd name="connsiteY7" fmla="*/ 19050 h 171450"/>
                <a:gd name="connsiteX8" fmla="*/ 19050 w 514350"/>
                <a:gd name="connsiteY8" fmla="*/ 19050 h 171450"/>
                <a:gd name="connsiteX9" fmla="*/ 19050 w 5143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4350" h="171450">
                  <a:moveTo>
                    <a:pt x="514350" y="171450"/>
                  </a:moveTo>
                  <a:lnTo>
                    <a:pt x="0" y="171450"/>
                  </a:lnTo>
                  <a:lnTo>
                    <a:pt x="0" y="0"/>
                  </a:lnTo>
                  <a:lnTo>
                    <a:pt x="514350" y="0"/>
                  </a:lnTo>
                  <a:lnTo>
                    <a:pt x="514350" y="171450"/>
                  </a:lnTo>
                  <a:close/>
                  <a:moveTo>
                    <a:pt x="19050" y="152400"/>
                  </a:moveTo>
                  <a:lnTo>
                    <a:pt x="495300" y="152400"/>
                  </a:lnTo>
                  <a:lnTo>
                    <a:pt x="495300" y="19050"/>
                  </a:lnTo>
                  <a:lnTo>
                    <a:pt x="19050" y="19050"/>
                  </a:lnTo>
                  <a:lnTo>
                    <a:pt x="19050" y="1524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Полилиния 241">
              <a:extLst>
                <a:ext uri="{FF2B5EF4-FFF2-40B4-BE49-F238E27FC236}">
                  <a16:creationId xmlns:a16="http://schemas.microsoft.com/office/drawing/2014/main" id="{0CA4E876-15AE-0B4B-993A-5AFF29FC34EC}"/>
                </a:ext>
              </a:extLst>
            </p:cNvPr>
            <p:cNvSpPr/>
            <p:nvPr/>
          </p:nvSpPr>
          <p:spPr>
            <a:xfrm>
              <a:off x="4612030" y="255672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Полилиния 242">
              <a:extLst>
                <a:ext uri="{FF2B5EF4-FFF2-40B4-BE49-F238E27FC236}">
                  <a16:creationId xmlns:a16="http://schemas.microsoft.com/office/drawing/2014/main" id="{C811AA90-F4C2-E240-ADF0-39BA2F939BF5}"/>
                </a:ext>
              </a:extLst>
            </p:cNvPr>
            <p:cNvSpPr/>
            <p:nvPr/>
          </p:nvSpPr>
          <p:spPr>
            <a:xfrm>
              <a:off x="5340252" y="2556721"/>
              <a:ext cx="33101" cy="66202"/>
            </a:xfrm>
            <a:custGeom>
              <a:avLst/>
              <a:gdLst>
                <a:gd name="connsiteX0" fmla="*/ 0 w 19050"/>
                <a:gd name="connsiteY0" fmla="*/ 0 h 38100"/>
                <a:gd name="connsiteX1" fmla="*/ 19050 w 19050"/>
                <a:gd name="connsiteY1" fmla="*/ 0 h 38100"/>
                <a:gd name="connsiteX2" fmla="*/ 19050 w 19050"/>
                <a:gd name="connsiteY2" fmla="*/ 38100 h 38100"/>
                <a:gd name="connsiteX3" fmla="*/ 0 w 19050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38100">
                  <a:moveTo>
                    <a:pt x="0" y="0"/>
                  </a:moveTo>
                  <a:lnTo>
                    <a:pt x="19050" y="0"/>
                  </a:lnTo>
                  <a:lnTo>
                    <a:pt x="1905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4" name="Полилиния 243">
              <a:extLst>
                <a:ext uri="{FF2B5EF4-FFF2-40B4-BE49-F238E27FC236}">
                  <a16:creationId xmlns:a16="http://schemas.microsoft.com/office/drawing/2014/main" id="{D0AF5731-026F-1D4E-95E2-4FA1C127BBEA}"/>
                </a:ext>
              </a:extLst>
            </p:cNvPr>
            <p:cNvSpPr/>
            <p:nvPr/>
          </p:nvSpPr>
          <p:spPr>
            <a:xfrm>
              <a:off x="4645131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Полилиния 244">
              <a:extLst>
                <a:ext uri="{FF2B5EF4-FFF2-40B4-BE49-F238E27FC236}">
                  <a16:creationId xmlns:a16="http://schemas.microsoft.com/office/drawing/2014/main" id="{340FEAF6-7337-E547-83CF-A3742438BA0F}"/>
                </a:ext>
              </a:extLst>
            </p:cNvPr>
            <p:cNvSpPr/>
            <p:nvPr/>
          </p:nvSpPr>
          <p:spPr>
            <a:xfrm>
              <a:off x="4711333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Полилиния 245">
              <a:extLst>
                <a:ext uri="{FF2B5EF4-FFF2-40B4-BE49-F238E27FC236}">
                  <a16:creationId xmlns:a16="http://schemas.microsoft.com/office/drawing/2014/main" id="{99FF16AF-B9AF-8745-842D-5E8A2A489938}"/>
                </a:ext>
              </a:extLst>
            </p:cNvPr>
            <p:cNvSpPr/>
            <p:nvPr/>
          </p:nvSpPr>
          <p:spPr>
            <a:xfrm>
              <a:off x="4777535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7" name="Полилиния 246">
              <a:extLst>
                <a:ext uri="{FF2B5EF4-FFF2-40B4-BE49-F238E27FC236}">
                  <a16:creationId xmlns:a16="http://schemas.microsoft.com/office/drawing/2014/main" id="{85D8B9C0-0305-854E-96BB-8019DFC74047}"/>
                </a:ext>
              </a:extLst>
            </p:cNvPr>
            <p:cNvSpPr/>
            <p:nvPr/>
          </p:nvSpPr>
          <p:spPr>
            <a:xfrm>
              <a:off x="4843737" y="2374665"/>
              <a:ext cx="33101" cy="99303"/>
            </a:xfrm>
            <a:custGeom>
              <a:avLst/>
              <a:gdLst>
                <a:gd name="connsiteX0" fmla="*/ 0 w 19050"/>
                <a:gd name="connsiteY0" fmla="*/ 0 h 57150"/>
                <a:gd name="connsiteX1" fmla="*/ 19050 w 19050"/>
                <a:gd name="connsiteY1" fmla="*/ 0 h 57150"/>
                <a:gd name="connsiteX2" fmla="*/ 19050 w 19050"/>
                <a:gd name="connsiteY2" fmla="*/ 57150 h 57150"/>
                <a:gd name="connsiteX3" fmla="*/ 0 w 1905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8" name="Полилиния 247">
              <a:extLst>
                <a:ext uri="{FF2B5EF4-FFF2-40B4-BE49-F238E27FC236}">
                  <a16:creationId xmlns:a16="http://schemas.microsoft.com/office/drawing/2014/main" id="{7DAE81D2-9803-A64C-B421-5B8A356361E4}"/>
                </a:ext>
              </a:extLst>
            </p:cNvPr>
            <p:cNvSpPr/>
            <p:nvPr/>
          </p:nvSpPr>
          <p:spPr>
            <a:xfrm>
              <a:off x="4909939" y="2374665"/>
              <a:ext cx="33099" cy="99303"/>
            </a:xfrm>
            <a:custGeom>
              <a:avLst/>
              <a:gdLst>
                <a:gd name="connsiteX0" fmla="*/ 0 w 19049"/>
                <a:gd name="connsiteY0" fmla="*/ 0 h 57150"/>
                <a:gd name="connsiteX1" fmla="*/ 19050 w 19049"/>
                <a:gd name="connsiteY1" fmla="*/ 0 h 57150"/>
                <a:gd name="connsiteX2" fmla="*/ 19050 w 19049"/>
                <a:gd name="connsiteY2" fmla="*/ 57150 h 57150"/>
                <a:gd name="connsiteX3" fmla="*/ 0 w 19049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57150">
                  <a:moveTo>
                    <a:pt x="0" y="0"/>
                  </a:moveTo>
                  <a:lnTo>
                    <a:pt x="19050" y="0"/>
                  </a:lnTo>
                  <a:lnTo>
                    <a:pt x="19050" y="5715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Полилиния 248">
              <a:extLst>
                <a:ext uri="{FF2B5EF4-FFF2-40B4-BE49-F238E27FC236}">
                  <a16:creationId xmlns:a16="http://schemas.microsoft.com/office/drawing/2014/main" id="{F828D2DD-45A7-DB4F-BA61-7E6335236866}"/>
                </a:ext>
              </a:extLst>
            </p:cNvPr>
            <p:cNvSpPr/>
            <p:nvPr/>
          </p:nvSpPr>
          <p:spPr>
            <a:xfrm>
              <a:off x="5125096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Полилиния 249">
              <a:extLst>
                <a:ext uri="{FF2B5EF4-FFF2-40B4-BE49-F238E27FC236}">
                  <a16:creationId xmlns:a16="http://schemas.microsoft.com/office/drawing/2014/main" id="{15264BEB-5C1B-284C-99AF-3B0CF7BDD018}"/>
                </a:ext>
              </a:extLst>
            </p:cNvPr>
            <p:cNvSpPr/>
            <p:nvPr/>
          </p:nvSpPr>
          <p:spPr>
            <a:xfrm>
              <a:off x="5058894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1" name="Полилиния 250">
              <a:extLst>
                <a:ext uri="{FF2B5EF4-FFF2-40B4-BE49-F238E27FC236}">
                  <a16:creationId xmlns:a16="http://schemas.microsoft.com/office/drawing/2014/main" id="{D74DD2CA-9115-4B4B-92B9-2F9635FCDCA8}"/>
                </a:ext>
              </a:extLst>
            </p:cNvPr>
            <p:cNvSpPr/>
            <p:nvPr/>
          </p:nvSpPr>
          <p:spPr>
            <a:xfrm>
              <a:off x="4992692" y="240776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Полилиния 251">
              <a:extLst>
                <a:ext uri="{FF2B5EF4-FFF2-40B4-BE49-F238E27FC236}">
                  <a16:creationId xmlns:a16="http://schemas.microsoft.com/office/drawing/2014/main" id="{1DE61A0A-497B-4645-9A90-E3C90F2CE01D}"/>
                </a:ext>
              </a:extLst>
            </p:cNvPr>
            <p:cNvSpPr/>
            <p:nvPr/>
          </p:nvSpPr>
          <p:spPr>
            <a:xfrm>
              <a:off x="5207848" y="2358115"/>
              <a:ext cx="132404" cy="132404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solidFill>
              <a:srgbClr val="B2B6B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Полилиния 252">
              <a:extLst>
                <a:ext uri="{FF2B5EF4-FFF2-40B4-BE49-F238E27FC236}">
                  <a16:creationId xmlns:a16="http://schemas.microsoft.com/office/drawing/2014/main" id="{69404404-D04D-9047-93BE-DFBAA6364008}"/>
                </a:ext>
              </a:extLst>
            </p:cNvPr>
            <p:cNvSpPr/>
            <p:nvPr/>
          </p:nvSpPr>
          <p:spPr>
            <a:xfrm>
              <a:off x="5125096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Полилиния 253">
              <a:extLst>
                <a:ext uri="{FF2B5EF4-FFF2-40B4-BE49-F238E27FC236}">
                  <a16:creationId xmlns:a16="http://schemas.microsoft.com/office/drawing/2014/main" id="{3468103A-9CD5-F343-A9BC-F4EEFE937D2B}"/>
                </a:ext>
              </a:extLst>
            </p:cNvPr>
            <p:cNvSpPr/>
            <p:nvPr/>
          </p:nvSpPr>
          <p:spPr>
            <a:xfrm>
              <a:off x="5058894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Полилиния 254">
              <a:extLst>
                <a:ext uri="{FF2B5EF4-FFF2-40B4-BE49-F238E27FC236}">
                  <a16:creationId xmlns:a16="http://schemas.microsoft.com/office/drawing/2014/main" id="{1EC4536A-C11D-D64C-BFA0-1608C26C1CAB}"/>
                </a:ext>
              </a:extLst>
            </p:cNvPr>
            <p:cNvSpPr/>
            <p:nvPr/>
          </p:nvSpPr>
          <p:spPr>
            <a:xfrm>
              <a:off x="4992692" y="2076756"/>
              <a:ext cx="33101" cy="33101"/>
            </a:xfrm>
            <a:custGeom>
              <a:avLst/>
              <a:gdLst>
                <a:gd name="connsiteX0" fmla="*/ 0 w 19050"/>
                <a:gd name="connsiteY0" fmla="*/ 0 h 19050"/>
                <a:gd name="connsiteX1" fmla="*/ 19050 w 19050"/>
                <a:gd name="connsiteY1" fmla="*/ 0 h 19050"/>
                <a:gd name="connsiteX2" fmla="*/ 19050 w 19050"/>
                <a:gd name="connsiteY2" fmla="*/ 19050 h 19050"/>
                <a:gd name="connsiteX3" fmla="*/ 0 w 1905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0"/>
                  </a:moveTo>
                  <a:lnTo>
                    <a:pt x="19050" y="0"/>
                  </a:lnTo>
                  <a:lnTo>
                    <a:pt x="1905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Полилиния 255">
              <a:extLst>
                <a:ext uri="{FF2B5EF4-FFF2-40B4-BE49-F238E27FC236}">
                  <a16:creationId xmlns:a16="http://schemas.microsoft.com/office/drawing/2014/main" id="{E5101A05-8B96-E741-9180-6C30A80FB010}"/>
                </a:ext>
              </a:extLst>
            </p:cNvPr>
            <p:cNvSpPr/>
            <p:nvPr/>
          </p:nvSpPr>
          <p:spPr>
            <a:xfrm>
              <a:off x="5207848" y="2027105"/>
              <a:ext cx="132404" cy="132404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0 w 76200"/>
                <a:gd name="connsiteY1" fmla="*/ 38100 h 76200"/>
                <a:gd name="connsiteX2" fmla="*/ 38100 w 76200"/>
                <a:gd name="connsiteY2" fmla="*/ 0 h 76200"/>
                <a:gd name="connsiteX3" fmla="*/ 7620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19050 w 76200"/>
                <a:gd name="connsiteY6" fmla="*/ 38100 h 76200"/>
                <a:gd name="connsiteX7" fmla="*/ 38100 w 76200"/>
                <a:gd name="connsiteY7" fmla="*/ 57150 h 76200"/>
                <a:gd name="connsiteX8" fmla="*/ 571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17050" y="76200"/>
                    <a:pt x="0" y="59150"/>
                    <a:pt x="0" y="38100"/>
                  </a:cubicBezTo>
                  <a:cubicBezTo>
                    <a:pt x="0" y="17050"/>
                    <a:pt x="17050" y="0"/>
                    <a:pt x="38100" y="0"/>
                  </a:cubicBezTo>
                  <a:cubicBezTo>
                    <a:pt x="59150" y="0"/>
                    <a:pt x="76200" y="17050"/>
                    <a:pt x="76200" y="38100"/>
                  </a:cubicBezTo>
                  <a:cubicBezTo>
                    <a:pt x="76200" y="59150"/>
                    <a:pt x="59055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27622" y="19050"/>
                    <a:pt x="19050" y="27622"/>
                    <a:pt x="19050" y="38100"/>
                  </a:cubicBezTo>
                  <a:cubicBezTo>
                    <a:pt x="19050" y="48577"/>
                    <a:pt x="27622" y="57150"/>
                    <a:pt x="38100" y="57150"/>
                  </a:cubicBezTo>
                  <a:cubicBezTo>
                    <a:pt x="48577" y="57150"/>
                    <a:pt x="57150" y="48577"/>
                    <a:pt x="57150" y="38100"/>
                  </a:cubicBezTo>
                  <a:cubicBezTo>
                    <a:pt x="57150" y="27622"/>
                    <a:pt x="48577" y="19050"/>
                    <a:pt x="38100" y="19050"/>
                  </a:cubicBezTo>
                  <a:close/>
                </a:path>
              </a:pathLst>
            </a:custGeom>
            <a:solidFill>
              <a:srgbClr val="C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5424D4-982C-9B05-0750-BD78CDE8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29</a:t>
            </a:fld>
            <a:endParaRPr lang="ru-RU" dirty="0"/>
          </a:p>
        </p:txBody>
      </p:sp>
      <p:sp>
        <p:nvSpPr>
          <p:cNvPr id="73" name="Текст 6">
            <a:extLst>
              <a:ext uri="{FF2B5EF4-FFF2-40B4-BE49-F238E27FC236}">
                <a16:creationId xmlns:a16="http://schemas.microsoft.com/office/drawing/2014/main" id="{B7BECE8A-04A4-4A99-ADDF-C1AD068943F7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72019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648432-A3E4-4DDA-93D6-6EA9F810DA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Обеспечиваем </a:t>
            </a:r>
            <a:r>
              <a:rPr lang="ru-RU" dirty="0">
                <a:latin typeface="+mn-lt"/>
              </a:rPr>
              <a:t>практическую кибербезопасность бизнеса</a:t>
            </a:r>
          </a:p>
        </p:txBody>
      </p:sp>
      <p:sp>
        <p:nvSpPr>
          <p:cNvPr id="3" name="Прямоугольник 7">
            <a:extLst>
              <a:ext uri="{FF2B5EF4-FFF2-40B4-BE49-F238E27FC236}">
                <a16:creationId xmlns:a16="http://schemas.microsoft.com/office/drawing/2014/main" id="{88AC3873-AFA8-4F34-8A40-85FE267863F7}"/>
              </a:ext>
            </a:extLst>
          </p:cNvPr>
          <p:cNvSpPr/>
          <p:nvPr/>
        </p:nvSpPr>
        <p:spPr>
          <a:xfrm>
            <a:off x="786141" y="5966690"/>
            <a:ext cx="2585709" cy="309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4" descr="ÐÐ°ÑÑÐ¸Ð½ÐºÐ¸ Ð¿Ð¾ Ð·Ð°Ð¿ÑÐ¾ÑÑ samsung logo">
            <a:extLst>
              <a:ext uri="{FF2B5EF4-FFF2-40B4-BE49-F238E27FC236}">
                <a16:creationId xmlns:a16="http://schemas.microsoft.com/office/drawing/2014/main" id="{8120803F-9C0D-4788-94B2-9EEC5411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0797" y="5610859"/>
            <a:ext cx="1214689" cy="68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ÐÐ°ÑÑÐ¸Ð½ÐºÐ¸ Ð¿Ð¾ Ð·Ð°Ð¿ÑÐ¾ÑÑ lloyds bank logo">
            <a:extLst>
              <a:ext uri="{FF2B5EF4-FFF2-40B4-BE49-F238E27FC236}">
                <a16:creationId xmlns:a16="http://schemas.microsoft.com/office/drawing/2014/main" id="{71909BEA-E225-4DC5-AC92-418F4FBA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1569" y="5450236"/>
            <a:ext cx="1435084" cy="10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ÐÐ°ÑÑÐ¸Ð½ÐºÐ¸ Ð¿Ð¾ Ð·Ð°Ð¿ÑÐ¾ÑÑ unicredit logo">
            <a:extLst>
              <a:ext uri="{FF2B5EF4-FFF2-40B4-BE49-F238E27FC236}">
                <a16:creationId xmlns:a16="http://schemas.microsoft.com/office/drawing/2014/main" id="{2AAD3A04-A9A7-47AF-B279-68658410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7330" y="5772148"/>
            <a:ext cx="1776367" cy="36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File:Enel Group logo.svg">
            <a:extLst>
              <a:ext uri="{FF2B5EF4-FFF2-40B4-BE49-F238E27FC236}">
                <a16:creationId xmlns:a16="http://schemas.microsoft.com/office/drawing/2014/main" id="{F84960FD-513A-4254-96C0-D3A76287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89655" y="5699290"/>
            <a:ext cx="970064" cy="45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ÐÐ°ÑÑÐ¸Ð½ÐºÐ¸ Ð¿Ð¾ Ð·Ð°Ð¿ÑÐ¾ÑÑ terna logo">
            <a:extLst>
              <a:ext uri="{FF2B5EF4-FFF2-40B4-BE49-F238E27FC236}">
                <a16:creationId xmlns:a16="http://schemas.microsoft.com/office/drawing/2014/main" id="{B49A2870-4A47-414D-851A-6D97DFF90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1941" y="5787579"/>
            <a:ext cx="1337435" cy="30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7">
            <a:extLst>
              <a:ext uri="{FF2B5EF4-FFF2-40B4-BE49-F238E27FC236}">
                <a16:creationId xmlns:a16="http://schemas.microsoft.com/office/drawing/2014/main" id="{2866D3AB-DDFE-4A8A-9DD5-524EC9679683}"/>
              </a:ext>
            </a:extLst>
          </p:cNvPr>
          <p:cNvSpPr/>
          <p:nvPr/>
        </p:nvSpPr>
        <p:spPr>
          <a:xfrm>
            <a:off x="795567" y="5596952"/>
            <a:ext cx="1980681" cy="3414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65656F6-B1EB-4C2A-9259-B5124C5E3FC1}"/>
              </a:ext>
            </a:extLst>
          </p:cNvPr>
          <p:cNvSpPr/>
          <p:nvPr/>
        </p:nvSpPr>
        <p:spPr>
          <a:xfrm>
            <a:off x="764299" y="5566800"/>
            <a:ext cx="3195369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Нам доверяют </a:t>
            </a:r>
            <a:b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не только в России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CCE24F3-B67F-4F61-B33F-FA7FF460D05F}"/>
              </a:ext>
            </a:extLst>
          </p:cNvPr>
          <p:cNvGrpSpPr/>
          <p:nvPr/>
        </p:nvGrpSpPr>
        <p:grpSpPr>
          <a:xfrm>
            <a:off x="1008112" y="2345602"/>
            <a:ext cx="291620" cy="288830"/>
            <a:chOff x="1594331" y="3805238"/>
            <a:chExt cx="291620" cy="288830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B83CBBD3-3F93-4BAC-8AB9-B6A2F188CCA5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7988C38-6056-4F5E-AA5D-900A34D7792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A0F58D39-B090-4680-BC09-23E379E8F480}"/>
              </a:ext>
            </a:extLst>
          </p:cNvPr>
          <p:cNvGrpSpPr/>
          <p:nvPr/>
        </p:nvGrpSpPr>
        <p:grpSpPr>
          <a:xfrm>
            <a:off x="7574502" y="2345602"/>
            <a:ext cx="291620" cy="288830"/>
            <a:chOff x="1594331" y="3805238"/>
            <a:chExt cx="291620" cy="288830"/>
          </a:xfrm>
        </p:grpSpPr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765E5ECC-8EAC-4681-BAB0-42E70EFEF07A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3E00A7B9-83C8-41AE-BB5C-2EF31E899EB5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5E5422F2-B561-4C3D-A4C9-2F002B70EEE7}"/>
              </a:ext>
            </a:extLst>
          </p:cNvPr>
          <p:cNvGrpSpPr/>
          <p:nvPr/>
        </p:nvGrpSpPr>
        <p:grpSpPr>
          <a:xfrm>
            <a:off x="7574502" y="3919262"/>
            <a:ext cx="291620" cy="288830"/>
            <a:chOff x="1594331" y="3805238"/>
            <a:chExt cx="291620" cy="288830"/>
          </a:xfrm>
        </p:grpSpPr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B7E75AD7-0F60-4AF0-B8FE-C4489C3B8481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6BFC9F23-974D-42AF-90BA-871705585399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2BD86AE3-9645-4157-8014-CDBF754BB770}"/>
              </a:ext>
            </a:extLst>
          </p:cNvPr>
          <p:cNvGrpSpPr/>
          <p:nvPr/>
        </p:nvGrpSpPr>
        <p:grpSpPr>
          <a:xfrm>
            <a:off x="3951201" y="2345602"/>
            <a:ext cx="291620" cy="288830"/>
            <a:chOff x="1594331" y="3805238"/>
            <a:chExt cx="291620" cy="288830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2D5162F2-4CEC-4591-922D-6614746AA029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12D621EE-5061-491C-9ABC-40C55144908F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AB5073F-F41E-4CDF-A867-13D491B3B9D9}"/>
              </a:ext>
            </a:extLst>
          </p:cNvPr>
          <p:cNvGrpSpPr/>
          <p:nvPr/>
        </p:nvGrpSpPr>
        <p:grpSpPr>
          <a:xfrm>
            <a:off x="3951201" y="3919262"/>
            <a:ext cx="291620" cy="288830"/>
            <a:chOff x="1594331" y="3805238"/>
            <a:chExt cx="291620" cy="288830"/>
          </a:xfrm>
        </p:grpSpPr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6040BAFE-DBFE-48CB-9204-4431B829AF15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FCF91904-E01D-4E39-8AAF-8150856B828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9E5D4E29-02DB-4CE5-AF6E-7E387F4F3375}"/>
              </a:ext>
            </a:extLst>
          </p:cNvPr>
          <p:cNvGrpSpPr/>
          <p:nvPr/>
        </p:nvGrpSpPr>
        <p:grpSpPr>
          <a:xfrm>
            <a:off x="1008112" y="3919262"/>
            <a:ext cx="291620" cy="288830"/>
            <a:chOff x="1594331" y="3805238"/>
            <a:chExt cx="291620" cy="288830"/>
          </a:xfrm>
        </p:grpSpPr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54A7FCF1-2461-4EB5-B8B2-518259DDCFA4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B4218643-8D66-4FA1-841C-44B41923579C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C9E6AD1-5AB5-47D4-927D-193BCD899477}"/>
              </a:ext>
            </a:extLst>
          </p:cNvPr>
          <p:cNvSpPr/>
          <p:nvPr/>
        </p:nvSpPr>
        <p:spPr>
          <a:xfrm>
            <a:off x="1039439" y="2377622"/>
            <a:ext cx="2676534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1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8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лет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исследований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 опыта в обеспечении кибербезопасности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5C37239-4A2B-4720-AB78-945475F269AB}"/>
              </a:ext>
            </a:extLst>
          </p:cNvPr>
          <p:cNvSpPr/>
          <p:nvPr/>
        </p:nvSpPr>
        <p:spPr>
          <a:xfrm>
            <a:off x="1039438" y="3932232"/>
            <a:ext cx="249071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В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3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раза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быстрее растем по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 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сравнению с рынком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в России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BA10A879-9CFD-474B-85A9-2C6F5519EE21}"/>
              </a:ext>
            </a:extLst>
          </p:cNvPr>
          <p:cNvSpPr/>
          <p:nvPr/>
        </p:nvSpPr>
        <p:spPr>
          <a:xfrm>
            <a:off x="3953952" y="2377622"/>
            <a:ext cx="321177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экспертов в крупнейшем исследовательском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центре в Европе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E68EF94-67B3-4D14-9E90-79D48EAF199F}"/>
              </a:ext>
            </a:extLst>
          </p:cNvPr>
          <p:cNvSpPr/>
          <p:nvPr/>
        </p:nvSpPr>
        <p:spPr>
          <a:xfrm>
            <a:off x="3953952" y="3932232"/>
            <a:ext cx="27802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80%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отечественных компаний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из списка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«Эксперт-400»</a:t>
            </a:r>
            <a:r>
              <a:rPr lang="ru-RU" sz="1400" dirty="0">
                <a:solidFill>
                  <a:srgbClr val="C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используют наши продукты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F22317F-0BB5-4034-9F54-9ACE0200A289}"/>
              </a:ext>
            </a:extLst>
          </p:cNvPr>
          <p:cNvSpPr/>
          <p:nvPr/>
        </p:nvSpPr>
        <p:spPr>
          <a:xfrm>
            <a:off x="7586780" y="2377622"/>
            <a:ext cx="300287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10+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cs typeface="Arial" panose="020B0604020202020204" pitchFamily="34" charset="0"/>
                <a:sym typeface="Arial"/>
              </a:rPr>
              <a:t>продуктов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для мониторинга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и обеспечения ИБ в нашем портфолио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7A9E585-6393-4009-BD1B-E67F6834CA48}"/>
              </a:ext>
            </a:extLst>
          </p:cNvPr>
          <p:cNvSpPr/>
          <p:nvPr/>
        </p:nvSpPr>
        <p:spPr>
          <a:xfrm>
            <a:off x="7586779" y="3932232"/>
            <a:ext cx="345269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9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лет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проводим самые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крупные в Европе 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открытые киберучения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0293F9-DE52-E457-C2D7-19BC7082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7874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3647" y="832078"/>
            <a:ext cx="5139034" cy="39503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Защитные 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</a:br>
            <a: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механизмы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4C8498-D493-41D9-7788-0E1E70CCAF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29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25681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Защитные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механизмы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89C3312-EC2A-4041-93DC-BA5194767F8F}"/>
              </a:ext>
            </a:extLst>
          </p:cNvPr>
          <p:cNvGrpSpPr/>
          <p:nvPr/>
        </p:nvGrpSpPr>
        <p:grpSpPr>
          <a:xfrm>
            <a:off x="223496" y="2325230"/>
            <a:ext cx="11362966" cy="3437216"/>
            <a:chOff x="435531" y="2325230"/>
            <a:chExt cx="11362966" cy="3437216"/>
          </a:xfrm>
        </p:grpSpPr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49CAD796-242A-5740-BBA5-3B355A940BAE}"/>
                </a:ext>
              </a:extLst>
            </p:cNvPr>
            <p:cNvSpPr/>
            <p:nvPr/>
          </p:nvSpPr>
          <p:spPr>
            <a:xfrm>
              <a:off x="1339596" y="5116873"/>
              <a:ext cx="205927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71" name="Прямоугольник 70">
              <a:extLst>
                <a:ext uri="{FF2B5EF4-FFF2-40B4-BE49-F238E27FC236}">
                  <a16:creationId xmlns:a16="http://schemas.microsoft.com/office/drawing/2014/main" id="{680CDBC3-3B0B-654B-BB9A-8B3562E0D155}"/>
                </a:ext>
              </a:extLst>
            </p:cNvPr>
            <p:cNvSpPr/>
            <p:nvPr/>
          </p:nvSpPr>
          <p:spPr>
            <a:xfrm>
              <a:off x="1165860" y="4876462"/>
              <a:ext cx="223301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23FC9CCE-F5B8-CA43-A2F9-856AB4667E8C}"/>
                </a:ext>
              </a:extLst>
            </p:cNvPr>
            <p:cNvSpPr/>
            <p:nvPr/>
          </p:nvSpPr>
          <p:spPr>
            <a:xfrm>
              <a:off x="1581912" y="4369071"/>
              <a:ext cx="1816961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69" name="Прямоугольник 68">
              <a:extLst>
                <a:ext uri="{FF2B5EF4-FFF2-40B4-BE49-F238E27FC236}">
                  <a16:creationId xmlns:a16="http://schemas.microsoft.com/office/drawing/2014/main" id="{687AE38A-B325-E543-941B-D0C669B5205C}"/>
                </a:ext>
              </a:extLst>
            </p:cNvPr>
            <p:cNvSpPr/>
            <p:nvPr/>
          </p:nvSpPr>
          <p:spPr>
            <a:xfrm>
              <a:off x="1851660" y="4128660"/>
              <a:ext cx="154721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B7815705-6FDE-154B-A21C-36D8FD271CAD}"/>
                </a:ext>
              </a:extLst>
            </p:cNvPr>
            <p:cNvSpPr/>
            <p:nvPr/>
          </p:nvSpPr>
          <p:spPr>
            <a:xfrm>
              <a:off x="2025396" y="3604882"/>
              <a:ext cx="1373478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383751CD-BF58-3A43-8069-884201A392AB}"/>
                </a:ext>
              </a:extLst>
            </p:cNvPr>
            <p:cNvSpPr/>
            <p:nvPr/>
          </p:nvSpPr>
          <p:spPr>
            <a:xfrm>
              <a:off x="1453897" y="3364471"/>
              <a:ext cx="1944978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3B78F1A4-8887-3F47-A773-0A0732E189B1}"/>
                </a:ext>
              </a:extLst>
            </p:cNvPr>
            <p:cNvSpPr/>
            <p:nvPr/>
          </p:nvSpPr>
          <p:spPr>
            <a:xfrm>
              <a:off x="1986615" y="2855679"/>
              <a:ext cx="1412259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C5E2A039-D4E7-824F-8C54-C0AD85F2F889}"/>
                </a:ext>
              </a:extLst>
            </p:cNvPr>
            <p:cNvSpPr/>
            <p:nvPr/>
          </p:nvSpPr>
          <p:spPr>
            <a:xfrm>
              <a:off x="2182217" y="2615268"/>
              <a:ext cx="121665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AB9D9825-3F4C-8C4A-B4EF-2C3C9394EADB}"/>
                </a:ext>
              </a:extLst>
            </p:cNvPr>
            <p:cNvSpPr/>
            <p:nvPr/>
          </p:nvSpPr>
          <p:spPr>
            <a:xfrm>
              <a:off x="8404057" y="4998520"/>
              <a:ext cx="2199952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B7CB1FB8-B7D2-D344-93FE-A527D1D212F4}"/>
                </a:ext>
              </a:extLst>
            </p:cNvPr>
            <p:cNvSpPr/>
            <p:nvPr/>
          </p:nvSpPr>
          <p:spPr>
            <a:xfrm>
              <a:off x="8404057" y="4340948"/>
              <a:ext cx="180674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53" name="Прямоугольник 52">
              <a:extLst>
                <a:ext uri="{FF2B5EF4-FFF2-40B4-BE49-F238E27FC236}">
                  <a16:creationId xmlns:a16="http://schemas.microsoft.com/office/drawing/2014/main" id="{3ACD4C1F-545C-344F-A18C-6569DEAC505A}"/>
                </a:ext>
              </a:extLst>
            </p:cNvPr>
            <p:cNvSpPr/>
            <p:nvPr/>
          </p:nvSpPr>
          <p:spPr>
            <a:xfrm>
              <a:off x="8404057" y="4100537"/>
              <a:ext cx="2629366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C04D9137-703D-104E-82B1-08E27289172C}"/>
                </a:ext>
              </a:extLst>
            </p:cNvPr>
            <p:cNvSpPr/>
            <p:nvPr/>
          </p:nvSpPr>
          <p:spPr>
            <a:xfrm>
              <a:off x="8404056" y="3613469"/>
              <a:ext cx="2553587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89D71C51-66AC-E549-A2A2-0F8194C8668C}"/>
                </a:ext>
              </a:extLst>
            </p:cNvPr>
            <p:cNvSpPr/>
            <p:nvPr/>
          </p:nvSpPr>
          <p:spPr>
            <a:xfrm>
              <a:off x="8404057" y="3373058"/>
              <a:ext cx="278092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D4F28159-213C-4391-984A-342150A0C651}"/>
                </a:ext>
              </a:extLst>
            </p:cNvPr>
            <p:cNvSpPr/>
            <p:nvPr/>
          </p:nvSpPr>
          <p:spPr>
            <a:xfrm>
              <a:off x="8404057" y="2855679"/>
              <a:ext cx="2071202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C000029-14C8-4CE3-BAE0-3D3C795C3080}"/>
                </a:ext>
              </a:extLst>
            </p:cNvPr>
            <p:cNvSpPr/>
            <p:nvPr/>
          </p:nvSpPr>
          <p:spPr>
            <a:xfrm>
              <a:off x="5064149" y="4469378"/>
              <a:ext cx="177899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TT Hoves"/>
                  <a:cs typeface="Arial" panose="020B0604020202020204" pitchFamily="34" charset="0"/>
                </a:rPr>
                <a:t>PT AF</a:t>
              </a:r>
            </a:p>
          </p:txBody>
        </p: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F6DF9634-4138-437E-8715-FC466C9DEF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291035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725B25C9-A5A8-4671-ACD4-14E36E728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369756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273D2D00-89B7-4A3B-813B-82D93F2F1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443106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58AE2527-FBCB-4363-A200-7BBBF537F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6436" y="518382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6938DC3-3275-4BAF-9DF9-37BCDF0E8EA0}"/>
                </a:ext>
              </a:extLst>
            </p:cNvPr>
            <p:cNvSpPr/>
            <p:nvPr/>
          </p:nvSpPr>
          <p:spPr>
            <a:xfrm>
              <a:off x="4591390" y="2325230"/>
              <a:ext cx="2609790" cy="3437216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id="{66D28C87-794D-4595-8281-2B4FF2F10285}"/>
                </a:ext>
              </a:extLst>
            </p:cNvPr>
            <p:cNvGrpSpPr/>
            <p:nvPr/>
          </p:nvGrpSpPr>
          <p:grpSpPr>
            <a:xfrm>
              <a:off x="5361508" y="3310900"/>
              <a:ext cx="1184275" cy="1088465"/>
              <a:chOff x="152400" y="-1030288"/>
              <a:chExt cx="850900" cy="722313"/>
            </a:xfrm>
            <a:solidFill>
              <a:srgbClr val="C00000"/>
            </a:solidFill>
          </p:grpSpPr>
          <p:sp>
            <p:nvSpPr>
              <p:cNvPr id="27" name="Freeform 5">
                <a:extLst>
                  <a:ext uri="{FF2B5EF4-FFF2-40B4-BE49-F238E27FC236}">
                    <a16:creationId xmlns:a16="http://schemas.microsoft.com/office/drawing/2014/main" id="{4EEE7ED0-6182-418D-A80B-E06422AA22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400" y="-1030288"/>
                <a:ext cx="798513" cy="669925"/>
              </a:xfrm>
              <a:custGeom>
                <a:avLst/>
                <a:gdLst>
                  <a:gd name="T0" fmla="*/ 88 w 248"/>
                  <a:gd name="T1" fmla="*/ 200 h 208"/>
                  <a:gd name="T2" fmla="*/ 128 w 248"/>
                  <a:gd name="T3" fmla="*/ 168 h 208"/>
                  <a:gd name="T4" fmla="*/ 140 w 248"/>
                  <a:gd name="T5" fmla="*/ 128 h 208"/>
                  <a:gd name="T6" fmla="*/ 88 w 248"/>
                  <a:gd name="T7" fmla="*/ 120 h 208"/>
                  <a:gd name="T8" fmla="*/ 160 w 248"/>
                  <a:gd name="T9" fmla="*/ 88 h 208"/>
                  <a:gd name="T10" fmla="*/ 165 w 248"/>
                  <a:gd name="T11" fmla="*/ 104 h 208"/>
                  <a:gd name="T12" fmla="*/ 168 w 248"/>
                  <a:gd name="T13" fmla="*/ 102 h 208"/>
                  <a:gd name="T14" fmla="*/ 178 w 248"/>
                  <a:gd name="T15" fmla="*/ 88 h 208"/>
                  <a:gd name="T16" fmla="*/ 176 w 248"/>
                  <a:gd name="T17" fmla="*/ 80 h 208"/>
                  <a:gd name="T18" fmla="*/ 128 w 248"/>
                  <a:gd name="T19" fmla="*/ 48 h 208"/>
                  <a:gd name="T20" fmla="*/ 200 w 248"/>
                  <a:gd name="T21" fmla="*/ 63 h 208"/>
                  <a:gd name="T22" fmla="*/ 208 w 248"/>
                  <a:gd name="T23" fmla="*/ 48 h 208"/>
                  <a:gd name="T24" fmla="*/ 240 w 248"/>
                  <a:gd name="T25" fmla="*/ 80 h 208"/>
                  <a:gd name="T26" fmla="*/ 226 w 248"/>
                  <a:gd name="T27" fmla="*/ 85 h 208"/>
                  <a:gd name="T28" fmla="*/ 240 w 248"/>
                  <a:gd name="T29" fmla="*/ 88 h 208"/>
                  <a:gd name="T30" fmla="*/ 248 w 248"/>
                  <a:gd name="T31" fmla="*/ 98 h 208"/>
                  <a:gd name="T32" fmla="*/ 233 w 248"/>
                  <a:gd name="T33" fmla="*/ 0 h 208"/>
                  <a:gd name="T34" fmla="*/ 0 w 248"/>
                  <a:gd name="T35" fmla="*/ 15 h 208"/>
                  <a:gd name="T36" fmla="*/ 15 w 248"/>
                  <a:gd name="T37" fmla="*/ 208 h 208"/>
                  <a:gd name="T38" fmla="*/ 139 w 248"/>
                  <a:gd name="T39" fmla="*/ 200 h 208"/>
                  <a:gd name="T40" fmla="*/ 120 w 248"/>
                  <a:gd name="T41" fmla="*/ 160 h 208"/>
                  <a:gd name="T42" fmla="*/ 48 w 248"/>
                  <a:gd name="T43" fmla="*/ 128 h 208"/>
                  <a:gd name="T44" fmla="*/ 120 w 248"/>
                  <a:gd name="T45" fmla="*/ 80 h 208"/>
                  <a:gd name="T46" fmla="*/ 48 w 248"/>
                  <a:gd name="T47" fmla="*/ 48 h 208"/>
                  <a:gd name="T48" fmla="*/ 120 w 248"/>
                  <a:gd name="T49" fmla="*/ 80 h 208"/>
                  <a:gd name="T50" fmla="*/ 233 w 248"/>
                  <a:gd name="T51" fmla="*/ 8 h 208"/>
                  <a:gd name="T52" fmla="*/ 240 w 248"/>
                  <a:gd name="T53" fmla="*/ 40 h 208"/>
                  <a:gd name="T54" fmla="*/ 168 w 248"/>
                  <a:gd name="T55" fmla="*/ 8 h 208"/>
                  <a:gd name="T56" fmla="*/ 160 w 248"/>
                  <a:gd name="T57" fmla="*/ 8 h 208"/>
                  <a:gd name="T58" fmla="*/ 88 w 248"/>
                  <a:gd name="T59" fmla="*/ 40 h 208"/>
                  <a:gd name="T60" fmla="*/ 8 w 248"/>
                  <a:gd name="T61" fmla="*/ 15 h 208"/>
                  <a:gd name="T62" fmla="*/ 80 w 248"/>
                  <a:gd name="T63" fmla="*/ 8 h 208"/>
                  <a:gd name="T64" fmla="*/ 8 w 248"/>
                  <a:gd name="T65" fmla="*/ 40 h 208"/>
                  <a:gd name="T66" fmla="*/ 8 w 248"/>
                  <a:gd name="T67" fmla="*/ 48 h 208"/>
                  <a:gd name="T68" fmla="*/ 40 w 248"/>
                  <a:gd name="T69" fmla="*/ 80 h 208"/>
                  <a:gd name="T70" fmla="*/ 8 w 248"/>
                  <a:gd name="T71" fmla="*/ 48 h 208"/>
                  <a:gd name="T72" fmla="*/ 80 w 248"/>
                  <a:gd name="T73" fmla="*/ 88 h 208"/>
                  <a:gd name="T74" fmla="*/ 8 w 248"/>
                  <a:gd name="T75" fmla="*/ 120 h 208"/>
                  <a:gd name="T76" fmla="*/ 8 w 248"/>
                  <a:gd name="T77" fmla="*/ 128 h 208"/>
                  <a:gd name="T78" fmla="*/ 40 w 248"/>
                  <a:gd name="T79" fmla="*/ 160 h 208"/>
                  <a:gd name="T80" fmla="*/ 8 w 248"/>
                  <a:gd name="T81" fmla="*/ 128 h 208"/>
                  <a:gd name="T82" fmla="*/ 15 w 248"/>
                  <a:gd name="T83" fmla="*/ 200 h 208"/>
                  <a:gd name="T84" fmla="*/ 8 w 248"/>
                  <a:gd name="T85" fmla="*/ 168 h 208"/>
                  <a:gd name="T86" fmla="*/ 80 w 248"/>
                  <a:gd name="T87" fmla="*/ 20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8" h="208">
                    <a:moveTo>
                      <a:pt x="139" y="200"/>
                    </a:moveTo>
                    <a:cubicBezTo>
                      <a:pt x="88" y="200"/>
                      <a:pt x="88" y="200"/>
                      <a:pt x="88" y="200"/>
                    </a:cubicBezTo>
                    <a:cubicBezTo>
                      <a:pt x="88" y="168"/>
                      <a:pt x="88" y="168"/>
                      <a:pt x="88" y="168"/>
                    </a:cubicBezTo>
                    <a:cubicBezTo>
                      <a:pt x="128" y="168"/>
                      <a:pt x="128" y="168"/>
                      <a:pt x="128" y="168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40" y="128"/>
                      <a:pt x="140" y="128"/>
                      <a:pt x="140" y="128"/>
                    </a:cubicBezTo>
                    <a:cubicBezTo>
                      <a:pt x="143" y="125"/>
                      <a:pt x="146" y="122"/>
                      <a:pt x="149" y="120"/>
                    </a:cubicBezTo>
                    <a:cubicBezTo>
                      <a:pt x="88" y="120"/>
                      <a:pt x="88" y="120"/>
                      <a:pt x="88" y="12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110"/>
                      <a:pt x="160" y="110"/>
                      <a:pt x="160" y="110"/>
                    </a:cubicBezTo>
                    <a:cubicBezTo>
                      <a:pt x="162" y="108"/>
                      <a:pt x="164" y="106"/>
                      <a:pt x="165" y="104"/>
                    </a:cubicBezTo>
                    <a:cubicBezTo>
                      <a:pt x="166" y="104"/>
                      <a:pt x="166" y="104"/>
                      <a:pt x="166" y="104"/>
                    </a:cubicBezTo>
                    <a:cubicBezTo>
                      <a:pt x="167" y="103"/>
                      <a:pt x="167" y="103"/>
                      <a:pt x="168" y="102"/>
                    </a:cubicBezTo>
                    <a:cubicBezTo>
                      <a:pt x="168" y="88"/>
                      <a:pt x="168" y="88"/>
                      <a:pt x="168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8" y="85"/>
                      <a:pt x="177" y="83"/>
                      <a:pt x="176" y="80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48"/>
                      <a:pt x="128" y="48"/>
                      <a:pt x="128" y="48"/>
                    </a:cubicBezTo>
                    <a:cubicBezTo>
                      <a:pt x="200" y="48"/>
                      <a:pt x="200" y="48"/>
                      <a:pt x="200" y="48"/>
                    </a:cubicBezTo>
                    <a:cubicBezTo>
                      <a:pt x="200" y="63"/>
                      <a:pt x="200" y="63"/>
                      <a:pt x="200" y="63"/>
                    </a:cubicBezTo>
                    <a:cubicBezTo>
                      <a:pt x="203" y="65"/>
                      <a:pt x="205" y="67"/>
                      <a:pt x="208" y="68"/>
                    </a:cubicBezTo>
                    <a:cubicBezTo>
                      <a:pt x="208" y="48"/>
                      <a:pt x="208" y="48"/>
                      <a:pt x="208" y="48"/>
                    </a:cubicBezTo>
                    <a:cubicBezTo>
                      <a:pt x="240" y="48"/>
                      <a:pt x="240" y="48"/>
                      <a:pt x="240" y="48"/>
                    </a:cubicBezTo>
                    <a:cubicBezTo>
                      <a:pt x="240" y="80"/>
                      <a:pt x="240" y="80"/>
                      <a:pt x="240" y="80"/>
                    </a:cubicBezTo>
                    <a:cubicBezTo>
                      <a:pt x="222" y="80"/>
                      <a:pt x="222" y="80"/>
                      <a:pt x="222" y="80"/>
                    </a:cubicBezTo>
                    <a:cubicBezTo>
                      <a:pt x="223" y="82"/>
                      <a:pt x="225" y="83"/>
                      <a:pt x="226" y="85"/>
                    </a:cubicBezTo>
                    <a:cubicBezTo>
                      <a:pt x="227" y="86"/>
                      <a:pt x="227" y="87"/>
                      <a:pt x="228" y="88"/>
                    </a:cubicBezTo>
                    <a:cubicBezTo>
                      <a:pt x="240" y="88"/>
                      <a:pt x="240" y="88"/>
                      <a:pt x="240" y="88"/>
                    </a:cubicBezTo>
                    <a:cubicBezTo>
                      <a:pt x="240" y="101"/>
                      <a:pt x="240" y="101"/>
                      <a:pt x="240" y="101"/>
                    </a:cubicBezTo>
                    <a:cubicBezTo>
                      <a:pt x="243" y="100"/>
                      <a:pt x="246" y="99"/>
                      <a:pt x="248" y="98"/>
                    </a:cubicBezTo>
                    <a:cubicBezTo>
                      <a:pt x="248" y="15"/>
                      <a:pt x="248" y="15"/>
                      <a:pt x="248" y="15"/>
                    </a:cubicBezTo>
                    <a:cubicBezTo>
                      <a:pt x="248" y="7"/>
                      <a:pt x="241" y="0"/>
                      <a:pt x="233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0" y="201"/>
                      <a:pt x="7" y="208"/>
                      <a:pt x="15" y="208"/>
                    </a:cubicBezTo>
                    <a:cubicBezTo>
                      <a:pt x="144" y="208"/>
                      <a:pt x="144" y="208"/>
                      <a:pt x="144" y="208"/>
                    </a:cubicBezTo>
                    <a:cubicBezTo>
                      <a:pt x="142" y="205"/>
                      <a:pt x="140" y="203"/>
                      <a:pt x="139" y="200"/>
                    </a:cubicBezTo>
                    <a:close/>
                    <a:moveTo>
                      <a:pt x="120" y="128"/>
                    </a:moveTo>
                    <a:cubicBezTo>
                      <a:pt x="120" y="160"/>
                      <a:pt x="120" y="160"/>
                      <a:pt x="120" y="160"/>
                    </a:cubicBezTo>
                    <a:cubicBezTo>
                      <a:pt x="48" y="160"/>
                      <a:pt x="48" y="160"/>
                      <a:pt x="48" y="160"/>
                    </a:cubicBezTo>
                    <a:cubicBezTo>
                      <a:pt x="48" y="128"/>
                      <a:pt x="48" y="128"/>
                      <a:pt x="48" y="128"/>
                    </a:cubicBezTo>
                    <a:lnTo>
                      <a:pt x="120" y="128"/>
                    </a:lnTo>
                    <a:close/>
                    <a:moveTo>
                      <a:pt x="120" y="80"/>
                    </a:moveTo>
                    <a:cubicBezTo>
                      <a:pt x="48" y="80"/>
                      <a:pt x="48" y="80"/>
                      <a:pt x="48" y="80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120" y="48"/>
                      <a:pt x="120" y="48"/>
                      <a:pt x="120" y="48"/>
                    </a:cubicBezTo>
                    <a:lnTo>
                      <a:pt x="120" y="80"/>
                    </a:lnTo>
                    <a:close/>
                    <a:moveTo>
                      <a:pt x="168" y="8"/>
                    </a:moveTo>
                    <a:cubicBezTo>
                      <a:pt x="233" y="8"/>
                      <a:pt x="233" y="8"/>
                      <a:pt x="233" y="8"/>
                    </a:cubicBezTo>
                    <a:cubicBezTo>
                      <a:pt x="237" y="8"/>
                      <a:pt x="240" y="11"/>
                      <a:pt x="240" y="15"/>
                    </a:cubicBezTo>
                    <a:cubicBezTo>
                      <a:pt x="240" y="40"/>
                      <a:pt x="240" y="40"/>
                      <a:pt x="240" y="40"/>
                    </a:cubicBezTo>
                    <a:cubicBezTo>
                      <a:pt x="168" y="40"/>
                      <a:pt x="168" y="40"/>
                      <a:pt x="168" y="40"/>
                    </a:cubicBezTo>
                    <a:lnTo>
                      <a:pt x="168" y="8"/>
                    </a:lnTo>
                    <a:close/>
                    <a:moveTo>
                      <a:pt x="88" y="8"/>
                    </a:moveTo>
                    <a:cubicBezTo>
                      <a:pt x="160" y="8"/>
                      <a:pt x="160" y="8"/>
                      <a:pt x="160" y="8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88" y="40"/>
                      <a:pt x="88" y="40"/>
                      <a:pt x="88" y="40"/>
                    </a:cubicBezTo>
                    <a:lnTo>
                      <a:pt x="88" y="8"/>
                    </a:lnTo>
                    <a:close/>
                    <a:moveTo>
                      <a:pt x="8" y="15"/>
                    </a:moveTo>
                    <a:cubicBezTo>
                      <a:pt x="8" y="11"/>
                      <a:pt x="11" y="8"/>
                      <a:pt x="15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15"/>
                    </a:lnTo>
                    <a:close/>
                    <a:moveTo>
                      <a:pt x="8" y="48"/>
                    </a:move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8" y="80"/>
                      <a:pt x="8" y="80"/>
                      <a:pt x="8" y="80"/>
                    </a:cubicBezTo>
                    <a:lnTo>
                      <a:pt x="8" y="48"/>
                    </a:lnTo>
                    <a:close/>
                    <a:moveTo>
                      <a:pt x="8" y="88"/>
                    </a:move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120"/>
                      <a:pt x="80" y="120"/>
                      <a:pt x="80" y="120"/>
                    </a:cubicBezTo>
                    <a:cubicBezTo>
                      <a:pt x="8" y="120"/>
                      <a:pt x="8" y="120"/>
                      <a:pt x="8" y="120"/>
                    </a:cubicBezTo>
                    <a:lnTo>
                      <a:pt x="8" y="88"/>
                    </a:lnTo>
                    <a:close/>
                    <a:moveTo>
                      <a:pt x="8" y="128"/>
                    </a:moveTo>
                    <a:cubicBezTo>
                      <a:pt x="40" y="128"/>
                      <a:pt x="40" y="128"/>
                      <a:pt x="40" y="128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8" y="160"/>
                      <a:pt x="8" y="160"/>
                      <a:pt x="8" y="160"/>
                    </a:cubicBezTo>
                    <a:lnTo>
                      <a:pt x="8" y="128"/>
                    </a:lnTo>
                    <a:close/>
                    <a:moveTo>
                      <a:pt x="80" y="200"/>
                    </a:moveTo>
                    <a:cubicBezTo>
                      <a:pt x="15" y="200"/>
                      <a:pt x="15" y="200"/>
                      <a:pt x="15" y="200"/>
                    </a:cubicBezTo>
                    <a:cubicBezTo>
                      <a:pt x="11" y="200"/>
                      <a:pt x="8" y="197"/>
                      <a:pt x="8" y="193"/>
                    </a:cubicBezTo>
                    <a:cubicBezTo>
                      <a:pt x="8" y="168"/>
                      <a:pt x="8" y="168"/>
                      <a:pt x="8" y="168"/>
                    </a:cubicBezTo>
                    <a:cubicBezTo>
                      <a:pt x="80" y="168"/>
                      <a:pt x="80" y="168"/>
                      <a:pt x="80" y="168"/>
                    </a:cubicBezTo>
                    <a:lnTo>
                      <a:pt x="80" y="2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000" dirty="0">
                  <a:latin typeface="TT Hoves"/>
                </a:endParaRPr>
              </a:p>
            </p:txBody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8B25D6C2-2259-4470-9F31-DFF843CD60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550" y="-820738"/>
                <a:ext cx="412750" cy="512763"/>
              </a:xfrm>
              <a:custGeom>
                <a:avLst/>
                <a:gdLst>
                  <a:gd name="T0" fmla="*/ 122 w 128"/>
                  <a:gd name="T1" fmla="*/ 84 h 159"/>
                  <a:gd name="T2" fmla="*/ 116 w 128"/>
                  <a:gd name="T3" fmla="*/ 69 h 159"/>
                  <a:gd name="T4" fmla="*/ 120 w 128"/>
                  <a:gd name="T5" fmla="*/ 41 h 159"/>
                  <a:gd name="T6" fmla="*/ 94 w 128"/>
                  <a:gd name="T7" fmla="*/ 52 h 159"/>
                  <a:gd name="T8" fmla="*/ 50 w 128"/>
                  <a:gd name="T9" fmla="*/ 1 h 159"/>
                  <a:gd name="T10" fmla="*/ 45 w 128"/>
                  <a:gd name="T11" fmla="*/ 7 h 159"/>
                  <a:gd name="T12" fmla="*/ 43 w 128"/>
                  <a:gd name="T13" fmla="*/ 38 h 159"/>
                  <a:gd name="T14" fmla="*/ 35 w 128"/>
                  <a:gd name="T15" fmla="*/ 45 h 159"/>
                  <a:gd name="T16" fmla="*/ 21 w 128"/>
                  <a:gd name="T17" fmla="*/ 60 h 159"/>
                  <a:gd name="T18" fmla="*/ 0 w 128"/>
                  <a:gd name="T19" fmla="*/ 101 h 159"/>
                  <a:gd name="T20" fmla="*/ 18 w 128"/>
                  <a:gd name="T21" fmla="*/ 142 h 159"/>
                  <a:gd name="T22" fmla="*/ 65 w 128"/>
                  <a:gd name="T23" fmla="*/ 159 h 159"/>
                  <a:gd name="T24" fmla="*/ 68 w 128"/>
                  <a:gd name="T25" fmla="*/ 159 h 159"/>
                  <a:gd name="T26" fmla="*/ 116 w 128"/>
                  <a:gd name="T27" fmla="*/ 142 h 159"/>
                  <a:gd name="T28" fmla="*/ 127 w 128"/>
                  <a:gd name="T29" fmla="*/ 99 h 159"/>
                  <a:gd name="T30" fmla="*/ 50 w 128"/>
                  <a:gd name="T31" fmla="*/ 111 h 159"/>
                  <a:gd name="T32" fmla="*/ 58 w 128"/>
                  <a:gd name="T33" fmla="*/ 118 h 159"/>
                  <a:gd name="T34" fmla="*/ 60 w 128"/>
                  <a:gd name="T35" fmla="*/ 109 h 159"/>
                  <a:gd name="T36" fmla="*/ 69 w 128"/>
                  <a:gd name="T37" fmla="*/ 93 h 159"/>
                  <a:gd name="T38" fmla="*/ 73 w 128"/>
                  <a:gd name="T39" fmla="*/ 104 h 159"/>
                  <a:gd name="T40" fmla="*/ 78 w 128"/>
                  <a:gd name="T41" fmla="*/ 108 h 159"/>
                  <a:gd name="T42" fmla="*/ 82 w 128"/>
                  <a:gd name="T43" fmla="*/ 126 h 159"/>
                  <a:gd name="T44" fmla="*/ 89 w 128"/>
                  <a:gd name="T45" fmla="*/ 130 h 159"/>
                  <a:gd name="T46" fmla="*/ 92 w 128"/>
                  <a:gd name="T47" fmla="*/ 129 h 159"/>
                  <a:gd name="T48" fmla="*/ 85 w 128"/>
                  <a:gd name="T49" fmla="*/ 144 h 159"/>
                  <a:gd name="T50" fmla="*/ 72 w 128"/>
                  <a:gd name="T51" fmla="*/ 151 h 159"/>
                  <a:gd name="T52" fmla="*/ 48 w 128"/>
                  <a:gd name="T53" fmla="*/ 145 h 159"/>
                  <a:gd name="T54" fmla="*/ 44 w 128"/>
                  <a:gd name="T55" fmla="*/ 130 h 159"/>
                  <a:gd name="T56" fmla="*/ 49 w 128"/>
                  <a:gd name="T57" fmla="*/ 116 h 159"/>
                  <a:gd name="T58" fmla="*/ 120 w 128"/>
                  <a:gd name="T59" fmla="*/ 114 h 159"/>
                  <a:gd name="T60" fmla="*/ 95 w 128"/>
                  <a:gd name="T61" fmla="*/ 145 h 159"/>
                  <a:gd name="T62" fmla="*/ 100 w 128"/>
                  <a:gd name="T63" fmla="*/ 130 h 159"/>
                  <a:gd name="T64" fmla="*/ 89 w 128"/>
                  <a:gd name="T65" fmla="*/ 108 h 159"/>
                  <a:gd name="T66" fmla="*/ 83 w 128"/>
                  <a:gd name="T67" fmla="*/ 102 h 159"/>
                  <a:gd name="T68" fmla="*/ 79 w 128"/>
                  <a:gd name="T69" fmla="*/ 99 h 159"/>
                  <a:gd name="T70" fmla="*/ 79 w 128"/>
                  <a:gd name="T71" fmla="*/ 87 h 159"/>
                  <a:gd name="T72" fmla="*/ 74 w 128"/>
                  <a:gd name="T73" fmla="*/ 81 h 159"/>
                  <a:gd name="T74" fmla="*/ 52 w 128"/>
                  <a:gd name="T75" fmla="*/ 103 h 159"/>
                  <a:gd name="T76" fmla="*/ 40 w 128"/>
                  <a:gd name="T77" fmla="*/ 100 h 159"/>
                  <a:gd name="T78" fmla="*/ 41 w 128"/>
                  <a:gd name="T79" fmla="*/ 114 h 159"/>
                  <a:gd name="T80" fmla="*/ 39 w 128"/>
                  <a:gd name="T81" fmla="*/ 121 h 159"/>
                  <a:gd name="T82" fmla="*/ 36 w 128"/>
                  <a:gd name="T83" fmla="*/ 137 h 159"/>
                  <a:gd name="T84" fmla="*/ 25 w 128"/>
                  <a:gd name="T85" fmla="*/ 137 h 159"/>
                  <a:gd name="T86" fmla="*/ 13 w 128"/>
                  <a:gd name="T87" fmla="*/ 122 h 159"/>
                  <a:gd name="T88" fmla="*/ 9 w 128"/>
                  <a:gd name="T89" fmla="*/ 87 h 159"/>
                  <a:gd name="T90" fmla="*/ 22 w 128"/>
                  <a:gd name="T91" fmla="*/ 99 h 159"/>
                  <a:gd name="T92" fmla="*/ 29 w 128"/>
                  <a:gd name="T93" fmla="*/ 95 h 159"/>
                  <a:gd name="T94" fmla="*/ 40 w 128"/>
                  <a:gd name="T95" fmla="*/ 52 h 159"/>
                  <a:gd name="T96" fmla="*/ 49 w 128"/>
                  <a:gd name="T97" fmla="*/ 43 h 159"/>
                  <a:gd name="T98" fmla="*/ 56 w 128"/>
                  <a:gd name="T99" fmla="*/ 13 h 159"/>
                  <a:gd name="T100" fmla="*/ 86 w 128"/>
                  <a:gd name="T101" fmla="*/ 57 h 159"/>
                  <a:gd name="T102" fmla="*/ 88 w 128"/>
                  <a:gd name="T103" fmla="*/ 72 h 159"/>
                  <a:gd name="T104" fmla="*/ 100 w 128"/>
                  <a:gd name="T105" fmla="*/ 58 h 159"/>
                  <a:gd name="T106" fmla="*/ 108 w 128"/>
                  <a:gd name="T107" fmla="*/ 70 h 159"/>
                  <a:gd name="T108" fmla="*/ 115 w 128"/>
                  <a:gd name="T109" fmla="*/ 88 h 159"/>
                  <a:gd name="T110" fmla="*/ 120 w 128"/>
                  <a:gd name="T111" fmla="*/ 11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8" h="159">
                    <a:moveTo>
                      <a:pt x="127" y="99"/>
                    </a:moveTo>
                    <a:cubicBezTo>
                      <a:pt x="126" y="93"/>
                      <a:pt x="124" y="88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9" y="78"/>
                      <a:pt x="117" y="74"/>
                      <a:pt x="116" y="69"/>
                    </a:cubicBezTo>
                    <a:cubicBezTo>
                      <a:pt x="115" y="61"/>
                      <a:pt x="118" y="52"/>
                      <a:pt x="121" y="45"/>
                    </a:cubicBezTo>
                    <a:cubicBezTo>
                      <a:pt x="121" y="44"/>
                      <a:pt x="121" y="42"/>
                      <a:pt x="120" y="41"/>
                    </a:cubicBezTo>
                    <a:cubicBezTo>
                      <a:pt x="119" y="40"/>
                      <a:pt x="117" y="39"/>
                      <a:pt x="116" y="40"/>
                    </a:cubicBezTo>
                    <a:cubicBezTo>
                      <a:pt x="110" y="42"/>
                      <a:pt x="101" y="46"/>
                      <a:pt x="94" y="52"/>
                    </a:cubicBezTo>
                    <a:cubicBezTo>
                      <a:pt x="93" y="43"/>
                      <a:pt x="90" y="33"/>
                      <a:pt x="83" y="25"/>
                    </a:cubicBezTo>
                    <a:cubicBezTo>
                      <a:pt x="75" y="14"/>
                      <a:pt x="64" y="6"/>
                      <a:pt x="50" y="1"/>
                    </a:cubicBezTo>
                    <a:cubicBezTo>
                      <a:pt x="48" y="0"/>
                      <a:pt x="46" y="1"/>
                      <a:pt x="45" y="2"/>
                    </a:cubicBezTo>
                    <a:cubicBezTo>
                      <a:pt x="44" y="3"/>
                      <a:pt x="44" y="5"/>
                      <a:pt x="45" y="7"/>
                    </a:cubicBezTo>
                    <a:cubicBezTo>
                      <a:pt x="49" y="13"/>
                      <a:pt x="50" y="18"/>
                      <a:pt x="50" y="22"/>
                    </a:cubicBezTo>
                    <a:cubicBezTo>
                      <a:pt x="50" y="29"/>
                      <a:pt x="46" y="34"/>
                      <a:pt x="43" y="38"/>
                    </a:cubicBezTo>
                    <a:cubicBezTo>
                      <a:pt x="41" y="40"/>
                      <a:pt x="38" y="42"/>
                      <a:pt x="35" y="45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0" y="49"/>
                      <a:pt x="26" y="54"/>
                      <a:pt x="23" y="59"/>
                    </a:cubicBezTo>
                    <a:cubicBezTo>
                      <a:pt x="23" y="59"/>
                      <a:pt x="22" y="59"/>
                      <a:pt x="21" y="60"/>
                    </a:cubicBezTo>
                    <a:cubicBezTo>
                      <a:pt x="11" y="64"/>
                      <a:pt x="3" y="77"/>
                      <a:pt x="1" y="85"/>
                    </a:cubicBezTo>
                    <a:cubicBezTo>
                      <a:pt x="0" y="91"/>
                      <a:pt x="0" y="97"/>
                      <a:pt x="0" y="101"/>
                    </a:cubicBezTo>
                    <a:cubicBezTo>
                      <a:pt x="1" y="110"/>
                      <a:pt x="3" y="118"/>
                      <a:pt x="6" y="125"/>
                    </a:cubicBezTo>
                    <a:cubicBezTo>
                      <a:pt x="9" y="131"/>
                      <a:pt x="13" y="137"/>
                      <a:pt x="18" y="142"/>
                    </a:cubicBezTo>
                    <a:cubicBezTo>
                      <a:pt x="25" y="151"/>
                      <a:pt x="39" y="157"/>
                      <a:pt x="56" y="159"/>
                    </a:cubicBezTo>
                    <a:cubicBezTo>
                      <a:pt x="59" y="159"/>
                      <a:pt x="62" y="159"/>
                      <a:pt x="65" y="159"/>
                    </a:cubicBezTo>
                    <a:cubicBezTo>
                      <a:pt x="66" y="159"/>
                      <a:pt x="67" y="159"/>
                      <a:pt x="67" y="159"/>
                    </a:cubicBezTo>
                    <a:cubicBezTo>
                      <a:pt x="68" y="159"/>
                      <a:pt x="68" y="159"/>
                      <a:pt x="68" y="159"/>
                    </a:cubicBezTo>
                    <a:cubicBezTo>
                      <a:pt x="69" y="159"/>
                      <a:pt x="70" y="159"/>
                      <a:pt x="71" y="159"/>
                    </a:cubicBezTo>
                    <a:cubicBezTo>
                      <a:pt x="89" y="158"/>
                      <a:pt x="105" y="152"/>
                      <a:pt x="116" y="142"/>
                    </a:cubicBezTo>
                    <a:cubicBezTo>
                      <a:pt x="122" y="135"/>
                      <a:pt x="126" y="126"/>
                      <a:pt x="127" y="115"/>
                    </a:cubicBezTo>
                    <a:cubicBezTo>
                      <a:pt x="128" y="109"/>
                      <a:pt x="128" y="104"/>
                      <a:pt x="127" y="99"/>
                    </a:cubicBezTo>
                    <a:close/>
                    <a:moveTo>
                      <a:pt x="50" y="111"/>
                    </a:moveTo>
                    <a:cubicBezTo>
                      <a:pt x="50" y="111"/>
                      <a:pt x="50" y="111"/>
                      <a:pt x="50" y="111"/>
                    </a:cubicBezTo>
                    <a:cubicBezTo>
                      <a:pt x="51" y="112"/>
                      <a:pt x="52" y="114"/>
                      <a:pt x="53" y="116"/>
                    </a:cubicBezTo>
                    <a:cubicBezTo>
                      <a:pt x="53" y="118"/>
                      <a:pt x="56" y="119"/>
                      <a:pt x="58" y="118"/>
                    </a:cubicBezTo>
                    <a:cubicBezTo>
                      <a:pt x="60" y="117"/>
                      <a:pt x="61" y="115"/>
                      <a:pt x="60" y="113"/>
                    </a:cubicBezTo>
                    <a:cubicBezTo>
                      <a:pt x="60" y="112"/>
                      <a:pt x="60" y="110"/>
                      <a:pt x="60" y="109"/>
                    </a:cubicBezTo>
                    <a:cubicBezTo>
                      <a:pt x="60" y="105"/>
                      <a:pt x="61" y="101"/>
                      <a:pt x="64" y="98"/>
                    </a:cubicBezTo>
                    <a:cubicBezTo>
                      <a:pt x="65" y="96"/>
                      <a:pt x="67" y="94"/>
                      <a:pt x="69" y="93"/>
                    </a:cubicBezTo>
                    <a:cubicBezTo>
                      <a:pt x="69" y="93"/>
                      <a:pt x="69" y="93"/>
                      <a:pt x="69" y="93"/>
                    </a:cubicBezTo>
                    <a:cubicBezTo>
                      <a:pt x="69" y="97"/>
                      <a:pt x="70" y="101"/>
                      <a:pt x="73" y="104"/>
                    </a:cubicBezTo>
                    <a:cubicBezTo>
                      <a:pt x="75" y="106"/>
                      <a:pt x="76" y="107"/>
                      <a:pt x="78" y="108"/>
                    </a:cubicBezTo>
                    <a:cubicBezTo>
                      <a:pt x="78" y="108"/>
                      <a:pt x="78" y="108"/>
                      <a:pt x="78" y="108"/>
                    </a:cubicBezTo>
                    <a:cubicBezTo>
                      <a:pt x="81" y="111"/>
                      <a:pt x="83" y="114"/>
                      <a:pt x="84" y="118"/>
                    </a:cubicBezTo>
                    <a:cubicBezTo>
                      <a:pt x="84" y="121"/>
                      <a:pt x="84" y="123"/>
                      <a:pt x="82" y="126"/>
                    </a:cubicBezTo>
                    <a:cubicBezTo>
                      <a:pt x="81" y="128"/>
                      <a:pt x="82" y="130"/>
                      <a:pt x="84" y="131"/>
                    </a:cubicBezTo>
                    <a:cubicBezTo>
                      <a:pt x="86" y="132"/>
                      <a:pt x="88" y="131"/>
                      <a:pt x="89" y="130"/>
                    </a:cubicBezTo>
                    <a:cubicBezTo>
                      <a:pt x="90" y="128"/>
                      <a:pt x="91" y="126"/>
                      <a:pt x="92" y="124"/>
                    </a:cubicBezTo>
                    <a:cubicBezTo>
                      <a:pt x="92" y="125"/>
                      <a:pt x="92" y="127"/>
                      <a:pt x="92" y="129"/>
                    </a:cubicBezTo>
                    <a:cubicBezTo>
                      <a:pt x="92" y="133"/>
                      <a:pt x="91" y="136"/>
                      <a:pt x="90" y="138"/>
                    </a:cubicBezTo>
                    <a:cubicBezTo>
                      <a:pt x="89" y="141"/>
                      <a:pt x="87" y="143"/>
                      <a:pt x="85" y="144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3" y="148"/>
                      <a:pt x="78" y="150"/>
                      <a:pt x="72" y="151"/>
                    </a:cubicBezTo>
                    <a:cubicBezTo>
                      <a:pt x="71" y="151"/>
                      <a:pt x="71" y="151"/>
                      <a:pt x="70" y="151"/>
                    </a:cubicBezTo>
                    <a:cubicBezTo>
                      <a:pt x="61" y="151"/>
                      <a:pt x="53" y="149"/>
                      <a:pt x="48" y="145"/>
                    </a:cubicBezTo>
                    <a:cubicBezTo>
                      <a:pt x="46" y="142"/>
                      <a:pt x="45" y="139"/>
                      <a:pt x="44" y="136"/>
                    </a:cubicBezTo>
                    <a:cubicBezTo>
                      <a:pt x="44" y="133"/>
                      <a:pt x="44" y="131"/>
                      <a:pt x="44" y="130"/>
                    </a:cubicBezTo>
                    <a:cubicBezTo>
                      <a:pt x="44" y="128"/>
                      <a:pt x="45" y="127"/>
                      <a:pt x="46" y="124"/>
                    </a:cubicBezTo>
                    <a:cubicBezTo>
                      <a:pt x="48" y="122"/>
                      <a:pt x="49" y="119"/>
                      <a:pt x="49" y="116"/>
                    </a:cubicBezTo>
                    <a:cubicBezTo>
                      <a:pt x="50" y="114"/>
                      <a:pt x="50" y="112"/>
                      <a:pt x="50" y="111"/>
                    </a:cubicBezTo>
                    <a:close/>
                    <a:moveTo>
                      <a:pt x="120" y="114"/>
                    </a:moveTo>
                    <a:cubicBezTo>
                      <a:pt x="118" y="123"/>
                      <a:pt x="115" y="131"/>
                      <a:pt x="110" y="136"/>
                    </a:cubicBezTo>
                    <a:cubicBezTo>
                      <a:pt x="106" y="140"/>
                      <a:pt x="101" y="143"/>
                      <a:pt x="95" y="145"/>
                    </a:cubicBezTo>
                    <a:cubicBezTo>
                      <a:pt x="96" y="144"/>
                      <a:pt x="96" y="143"/>
                      <a:pt x="97" y="142"/>
                    </a:cubicBezTo>
                    <a:cubicBezTo>
                      <a:pt x="99" y="138"/>
                      <a:pt x="100" y="134"/>
                      <a:pt x="100" y="130"/>
                    </a:cubicBezTo>
                    <a:cubicBezTo>
                      <a:pt x="100" y="128"/>
                      <a:pt x="100" y="125"/>
                      <a:pt x="99" y="122"/>
                    </a:cubicBezTo>
                    <a:cubicBezTo>
                      <a:pt x="99" y="118"/>
                      <a:pt x="95" y="111"/>
                      <a:pt x="89" y="108"/>
                    </a:cubicBezTo>
                    <a:cubicBezTo>
                      <a:pt x="89" y="108"/>
                      <a:pt x="89" y="108"/>
                      <a:pt x="88" y="108"/>
                    </a:cubicBezTo>
                    <a:cubicBezTo>
                      <a:pt x="87" y="106"/>
                      <a:pt x="85" y="104"/>
                      <a:pt x="83" y="102"/>
                    </a:cubicBezTo>
                    <a:cubicBezTo>
                      <a:pt x="83" y="102"/>
                      <a:pt x="83" y="102"/>
                      <a:pt x="83" y="102"/>
                    </a:cubicBezTo>
                    <a:cubicBezTo>
                      <a:pt x="81" y="101"/>
                      <a:pt x="80" y="100"/>
                      <a:pt x="79" y="99"/>
                    </a:cubicBezTo>
                    <a:cubicBezTo>
                      <a:pt x="78" y="98"/>
                      <a:pt x="77" y="95"/>
                      <a:pt x="77" y="93"/>
                    </a:cubicBezTo>
                    <a:cubicBezTo>
                      <a:pt x="77" y="91"/>
                      <a:pt x="77" y="89"/>
                      <a:pt x="79" y="87"/>
                    </a:cubicBezTo>
                    <a:cubicBezTo>
                      <a:pt x="80" y="85"/>
                      <a:pt x="79" y="84"/>
                      <a:pt x="78" y="82"/>
                    </a:cubicBezTo>
                    <a:cubicBezTo>
                      <a:pt x="77" y="81"/>
                      <a:pt x="76" y="80"/>
                      <a:pt x="74" y="81"/>
                    </a:cubicBezTo>
                    <a:cubicBezTo>
                      <a:pt x="67" y="83"/>
                      <a:pt x="61" y="88"/>
                      <a:pt x="57" y="93"/>
                    </a:cubicBezTo>
                    <a:cubicBezTo>
                      <a:pt x="55" y="96"/>
                      <a:pt x="53" y="99"/>
                      <a:pt x="52" y="103"/>
                    </a:cubicBezTo>
                    <a:cubicBezTo>
                      <a:pt x="50" y="101"/>
                      <a:pt x="47" y="100"/>
                      <a:pt x="45" y="99"/>
                    </a:cubicBezTo>
                    <a:cubicBezTo>
                      <a:pt x="43" y="99"/>
                      <a:pt x="42" y="99"/>
                      <a:pt x="40" y="100"/>
                    </a:cubicBezTo>
                    <a:cubicBezTo>
                      <a:pt x="39" y="101"/>
                      <a:pt x="39" y="103"/>
                      <a:pt x="40" y="104"/>
                    </a:cubicBezTo>
                    <a:cubicBezTo>
                      <a:pt x="41" y="107"/>
                      <a:pt x="42" y="111"/>
                      <a:pt x="41" y="114"/>
                    </a:cubicBezTo>
                    <a:cubicBezTo>
                      <a:pt x="41" y="116"/>
                      <a:pt x="40" y="118"/>
                      <a:pt x="39" y="120"/>
                    </a:cubicBezTo>
                    <a:cubicBezTo>
                      <a:pt x="39" y="120"/>
                      <a:pt x="39" y="121"/>
                      <a:pt x="39" y="121"/>
                    </a:cubicBezTo>
                    <a:cubicBezTo>
                      <a:pt x="38" y="123"/>
                      <a:pt x="37" y="125"/>
                      <a:pt x="36" y="129"/>
                    </a:cubicBezTo>
                    <a:cubicBezTo>
                      <a:pt x="36" y="131"/>
                      <a:pt x="36" y="134"/>
                      <a:pt x="36" y="137"/>
                    </a:cubicBezTo>
                    <a:cubicBezTo>
                      <a:pt x="37" y="141"/>
                      <a:pt x="38" y="144"/>
                      <a:pt x="40" y="147"/>
                    </a:cubicBezTo>
                    <a:cubicBezTo>
                      <a:pt x="33" y="145"/>
                      <a:pt x="28" y="141"/>
                      <a:pt x="25" y="137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0" y="132"/>
                      <a:pt x="16" y="127"/>
                      <a:pt x="13" y="122"/>
                    </a:cubicBezTo>
                    <a:cubicBezTo>
                      <a:pt x="10" y="116"/>
                      <a:pt x="9" y="108"/>
                      <a:pt x="8" y="101"/>
                    </a:cubicBezTo>
                    <a:cubicBezTo>
                      <a:pt x="8" y="97"/>
                      <a:pt x="8" y="92"/>
                      <a:pt x="9" y="87"/>
                    </a:cubicBezTo>
                    <a:cubicBezTo>
                      <a:pt x="10" y="83"/>
                      <a:pt x="13" y="77"/>
                      <a:pt x="17" y="72"/>
                    </a:cubicBezTo>
                    <a:cubicBezTo>
                      <a:pt x="16" y="80"/>
                      <a:pt x="17" y="90"/>
                      <a:pt x="22" y="99"/>
                    </a:cubicBezTo>
                    <a:cubicBezTo>
                      <a:pt x="24" y="100"/>
                      <a:pt x="26" y="101"/>
                      <a:pt x="28" y="100"/>
                    </a:cubicBezTo>
                    <a:cubicBezTo>
                      <a:pt x="30" y="99"/>
                      <a:pt x="30" y="97"/>
                      <a:pt x="29" y="95"/>
                    </a:cubicBezTo>
                    <a:cubicBezTo>
                      <a:pt x="26" y="88"/>
                      <a:pt x="25" y="83"/>
                      <a:pt x="26" y="76"/>
                    </a:cubicBezTo>
                    <a:cubicBezTo>
                      <a:pt x="27" y="66"/>
                      <a:pt x="32" y="58"/>
                      <a:pt x="40" y="52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3" y="49"/>
                      <a:pt x="46" y="46"/>
                      <a:pt x="49" y="43"/>
                    </a:cubicBezTo>
                    <a:cubicBezTo>
                      <a:pt x="53" y="39"/>
                      <a:pt x="58" y="31"/>
                      <a:pt x="58" y="23"/>
                    </a:cubicBezTo>
                    <a:cubicBezTo>
                      <a:pt x="58" y="19"/>
                      <a:pt x="57" y="16"/>
                      <a:pt x="56" y="13"/>
                    </a:cubicBezTo>
                    <a:cubicBezTo>
                      <a:pt x="65" y="17"/>
                      <a:pt x="72" y="23"/>
                      <a:pt x="77" y="30"/>
                    </a:cubicBezTo>
                    <a:cubicBezTo>
                      <a:pt x="83" y="38"/>
                      <a:pt x="87" y="47"/>
                      <a:pt x="86" y="57"/>
                    </a:cubicBezTo>
                    <a:cubicBezTo>
                      <a:pt x="86" y="60"/>
                      <a:pt x="86" y="64"/>
                      <a:pt x="85" y="67"/>
                    </a:cubicBezTo>
                    <a:cubicBezTo>
                      <a:pt x="85" y="69"/>
                      <a:pt x="86" y="71"/>
                      <a:pt x="88" y="72"/>
                    </a:cubicBezTo>
                    <a:cubicBezTo>
                      <a:pt x="90" y="72"/>
                      <a:pt x="92" y="71"/>
                      <a:pt x="93" y="69"/>
                    </a:cubicBezTo>
                    <a:cubicBezTo>
                      <a:pt x="95" y="65"/>
                      <a:pt x="97" y="61"/>
                      <a:pt x="100" y="58"/>
                    </a:cubicBezTo>
                    <a:cubicBezTo>
                      <a:pt x="102" y="56"/>
                      <a:pt x="106" y="53"/>
                      <a:pt x="110" y="51"/>
                    </a:cubicBezTo>
                    <a:cubicBezTo>
                      <a:pt x="108" y="57"/>
                      <a:pt x="107" y="63"/>
                      <a:pt x="108" y="70"/>
                    </a:cubicBezTo>
                    <a:cubicBezTo>
                      <a:pt x="109" y="76"/>
                      <a:pt x="112" y="82"/>
                      <a:pt x="115" y="87"/>
                    </a:cubicBezTo>
                    <a:cubicBezTo>
                      <a:pt x="115" y="88"/>
                      <a:pt x="115" y="88"/>
                      <a:pt x="115" y="88"/>
                    </a:cubicBezTo>
                    <a:cubicBezTo>
                      <a:pt x="118" y="93"/>
                      <a:pt x="119" y="97"/>
                      <a:pt x="120" y="101"/>
                    </a:cubicBezTo>
                    <a:cubicBezTo>
                      <a:pt x="120" y="104"/>
                      <a:pt x="120" y="109"/>
                      <a:pt x="120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 sz="2000" dirty="0">
                  <a:latin typeface="TT Hoves"/>
                </a:endParaRPr>
              </a:p>
            </p:txBody>
          </p:sp>
        </p:grp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329EC4DB-E0CF-4C6A-9565-5117DD2BD610}"/>
                </a:ext>
              </a:extLst>
            </p:cNvPr>
            <p:cNvCxnSpPr>
              <a:cxnSpLocks/>
            </p:cNvCxnSpPr>
            <p:nvPr/>
          </p:nvCxnSpPr>
          <p:spPr>
            <a:xfrm>
              <a:off x="7201180" y="291035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B05BC980-C31A-4856-89F7-F1220B9F406C}"/>
                </a:ext>
              </a:extLst>
            </p:cNvPr>
            <p:cNvCxnSpPr>
              <a:cxnSpLocks/>
            </p:cNvCxnSpPr>
            <p:nvPr/>
          </p:nvCxnSpPr>
          <p:spPr>
            <a:xfrm>
              <a:off x="7223174" y="4431068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4BCFEC1F-6249-42CB-833C-ABED321CA47A}"/>
                </a:ext>
              </a:extLst>
            </p:cNvPr>
            <p:cNvCxnSpPr/>
            <p:nvPr/>
          </p:nvCxnSpPr>
          <p:spPr>
            <a:xfrm>
              <a:off x="7201180" y="5184510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C49EDF59-A8D7-405D-94AF-0F6E3CF4FFB1}"/>
                </a:ext>
              </a:extLst>
            </p:cNvPr>
            <p:cNvSpPr/>
            <p:nvPr/>
          </p:nvSpPr>
          <p:spPr>
            <a:xfrm>
              <a:off x="8404057" y="2615268"/>
              <a:ext cx="1847084" cy="344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00" dirty="0">
                <a:latin typeface="TT Hoves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1A6A7A3C-4960-48CB-B7AF-9B8625D1450F}"/>
                </a:ext>
              </a:extLst>
            </p:cNvPr>
            <p:cNvSpPr/>
            <p:nvPr/>
          </p:nvSpPr>
          <p:spPr>
            <a:xfrm>
              <a:off x="8395373" y="2610562"/>
              <a:ext cx="340312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Противодействие 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вредоносным ботам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1C84A3F1-57D9-4C02-B464-2D9BA7977885}"/>
                </a:ext>
              </a:extLst>
            </p:cNvPr>
            <p:cNvCxnSpPr>
              <a:cxnSpLocks/>
            </p:cNvCxnSpPr>
            <p:nvPr/>
          </p:nvCxnSpPr>
          <p:spPr>
            <a:xfrm>
              <a:off x="7201180" y="3697565"/>
              <a:ext cx="1144953" cy="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8B121F25-1E1B-F947-883C-E5C35BF23F7C}"/>
                </a:ext>
              </a:extLst>
            </p:cNvPr>
            <p:cNvSpPr/>
            <p:nvPr/>
          </p:nvSpPr>
          <p:spPr>
            <a:xfrm>
              <a:off x="8395373" y="3364026"/>
              <a:ext cx="340312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Автоматическое выявление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уязвимостей приложения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B820DAA3-9971-4440-8DBD-23273DDFF334}"/>
                </a:ext>
              </a:extLst>
            </p:cNvPr>
            <p:cNvSpPr/>
            <p:nvPr/>
          </p:nvSpPr>
          <p:spPr>
            <a:xfrm>
              <a:off x="8395373" y="4091699"/>
              <a:ext cx="2941272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Предотвращение загрузки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вредоносного ПО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7A1C57B6-8464-E449-91DA-182186D01C57}"/>
                </a:ext>
              </a:extLst>
            </p:cNvPr>
            <p:cNvSpPr/>
            <p:nvPr/>
          </p:nvSpPr>
          <p:spPr>
            <a:xfrm>
              <a:off x="8395373" y="4992598"/>
              <a:ext cx="2941272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Виртуальный патчинг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E848F19E-41B4-7247-BB11-6342F33F6BA2}"/>
                </a:ext>
              </a:extLst>
            </p:cNvPr>
            <p:cNvSpPr/>
            <p:nvPr/>
          </p:nvSpPr>
          <p:spPr>
            <a:xfrm>
              <a:off x="761395" y="4098391"/>
              <a:ext cx="266309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Защита от атак 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на пользователей</a:t>
              </a:r>
            </a:p>
          </p:txBody>
        </p:sp>
        <p:sp>
          <p:nvSpPr>
            <p:cNvPr id="56" name="Прямоугольник 55">
              <a:extLst>
                <a:ext uri="{FF2B5EF4-FFF2-40B4-BE49-F238E27FC236}">
                  <a16:creationId xmlns:a16="http://schemas.microsoft.com/office/drawing/2014/main" id="{4EDF1DCC-E2FF-9640-919B-46A500CA73BB}"/>
                </a:ext>
              </a:extLst>
            </p:cNvPr>
            <p:cNvSpPr/>
            <p:nvPr/>
          </p:nvSpPr>
          <p:spPr>
            <a:xfrm>
              <a:off x="1295484" y="3373542"/>
              <a:ext cx="212179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Блокирование атак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нулевого дня</a:t>
              </a:r>
            </a:p>
          </p:txBody>
        </p:sp>
        <p:sp>
          <p:nvSpPr>
            <p:cNvPr id="57" name="Прямоугольник 56">
              <a:extLst>
                <a:ext uri="{FF2B5EF4-FFF2-40B4-BE49-F238E27FC236}">
                  <a16:creationId xmlns:a16="http://schemas.microsoft.com/office/drawing/2014/main" id="{6FE37990-7387-474F-AE58-08EAB9874B9F}"/>
                </a:ext>
              </a:extLst>
            </p:cNvPr>
            <p:cNvSpPr/>
            <p:nvPr/>
          </p:nvSpPr>
          <p:spPr>
            <a:xfrm>
              <a:off x="754184" y="2594249"/>
              <a:ext cx="266309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Выявление 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сложных атак</a:t>
              </a: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0C80D8F0-60D0-D74E-8FA1-8D02505D69E2}"/>
                </a:ext>
              </a:extLst>
            </p:cNvPr>
            <p:cNvSpPr/>
            <p:nvPr/>
          </p:nvSpPr>
          <p:spPr>
            <a:xfrm>
              <a:off x="435531" y="4876462"/>
              <a:ext cx="2941272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r">
                <a:spcAft>
                  <a:spcPts val="400"/>
                </a:spcAft>
              </a:pP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Защита от </a:t>
              </a:r>
              <a:r>
                <a:rPr lang="en-US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DDoS-</a:t>
              </a: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атак</a:t>
              </a:r>
              <a:b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ru-RU" dirty="0">
                  <a:solidFill>
                    <a:schemeClr val="accent3">
                      <a:lumMod val="50000"/>
                    </a:schemeClr>
                  </a:solidFill>
                  <a:latin typeface="TT Hoves"/>
                  <a:ea typeface="Calibri" panose="020F0502020204030204" pitchFamily="34" charset="0"/>
                  <a:cs typeface="Times New Roman" panose="02020603050405020304" pitchFamily="18" charset="0"/>
                </a:rPr>
                <a:t>уровня приложений</a:t>
              </a:r>
              <a:endParaRPr lang="en-US" dirty="0">
                <a:solidFill>
                  <a:schemeClr val="accent3">
                    <a:lumMod val="50000"/>
                  </a:scheme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D5D35D-C953-CC63-CDEC-0EF6409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31</a:t>
            </a:fld>
            <a:endParaRPr lang="ru-RU" dirty="0"/>
          </a:p>
        </p:txBody>
      </p:sp>
      <p:sp>
        <p:nvSpPr>
          <p:cNvPr id="47" name="Текст 6">
            <a:extLst>
              <a:ext uri="{FF2B5EF4-FFF2-40B4-BE49-F238E27FC236}">
                <a16:creationId xmlns:a16="http://schemas.microsoft.com/office/drawing/2014/main" id="{2A1F9A23-64EC-4722-BF1B-0BBFAAB9667B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3219882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DD481C5F-0809-46FD-9701-0BB85784B45B}"/>
              </a:ext>
            </a:extLst>
          </p:cNvPr>
          <p:cNvSpPr/>
          <p:nvPr/>
        </p:nvSpPr>
        <p:spPr>
          <a:xfrm>
            <a:off x="0" y="5006780"/>
            <a:ext cx="12192000" cy="1895980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37A2F76-F763-684D-6C78-EDAA0C27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32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9759" y="739062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Выявление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сложных атак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A709B06-F81B-4913-B44F-E69A28F3F91F}"/>
              </a:ext>
            </a:extLst>
          </p:cNvPr>
          <p:cNvSpPr txBox="1"/>
          <p:nvPr/>
        </p:nvSpPr>
        <p:spPr>
          <a:xfrm>
            <a:off x="8205016" y="3045523"/>
            <a:ext cx="3115641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Позволяют настроить аудит произвольных действий пользователей веб-приложения.</a:t>
            </a: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567B2ECA-6A7E-44FE-807F-10E3BA0CCE5B}"/>
              </a:ext>
            </a:extLst>
          </p:cNvPr>
          <p:cNvSpPr txBox="1"/>
          <p:nvPr/>
        </p:nvSpPr>
        <p:spPr>
          <a:xfrm>
            <a:off x="702287" y="3002225"/>
            <a:ext cx="2807725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Позволяет связать несколько логически связанных событий, распределенных во времени,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</a:b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в единую цепочку.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144CAA60-A0AB-4911-AF02-06D575E45316}"/>
              </a:ext>
            </a:extLst>
          </p:cNvPr>
          <p:cNvSpPr txBox="1"/>
          <p:nvPr/>
        </p:nvSpPr>
        <p:spPr>
          <a:xfrm>
            <a:off x="702287" y="2175523"/>
            <a:ext cx="322455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  <a:t>МЕХАНИЗМ</a:t>
            </a:r>
            <a:b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</a:br>
            <a: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  <a:t>КОРРЕЛЯЦИИ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7705973C-2E62-4DEC-8015-690973D4C12A}"/>
              </a:ext>
            </a:extLst>
          </p:cNvPr>
          <p:cNvSpPr txBox="1"/>
          <p:nvPr/>
        </p:nvSpPr>
        <p:spPr>
          <a:xfrm>
            <a:off x="8143122" y="2175523"/>
            <a:ext cx="5983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  <a:t>ПОЛЬЗОВАТЕЛЬСКИЕ </a:t>
            </a:r>
            <a:b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</a:br>
            <a:r>
              <a:rPr lang="ru-RU" sz="2000" b="1" dirty="0">
                <a:solidFill>
                  <a:srgbClr val="FF0000"/>
                </a:solidFill>
                <a:latin typeface="TT Hoves"/>
                <a:cs typeface="Arial Black" panose="020B0604020202020204" pitchFamily="34" charset="0"/>
              </a:rPr>
              <a:t>ПРАВИЛА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764E38B7-8ADB-42D4-8DD4-CD9883307581}"/>
              </a:ext>
            </a:extLst>
          </p:cNvPr>
          <p:cNvGrpSpPr/>
          <p:nvPr/>
        </p:nvGrpSpPr>
        <p:grpSpPr>
          <a:xfrm rot="10800000">
            <a:off x="7414398" y="2327580"/>
            <a:ext cx="373339" cy="311116"/>
            <a:chOff x="6038850" y="3381375"/>
            <a:chExt cx="114300" cy="95250"/>
          </a:xfrm>
        </p:grpSpPr>
        <p:sp>
          <p:nvSpPr>
            <p:cNvPr id="18" name="Полилиния 10">
              <a:extLst>
                <a:ext uri="{FF2B5EF4-FFF2-40B4-BE49-F238E27FC236}">
                  <a16:creationId xmlns:a16="http://schemas.microsoft.com/office/drawing/2014/main" id="{BC301835-25F1-4DB2-92FE-3CABC5E5AA13}"/>
                </a:ext>
              </a:extLst>
            </p:cNvPr>
            <p:cNvSpPr/>
            <p:nvPr/>
          </p:nvSpPr>
          <p:spPr>
            <a:xfrm>
              <a:off x="6105525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19" name="Полилиния 11">
              <a:extLst>
                <a:ext uri="{FF2B5EF4-FFF2-40B4-BE49-F238E27FC236}">
                  <a16:creationId xmlns:a16="http://schemas.microsoft.com/office/drawing/2014/main" id="{ECC65C8D-8A0F-408A-8106-06DD0067A59A}"/>
                </a:ext>
              </a:extLst>
            </p:cNvPr>
            <p:cNvSpPr/>
            <p:nvPr/>
          </p:nvSpPr>
          <p:spPr>
            <a:xfrm>
              <a:off x="6038850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 dirty="0">
                <a:latin typeface="TT Hoves"/>
              </a:endParaRPr>
            </a:p>
          </p:txBody>
        </p:sp>
      </p:grp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DC254E8B-9443-487F-8A76-C0F3CC7D18E7}"/>
              </a:ext>
            </a:extLst>
          </p:cNvPr>
          <p:cNvSpPr/>
          <p:nvPr/>
        </p:nvSpPr>
        <p:spPr>
          <a:xfrm>
            <a:off x="653362" y="5388706"/>
            <a:ext cx="5727108" cy="85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ru-RU" sz="1600" dirty="0">
                <a:latin typeface="TT Hoves"/>
              </a:rPr>
              <a:t>В PT Application Firewall </a:t>
            </a:r>
            <a:r>
              <a:rPr lang="ru-RU" sz="1600" b="1" dirty="0">
                <a:latin typeface="TT Hoves"/>
              </a:rPr>
              <a:t>более 30 </a:t>
            </a:r>
            <a:r>
              <a:rPr lang="ru-RU" sz="1600" dirty="0">
                <a:latin typeface="TT Hoves"/>
              </a:rPr>
              <a:t>готовых правил корреляций, позволяющих оперативно реагировать на атаки с перебором паролей, целенаправленные исследования периметра и др. </a:t>
            </a:r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A1E93A49-39DA-D84B-8DF5-4466608DB82D}"/>
              </a:ext>
            </a:extLst>
          </p:cNvPr>
          <p:cNvSpPr/>
          <p:nvPr/>
        </p:nvSpPr>
        <p:spPr>
          <a:xfrm>
            <a:off x="8143122" y="5388706"/>
            <a:ext cx="3672824" cy="85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ru-RU" sz="1600" dirty="0">
                <a:latin typeface="TT Hoves"/>
              </a:rPr>
              <a:t>Уведомления о сложном событии помогают значительно снизить трудозатраты администратора.</a:t>
            </a: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FE9500F7-33E1-0249-BA16-49F8EA2336DC}"/>
              </a:ext>
            </a:extLst>
          </p:cNvPr>
          <p:cNvGrpSpPr/>
          <p:nvPr/>
        </p:nvGrpSpPr>
        <p:grpSpPr>
          <a:xfrm>
            <a:off x="3292231" y="2327580"/>
            <a:ext cx="373339" cy="311116"/>
            <a:chOff x="6038850" y="3381375"/>
            <a:chExt cx="114300" cy="95250"/>
          </a:xfrm>
        </p:grpSpPr>
        <p:sp>
          <p:nvSpPr>
            <p:cNvPr id="155" name="Полилиния 10">
              <a:extLst>
                <a:ext uri="{FF2B5EF4-FFF2-40B4-BE49-F238E27FC236}">
                  <a16:creationId xmlns:a16="http://schemas.microsoft.com/office/drawing/2014/main" id="{60A54CD5-7128-224B-862C-7F53C02C1C60}"/>
                </a:ext>
              </a:extLst>
            </p:cNvPr>
            <p:cNvSpPr/>
            <p:nvPr/>
          </p:nvSpPr>
          <p:spPr>
            <a:xfrm>
              <a:off x="6105525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156" name="Полилиния 11">
              <a:extLst>
                <a:ext uri="{FF2B5EF4-FFF2-40B4-BE49-F238E27FC236}">
                  <a16:creationId xmlns:a16="http://schemas.microsoft.com/office/drawing/2014/main" id="{D81663C9-F578-4A49-ABC9-F61EA7A4F604}"/>
                </a:ext>
              </a:extLst>
            </p:cNvPr>
            <p:cNvSpPr/>
            <p:nvPr/>
          </p:nvSpPr>
          <p:spPr>
            <a:xfrm>
              <a:off x="6038850" y="3381375"/>
              <a:ext cx="47625" cy="95250"/>
            </a:xfrm>
            <a:custGeom>
              <a:avLst/>
              <a:gdLst>
                <a:gd name="connsiteX0" fmla="*/ 0 w 47625"/>
                <a:gd name="connsiteY0" fmla="*/ 95250 h 95250"/>
                <a:gd name="connsiteX1" fmla="*/ 47625 w 47625"/>
                <a:gd name="connsiteY1" fmla="*/ 47625 h 95250"/>
                <a:gd name="connsiteX2" fmla="*/ 0 w 47625"/>
                <a:gd name="connsiteY2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0">
                  <a:moveTo>
                    <a:pt x="0" y="95250"/>
                  </a:moveTo>
                  <a:lnTo>
                    <a:pt x="47625" y="47625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C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2000" dirty="0">
                <a:latin typeface="TT Hoves"/>
              </a:endParaRPr>
            </a:p>
          </p:txBody>
        </p:sp>
      </p:grpSp>
      <p:sp>
        <p:nvSpPr>
          <p:cNvPr id="386" name="Прямоугольник 385">
            <a:extLst>
              <a:ext uri="{FF2B5EF4-FFF2-40B4-BE49-F238E27FC236}">
                <a16:creationId xmlns:a16="http://schemas.microsoft.com/office/drawing/2014/main" id="{33758326-2E19-4035-8828-C5C883F84C37}"/>
              </a:ext>
            </a:extLst>
          </p:cNvPr>
          <p:cNvSpPr/>
          <p:nvPr/>
        </p:nvSpPr>
        <p:spPr>
          <a:xfrm>
            <a:off x="5312319" y="2072012"/>
            <a:ext cx="1753103" cy="1768485"/>
          </a:xfrm>
          <a:prstGeom prst="rect">
            <a:avLst/>
          </a:prstGeom>
          <a:noFill/>
          <a:ln w="28575">
            <a:solidFill>
              <a:srgbClr val="E9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rgbClr val="C00000"/>
              </a:solidFill>
              <a:latin typeface="TT Hoves"/>
            </a:endParaRPr>
          </a:p>
        </p:txBody>
      </p:sp>
      <p:cxnSp>
        <p:nvCxnSpPr>
          <p:cNvPr id="387" name="Соединитель: изогнутый 386">
            <a:extLst>
              <a:ext uri="{FF2B5EF4-FFF2-40B4-BE49-F238E27FC236}">
                <a16:creationId xmlns:a16="http://schemas.microsoft.com/office/drawing/2014/main" id="{B6057979-AD70-4008-B3B6-4FC4F1E47C91}"/>
              </a:ext>
            </a:extLst>
          </p:cNvPr>
          <p:cNvCxnSpPr>
            <a:cxnSpLocks/>
          </p:cNvCxnSpPr>
          <p:nvPr/>
        </p:nvCxnSpPr>
        <p:spPr>
          <a:xfrm>
            <a:off x="4234619" y="1802431"/>
            <a:ext cx="1012476" cy="564887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8" name="Соединитель: изогнутый 387">
            <a:extLst>
              <a:ext uri="{FF2B5EF4-FFF2-40B4-BE49-F238E27FC236}">
                <a16:creationId xmlns:a16="http://schemas.microsoft.com/office/drawing/2014/main" id="{067C8225-98BC-40DD-91B3-7759099E9084}"/>
              </a:ext>
            </a:extLst>
          </p:cNvPr>
          <p:cNvCxnSpPr>
            <a:cxnSpLocks/>
          </p:cNvCxnSpPr>
          <p:nvPr/>
        </p:nvCxnSpPr>
        <p:spPr>
          <a:xfrm>
            <a:off x="4232396" y="1997601"/>
            <a:ext cx="1000905" cy="558431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Соединитель: изогнутый 388">
            <a:extLst>
              <a:ext uri="{FF2B5EF4-FFF2-40B4-BE49-F238E27FC236}">
                <a16:creationId xmlns:a16="http://schemas.microsoft.com/office/drawing/2014/main" id="{5288D8FB-4E2C-44AE-8164-9393BC8C1A15}"/>
              </a:ext>
            </a:extLst>
          </p:cNvPr>
          <p:cNvCxnSpPr>
            <a:cxnSpLocks/>
          </p:cNvCxnSpPr>
          <p:nvPr/>
        </p:nvCxnSpPr>
        <p:spPr>
          <a:xfrm>
            <a:off x="4189627" y="2177704"/>
            <a:ext cx="1041431" cy="564824"/>
          </a:xfrm>
          <a:prstGeom prst="curvedConnector3">
            <a:avLst>
              <a:gd name="adj1" fmla="val 50000"/>
            </a:avLst>
          </a:prstGeom>
          <a:ln w="19050">
            <a:solidFill>
              <a:srgbClr val="1515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0" name="Группа 389">
            <a:extLst>
              <a:ext uri="{FF2B5EF4-FFF2-40B4-BE49-F238E27FC236}">
                <a16:creationId xmlns:a16="http://schemas.microsoft.com/office/drawing/2014/main" id="{FAD010FE-20B4-4038-A115-E4A10AC53980}"/>
              </a:ext>
            </a:extLst>
          </p:cNvPr>
          <p:cNvGrpSpPr/>
          <p:nvPr/>
        </p:nvGrpSpPr>
        <p:grpSpPr>
          <a:xfrm>
            <a:off x="4204736" y="3150112"/>
            <a:ext cx="1034337" cy="757527"/>
            <a:chOff x="7122149" y="4718104"/>
            <a:chExt cx="1116476" cy="757527"/>
          </a:xfrm>
        </p:grpSpPr>
        <p:cxnSp>
          <p:nvCxnSpPr>
            <p:cNvPr id="391" name="Соединитель: изогнутый 390">
              <a:extLst>
                <a:ext uri="{FF2B5EF4-FFF2-40B4-BE49-F238E27FC236}">
                  <a16:creationId xmlns:a16="http://schemas.microsoft.com/office/drawing/2014/main" id="{B4838A40-8A3F-41E7-B67B-8871216BFC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2006" y="5097198"/>
              <a:ext cx="1086616" cy="37843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Соединитель: изогнутый 391">
              <a:extLst>
                <a:ext uri="{FF2B5EF4-FFF2-40B4-BE49-F238E27FC236}">
                  <a16:creationId xmlns:a16="http://schemas.microsoft.com/office/drawing/2014/main" id="{C0CF7975-5D57-48F4-8FF5-CD0F93698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149" y="4718104"/>
              <a:ext cx="1116475" cy="4495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Соединитель: изогнутый 392">
              <a:extLst>
                <a:ext uri="{FF2B5EF4-FFF2-40B4-BE49-F238E27FC236}">
                  <a16:creationId xmlns:a16="http://schemas.microsoft.com/office/drawing/2014/main" id="{B30D463A-EBFE-4731-80BF-CB8957D3F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149" y="4899425"/>
              <a:ext cx="1116476" cy="44950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4" name="Прямая соединительная линия 393">
            <a:extLst>
              <a:ext uri="{FF2B5EF4-FFF2-40B4-BE49-F238E27FC236}">
                <a16:creationId xmlns:a16="http://schemas.microsoft.com/office/drawing/2014/main" id="{E549CC36-43F0-4E70-A61C-238B1D50DA9B}"/>
              </a:ext>
            </a:extLst>
          </p:cNvPr>
          <p:cNvCxnSpPr>
            <a:cxnSpLocks/>
          </p:cNvCxnSpPr>
          <p:nvPr/>
        </p:nvCxnSpPr>
        <p:spPr>
          <a:xfrm>
            <a:off x="5312319" y="2367319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Прямая соединительная линия 394">
            <a:extLst>
              <a:ext uri="{FF2B5EF4-FFF2-40B4-BE49-F238E27FC236}">
                <a16:creationId xmlns:a16="http://schemas.microsoft.com/office/drawing/2014/main" id="{52B8FABB-F245-462D-A0A1-8A8C30AC26FE}"/>
              </a:ext>
            </a:extLst>
          </p:cNvPr>
          <p:cNvCxnSpPr>
            <a:cxnSpLocks/>
          </p:cNvCxnSpPr>
          <p:nvPr/>
        </p:nvCxnSpPr>
        <p:spPr>
          <a:xfrm>
            <a:off x="5312319" y="2552060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Прямая соединительная линия 395">
            <a:extLst>
              <a:ext uri="{FF2B5EF4-FFF2-40B4-BE49-F238E27FC236}">
                <a16:creationId xmlns:a16="http://schemas.microsoft.com/office/drawing/2014/main" id="{54F8A722-5378-4FD8-987D-A035CB062CB6}"/>
              </a:ext>
            </a:extLst>
          </p:cNvPr>
          <p:cNvCxnSpPr>
            <a:cxnSpLocks/>
          </p:cNvCxnSpPr>
          <p:nvPr/>
        </p:nvCxnSpPr>
        <p:spPr>
          <a:xfrm>
            <a:off x="5312319" y="2749832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Прямая соединительная линия 396">
            <a:extLst>
              <a:ext uri="{FF2B5EF4-FFF2-40B4-BE49-F238E27FC236}">
                <a16:creationId xmlns:a16="http://schemas.microsoft.com/office/drawing/2014/main" id="{5E0EB5A2-0198-45A0-B2C2-678CDCB0B259}"/>
              </a:ext>
            </a:extLst>
          </p:cNvPr>
          <p:cNvCxnSpPr>
            <a:cxnSpLocks/>
          </p:cNvCxnSpPr>
          <p:nvPr/>
        </p:nvCxnSpPr>
        <p:spPr>
          <a:xfrm>
            <a:off x="5312319" y="3150112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F0B26664-ACCC-48A9-8A19-6D4F8D79C8E4}"/>
              </a:ext>
            </a:extLst>
          </p:cNvPr>
          <p:cNvCxnSpPr>
            <a:cxnSpLocks/>
          </p:cNvCxnSpPr>
          <p:nvPr/>
        </p:nvCxnSpPr>
        <p:spPr>
          <a:xfrm>
            <a:off x="5312319" y="3334853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ED5CAB6B-0479-4458-B0A4-652E82A0F974}"/>
              </a:ext>
            </a:extLst>
          </p:cNvPr>
          <p:cNvCxnSpPr>
            <a:cxnSpLocks/>
          </p:cNvCxnSpPr>
          <p:nvPr/>
        </p:nvCxnSpPr>
        <p:spPr>
          <a:xfrm>
            <a:off x="5312319" y="3532625"/>
            <a:ext cx="1753103" cy="0"/>
          </a:xfrm>
          <a:prstGeom prst="line">
            <a:avLst/>
          </a:prstGeom>
          <a:ln>
            <a:solidFill>
              <a:srgbClr val="A6A6A6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0" name="Рисунок 399" descr="Документ">
            <a:extLst>
              <a:ext uri="{FF2B5EF4-FFF2-40B4-BE49-F238E27FC236}">
                <a16:creationId xmlns:a16="http://schemas.microsoft.com/office/drawing/2014/main" id="{5085BB6D-39FB-4BF4-A137-D8F6D8C0B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4710" y="4280836"/>
            <a:ext cx="185974" cy="185972"/>
          </a:xfrm>
          <a:prstGeom prst="rect">
            <a:avLst/>
          </a:prstGeom>
        </p:spPr>
      </p:pic>
      <p:pic>
        <p:nvPicPr>
          <p:cNvPr id="401" name="Рисунок 400" descr="Документ">
            <a:extLst>
              <a:ext uri="{FF2B5EF4-FFF2-40B4-BE49-F238E27FC236}">
                <a16:creationId xmlns:a16="http://schemas.microsoft.com/office/drawing/2014/main" id="{4A07679C-0206-4DA8-9F48-F4062D6BA3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498" y="4092500"/>
            <a:ext cx="185974" cy="185972"/>
          </a:xfrm>
          <a:prstGeom prst="rect">
            <a:avLst/>
          </a:prstGeom>
        </p:spPr>
      </p:pic>
      <p:pic>
        <p:nvPicPr>
          <p:cNvPr id="402" name="Рисунок 401" descr="Документ">
            <a:extLst>
              <a:ext uri="{FF2B5EF4-FFF2-40B4-BE49-F238E27FC236}">
                <a16:creationId xmlns:a16="http://schemas.microsoft.com/office/drawing/2014/main" id="{A36F0BDE-566C-4C2B-9471-146225F66B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3683" y="4213039"/>
            <a:ext cx="185974" cy="185972"/>
          </a:xfrm>
          <a:prstGeom prst="rect">
            <a:avLst/>
          </a:prstGeom>
        </p:spPr>
      </p:pic>
      <p:sp>
        <p:nvSpPr>
          <p:cNvPr id="405" name="Прямоугольник 404">
            <a:extLst>
              <a:ext uri="{FF2B5EF4-FFF2-40B4-BE49-F238E27FC236}">
                <a16:creationId xmlns:a16="http://schemas.microsoft.com/office/drawing/2014/main" id="{4F6BAB72-B749-466C-9F7A-D118BE62EFFA}"/>
              </a:ext>
            </a:extLst>
          </p:cNvPr>
          <p:cNvSpPr/>
          <p:nvPr/>
        </p:nvSpPr>
        <p:spPr>
          <a:xfrm>
            <a:off x="6705631" y="1988660"/>
            <a:ext cx="517699" cy="3051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rgbClr val="C00000"/>
              </a:solidFill>
              <a:latin typeface="TT Hoves"/>
            </a:endParaRPr>
          </a:p>
        </p:txBody>
      </p:sp>
      <p:sp>
        <p:nvSpPr>
          <p:cNvPr id="406" name="Freeform 6">
            <a:extLst>
              <a:ext uri="{FF2B5EF4-FFF2-40B4-BE49-F238E27FC236}">
                <a16:creationId xmlns:a16="http://schemas.microsoft.com/office/drawing/2014/main" id="{40CAC9EB-DBBE-4E39-9AB9-06B76D248A34}"/>
              </a:ext>
            </a:extLst>
          </p:cNvPr>
          <p:cNvSpPr>
            <a:spLocks noEditPoints="1"/>
          </p:cNvSpPr>
          <p:nvPr/>
        </p:nvSpPr>
        <p:spPr bwMode="auto">
          <a:xfrm>
            <a:off x="6767695" y="1703177"/>
            <a:ext cx="407161" cy="547661"/>
          </a:xfrm>
          <a:custGeom>
            <a:avLst/>
            <a:gdLst>
              <a:gd name="T0" fmla="*/ 122 w 128"/>
              <a:gd name="T1" fmla="*/ 84 h 159"/>
              <a:gd name="T2" fmla="*/ 116 w 128"/>
              <a:gd name="T3" fmla="*/ 69 h 159"/>
              <a:gd name="T4" fmla="*/ 120 w 128"/>
              <a:gd name="T5" fmla="*/ 41 h 159"/>
              <a:gd name="T6" fmla="*/ 94 w 128"/>
              <a:gd name="T7" fmla="*/ 52 h 159"/>
              <a:gd name="T8" fmla="*/ 50 w 128"/>
              <a:gd name="T9" fmla="*/ 1 h 159"/>
              <a:gd name="T10" fmla="*/ 45 w 128"/>
              <a:gd name="T11" fmla="*/ 7 h 159"/>
              <a:gd name="T12" fmla="*/ 43 w 128"/>
              <a:gd name="T13" fmla="*/ 38 h 159"/>
              <a:gd name="T14" fmla="*/ 35 w 128"/>
              <a:gd name="T15" fmla="*/ 45 h 159"/>
              <a:gd name="T16" fmla="*/ 21 w 128"/>
              <a:gd name="T17" fmla="*/ 60 h 159"/>
              <a:gd name="T18" fmla="*/ 0 w 128"/>
              <a:gd name="T19" fmla="*/ 101 h 159"/>
              <a:gd name="T20" fmla="*/ 18 w 128"/>
              <a:gd name="T21" fmla="*/ 142 h 159"/>
              <a:gd name="T22" fmla="*/ 65 w 128"/>
              <a:gd name="T23" fmla="*/ 159 h 159"/>
              <a:gd name="T24" fmla="*/ 68 w 128"/>
              <a:gd name="T25" fmla="*/ 159 h 159"/>
              <a:gd name="T26" fmla="*/ 116 w 128"/>
              <a:gd name="T27" fmla="*/ 142 h 159"/>
              <a:gd name="T28" fmla="*/ 127 w 128"/>
              <a:gd name="T29" fmla="*/ 99 h 159"/>
              <a:gd name="T30" fmla="*/ 50 w 128"/>
              <a:gd name="T31" fmla="*/ 111 h 159"/>
              <a:gd name="T32" fmla="*/ 58 w 128"/>
              <a:gd name="T33" fmla="*/ 118 h 159"/>
              <a:gd name="T34" fmla="*/ 60 w 128"/>
              <a:gd name="T35" fmla="*/ 109 h 159"/>
              <a:gd name="T36" fmla="*/ 69 w 128"/>
              <a:gd name="T37" fmla="*/ 93 h 159"/>
              <a:gd name="T38" fmla="*/ 73 w 128"/>
              <a:gd name="T39" fmla="*/ 104 h 159"/>
              <a:gd name="T40" fmla="*/ 78 w 128"/>
              <a:gd name="T41" fmla="*/ 108 h 159"/>
              <a:gd name="T42" fmla="*/ 82 w 128"/>
              <a:gd name="T43" fmla="*/ 126 h 159"/>
              <a:gd name="T44" fmla="*/ 89 w 128"/>
              <a:gd name="T45" fmla="*/ 130 h 159"/>
              <a:gd name="T46" fmla="*/ 92 w 128"/>
              <a:gd name="T47" fmla="*/ 129 h 159"/>
              <a:gd name="T48" fmla="*/ 85 w 128"/>
              <a:gd name="T49" fmla="*/ 144 h 159"/>
              <a:gd name="T50" fmla="*/ 72 w 128"/>
              <a:gd name="T51" fmla="*/ 151 h 159"/>
              <a:gd name="T52" fmla="*/ 48 w 128"/>
              <a:gd name="T53" fmla="*/ 145 h 159"/>
              <a:gd name="T54" fmla="*/ 44 w 128"/>
              <a:gd name="T55" fmla="*/ 130 h 159"/>
              <a:gd name="T56" fmla="*/ 49 w 128"/>
              <a:gd name="T57" fmla="*/ 116 h 159"/>
              <a:gd name="T58" fmla="*/ 120 w 128"/>
              <a:gd name="T59" fmla="*/ 114 h 159"/>
              <a:gd name="T60" fmla="*/ 95 w 128"/>
              <a:gd name="T61" fmla="*/ 145 h 159"/>
              <a:gd name="T62" fmla="*/ 100 w 128"/>
              <a:gd name="T63" fmla="*/ 130 h 159"/>
              <a:gd name="T64" fmla="*/ 89 w 128"/>
              <a:gd name="T65" fmla="*/ 108 h 159"/>
              <a:gd name="T66" fmla="*/ 83 w 128"/>
              <a:gd name="T67" fmla="*/ 102 h 159"/>
              <a:gd name="T68" fmla="*/ 79 w 128"/>
              <a:gd name="T69" fmla="*/ 99 h 159"/>
              <a:gd name="T70" fmla="*/ 79 w 128"/>
              <a:gd name="T71" fmla="*/ 87 h 159"/>
              <a:gd name="T72" fmla="*/ 74 w 128"/>
              <a:gd name="T73" fmla="*/ 81 h 159"/>
              <a:gd name="T74" fmla="*/ 52 w 128"/>
              <a:gd name="T75" fmla="*/ 103 h 159"/>
              <a:gd name="T76" fmla="*/ 40 w 128"/>
              <a:gd name="T77" fmla="*/ 100 h 159"/>
              <a:gd name="T78" fmla="*/ 41 w 128"/>
              <a:gd name="T79" fmla="*/ 114 h 159"/>
              <a:gd name="T80" fmla="*/ 39 w 128"/>
              <a:gd name="T81" fmla="*/ 121 h 159"/>
              <a:gd name="T82" fmla="*/ 36 w 128"/>
              <a:gd name="T83" fmla="*/ 137 h 159"/>
              <a:gd name="T84" fmla="*/ 25 w 128"/>
              <a:gd name="T85" fmla="*/ 137 h 159"/>
              <a:gd name="T86" fmla="*/ 13 w 128"/>
              <a:gd name="T87" fmla="*/ 122 h 159"/>
              <a:gd name="T88" fmla="*/ 9 w 128"/>
              <a:gd name="T89" fmla="*/ 87 h 159"/>
              <a:gd name="T90" fmla="*/ 22 w 128"/>
              <a:gd name="T91" fmla="*/ 99 h 159"/>
              <a:gd name="T92" fmla="*/ 29 w 128"/>
              <a:gd name="T93" fmla="*/ 95 h 159"/>
              <a:gd name="T94" fmla="*/ 40 w 128"/>
              <a:gd name="T95" fmla="*/ 52 h 159"/>
              <a:gd name="T96" fmla="*/ 49 w 128"/>
              <a:gd name="T97" fmla="*/ 43 h 159"/>
              <a:gd name="T98" fmla="*/ 56 w 128"/>
              <a:gd name="T99" fmla="*/ 13 h 159"/>
              <a:gd name="T100" fmla="*/ 86 w 128"/>
              <a:gd name="T101" fmla="*/ 57 h 159"/>
              <a:gd name="T102" fmla="*/ 88 w 128"/>
              <a:gd name="T103" fmla="*/ 72 h 159"/>
              <a:gd name="T104" fmla="*/ 100 w 128"/>
              <a:gd name="T105" fmla="*/ 58 h 159"/>
              <a:gd name="T106" fmla="*/ 108 w 128"/>
              <a:gd name="T107" fmla="*/ 70 h 159"/>
              <a:gd name="T108" fmla="*/ 115 w 128"/>
              <a:gd name="T109" fmla="*/ 88 h 159"/>
              <a:gd name="T110" fmla="*/ 120 w 128"/>
              <a:gd name="T111" fmla="*/ 11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59">
                <a:moveTo>
                  <a:pt x="127" y="99"/>
                </a:moveTo>
                <a:cubicBezTo>
                  <a:pt x="126" y="93"/>
                  <a:pt x="124" y="88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9" y="78"/>
                  <a:pt x="117" y="74"/>
                  <a:pt x="116" y="69"/>
                </a:cubicBezTo>
                <a:cubicBezTo>
                  <a:pt x="115" y="61"/>
                  <a:pt x="118" y="52"/>
                  <a:pt x="121" y="45"/>
                </a:cubicBezTo>
                <a:cubicBezTo>
                  <a:pt x="121" y="44"/>
                  <a:pt x="121" y="42"/>
                  <a:pt x="120" y="41"/>
                </a:cubicBezTo>
                <a:cubicBezTo>
                  <a:pt x="119" y="40"/>
                  <a:pt x="117" y="39"/>
                  <a:pt x="116" y="40"/>
                </a:cubicBezTo>
                <a:cubicBezTo>
                  <a:pt x="110" y="42"/>
                  <a:pt x="101" y="46"/>
                  <a:pt x="94" y="52"/>
                </a:cubicBezTo>
                <a:cubicBezTo>
                  <a:pt x="93" y="43"/>
                  <a:pt x="90" y="33"/>
                  <a:pt x="83" y="25"/>
                </a:cubicBezTo>
                <a:cubicBezTo>
                  <a:pt x="75" y="14"/>
                  <a:pt x="64" y="6"/>
                  <a:pt x="50" y="1"/>
                </a:cubicBezTo>
                <a:cubicBezTo>
                  <a:pt x="48" y="0"/>
                  <a:pt x="46" y="1"/>
                  <a:pt x="45" y="2"/>
                </a:cubicBezTo>
                <a:cubicBezTo>
                  <a:pt x="44" y="3"/>
                  <a:pt x="44" y="5"/>
                  <a:pt x="45" y="7"/>
                </a:cubicBezTo>
                <a:cubicBezTo>
                  <a:pt x="49" y="13"/>
                  <a:pt x="50" y="18"/>
                  <a:pt x="50" y="22"/>
                </a:cubicBezTo>
                <a:cubicBezTo>
                  <a:pt x="50" y="29"/>
                  <a:pt x="46" y="34"/>
                  <a:pt x="43" y="38"/>
                </a:cubicBezTo>
                <a:cubicBezTo>
                  <a:pt x="41" y="40"/>
                  <a:pt x="38" y="42"/>
                  <a:pt x="35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0" y="49"/>
                  <a:pt x="26" y="54"/>
                  <a:pt x="23" y="59"/>
                </a:cubicBezTo>
                <a:cubicBezTo>
                  <a:pt x="23" y="59"/>
                  <a:pt x="22" y="59"/>
                  <a:pt x="21" y="60"/>
                </a:cubicBezTo>
                <a:cubicBezTo>
                  <a:pt x="11" y="64"/>
                  <a:pt x="3" y="77"/>
                  <a:pt x="1" y="85"/>
                </a:cubicBezTo>
                <a:cubicBezTo>
                  <a:pt x="0" y="91"/>
                  <a:pt x="0" y="97"/>
                  <a:pt x="0" y="101"/>
                </a:cubicBezTo>
                <a:cubicBezTo>
                  <a:pt x="1" y="110"/>
                  <a:pt x="3" y="118"/>
                  <a:pt x="6" y="125"/>
                </a:cubicBezTo>
                <a:cubicBezTo>
                  <a:pt x="9" y="131"/>
                  <a:pt x="13" y="137"/>
                  <a:pt x="18" y="142"/>
                </a:cubicBezTo>
                <a:cubicBezTo>
                  <a:pt x="25" y="151"/>
                  <a:pt x="39" y="157"/>
                  <a:pt x="56" y="159"/>
                </a:cubicBezTo>
                <a:cubicBezTo>
                  <a:pt x="59" y="159"/>
                  <a:pt x="62" y="159"/>
                  <a:pt x="65" y="159"/>
                </a:cubicBezTo>
                <a:cubicBezTo>
                  <a:pt x="66" y="159"/>
                  <a:pt x="67" y="159"/>
                  <a:pt x="67" y="159"/>
                </a:cubicBezTo>
                <a:cubicBezTo>
                  <a:pt x="68" y="159"/>
                  <a:pt x="68" y="159"/>
                  <a:pt x="68" y="159"/>
                </a:cubicBezTo>
                <a:cubicBezTo>
                  <a:pt x="69" y="159"/>
                  <a:pt x="70" y="159"/>
                  <a:pt x="71" y="159"/>
                </a:cubicBezTo>
                <a:cubicBezTo>
                  <a:pt x="89" y="158"/>
                  <a:pt x="105" y="152"/>
                  <a:pt x="116" y="142"/>
                </a:cubicBezTo>
                <a:cubicBezTo>
                  <a:pt x="122" y="135"/>
                  <a:pt x="126" y="126"/>
                  <a:pt x="127" y="115"/>
                </a:cubicBezTo>
                <a:cubicBezTo>
                  <a:pt x="128" y="109"/>
                  <a:pt x="128" y="104"/>
                  <a:pt x="127" y="99"/>
                </a:cubicBezTo>
                <a:close/>
                <a:moveTo>
                  <a:pt x="50" y="111"/>
                </a:moveTo>
                <a:cubicBezTo>
                  <a:pt x="50" y="111"/>
                  <a:pt x="50" y="111"/>
                  <a:pt x="50" y="111"/>
                </a:cubicBezTo>
                <a:cubicBezTo>
                  <a:pt x="51" y="112"/>
                  <a:pt x="52" y="114"/>
                  <a:pt x="53" y="116"/>
                </a:cubicBezTo>
                <a:cubicBezTo>
                  <a:pt x="53" y="118"/>
                  <a:pt x="56" y="119"/>
                  <a:pt x="58" y="118"/>
                </a:cubicBezTo>
                <a:cubicBezTo>
                  <a:pt x="60" y="117"/>
                  <a:pt x="61" y="115"/>
                  <a:pt x="60" y="113"/>
                </a:cubicBezTo>
                <a:cubicBezTo>
                  <a:pt x="60" y="112"/>
                  <a:pt x="60" y="110"/>
                  <a:pt x="60" y="109"/>
                </a:cubicBezTo>
                <a:cubicBezTo>
                  <a:pt x="60" y="105"/>
                  <a:pt x="61" y="101"/>
                  <a:pt x="64" y="98"/>
                </a:cubicBezTo>
                <a:cubicBezTo>
                  <a:pt x="65" y="96"/>
                  <a:pt x="67" y="94"/>
                  <a:pt x="69" y="93"/>
                </a:cubicBezTo>
                <a:cubicBezTo>
                  <a:pt x="69" y="93"/>
                  <a:pt x="69" y="93"/>
                  <a:pt x="69" y="93"/>
                </a:cubicBezTo>
                <a:cubicBezTo>
                  <a:pt x="69" y="97"/>
                  <a:pt x="70" y="101"/>
                  <a:pt x="73" y="104"/>
                </a:cubicBezTo>
                <a:cubicBezTo>
                  <a:pt x="75" y="106"/>
                  <a:pt x="76" y="107"/>
                  <a:pt x="78" y="10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81" y="111"/>
                  <a:pt x="83" y="114"/>
                  <a:pt x="84" y="118"/>
                </a:cubicBezTo>
                <a:cubicBezTo>
                  <a:pt x="84" y="121"/>
                  <a:pt x="84" y="123"/>
                  <a:pt x="82" y="126"/>
                </a:cubicBezTo>
                <a:cubicBezTo>
                  <a:pt x="81" y="128"/>
                  <a:pt x="82" y="130"/>
                  <a:pt x="84" y="131"/>
                </a:cubicBezTo>
                <a:cubicBezTo>
                  <a:pt x="86" y="132"/>
                  <a:pt x="88" y="131"/>
                  <a:pt x="89" y="130"/>
                </a:cubicBezTo>
                <a:cubicBezTo>
                  <a:pt x="90" y="128"/>
                  <a:pt x="91" y="126"/>
                  <a:pt x="92" y="124"/>
                </a:cubicBezTo>
                <a:cubicBezTo>
                  <a:pt x="92" y="125"/>
                  <a:pt x="92" y="127"/>
                  <a:pt x="92" y="129"/>
                </a:cubicBezTo>
                <a:cubicBezTo>
                  <a:pt x="92" y="133"/>
                  <a:pt x="91" y="136"/>
                  <a:pt x="90" y="138"/>
                </a:cubicBezTo>
                <a:cubicBezTo>
                  <a:pt x="89" y="141"/>
                  <a:pt x="87" y="143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3" y="148"/>
                  <a:pt x="78" y="150"/>
                  <a:pt x="72" y="151"/>
                </a:cubicBezTo>
                <a:cubicBezTo>
                  <a:pt x="71" y="151"/>
                  <a:pt x="71" y="151"/>
                  <a:pt x="70" y="151"/>
                </a:cubicBezTo>
                <a:cubicBezTo>
                  <a:pt x="61" y="151"/>
                  <a:pt x="53" y="149"/>
                  <a:pt x="48" y="145"/>
                </a:cubicBezTo>
                <a:cubicBezTo>
                  <a:pt x="46" y="142"/>
                  <a:pt x="45" y="139"/>
                  <a:pt x="44" y="136"/>
                </a:cubicBezTo>
                <a:cubicBezTo>
                  <a:pt x="44" y="133"/>
                  <a:pt x="44" y="131"/>
                  <a:pt x="44" y="130"/>
                </a:cubicBezTo>
                <a:cubicBezTo>
                  <a:pt x="44" y="128"/>
                  <a:pt x="45" y="127"/>
                  <a:pt x="46" y="124"/>
                </a:cubicBezTo>
                <a:cubicBezTo>
                  <a:pt x="48" y="122"/>
                  <a:pt x="49" y="119"/>
                  <a:pt x="49" y="116"/>
                </a:cubicBezTo>
                <a:cubicBezTo>
                  <a:pt x="50" y="114"/>
                  <a:pt x="50" y="112"/>
                  <a:pt x="50" y="111"/>
                </a:cubicBezTo>
                <a:close/>
                <a:moveTo>
                  <a:pt x="120" y="114"/>
                </a:moveTo>
                <a:cubicBezTo>
                  <a:pt x="118" y="123"/>
                  <a:pt x="115" y="131"/>
                  <a:pt x="110" y="136"/>
                </a:cubicBezTo>
                <a:cubicBezTo>
                  <a:pt x="106" y="140"/>
                  <a:pt x="101" y="143"/>
                  <a:pt x="95" y="145"/>
                </a:cubicBezTo>
                <a:cubicBezTo>
                  <a:pt x="96" y="144"/>
                  <a:pt x="96" y="143"/>
                  <a:pt x="97" y="142"/>
                </a:cubicBezTo>
                <a:cubicBezTo>
                  <a:pt x="99" y="138"/>
                  <a:pt x="100" y="134"/>
                  <a:pt x="100" y="130"/>
                </a:cubicBezTo>
                <a:cubicBezTo>
                  <a:pt x="100" y="128"/>
                  <a:pt x="100" y="125"/>
                  <a:pt x="99" y="122"/>
                </a:cubicBezTo>
                <a:cubicBezTo>
                  <a:pt x="99" y="118"/>
                  <a:pt x="95" y="111"/>
                  <a:pt x="89" y="108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6"/>
                  <a:pt x="85" y="104"/>
                  <a:pt x="83" y="102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1" y="101"/>
                  <a:pt x="80" y="100"/>
                  <a:pt x="79" y="99"/>
                </a:cubicBezTo>
                <a:cubicBezTo>
                  <a:pt x="78" y="98"/>
                  <a:pt x="77" y="95"/>
                  <a:pt x="77" y="93"/>
                </a:cubicBezTo>
                <a:cubicBezTo>
                  <a:pt x="77" y="91"/>
                  <a:pt x="77" y="89"/>
                  <a:pt x="79" y="87"/>
                </a:cubicBezTo>
                <a:cubicBezTo>
                  <a:pt x="80" y="85"/>
                  <a:pt x="79" y="84"/>
                  <a:pt x="78" y="82"/>
                </a:cubicBezTo>
                <a:cubicBezTo>
                  <a:pt x="77" y="81"/>
                  <a:pt x="76" y="80"/>
                  <a:pt x="74" y="81"/>
                </a:cubicBezTo>
                <a:cubicBezTo>
                  <a:pt x="67" y="83"/>
                  <a:pt x="61" y="88"/>
                  <a:pt x="57" y="93"/>
                </a:cubicBezTo>
                <a:cubicBezTo>
                  <a:pt x="55" y="96"/>
                  <a:pt x="53" y="99"/>
                  <a:pt x="52" y="103"/>
                </a:cubicBezTo>
                <a:cubicBezTo>
                  <a:pt x="50" y="101"/>
                  <a:pt x="47" y="100"/>
                  <a:pt x="45" y="99"/>
                </a:cubicBezTo>
                <a:cubicBezTo>
                  <a:pt x="43" y="99"/>
                  <a:pt x="42" y="99"/>
                  <a:pt x="40" y="100"/>
                </a:cubicBezTo>
                <a:cubicBezTo>
                  <a:pt x="39" y="101"/>
                  <a:pt x="39" y="103"/>
                  <a:pt x="40" y="104"/>
                </a:cubicBezTo>
                <a:cubicBezTo>
                  <a:pt x="41" y="107"/>
                  <a:pt x="42" y="111"/>
                  <a:pt x="41" y="114"/>
                </a:cubicBezTo>
                <a:cubicBezTo>
                  <a:pt x="41" y="116"/>
                  <a:pt x="40" y="118"/>
                  <a:pt x="39" y="120"/>
                </a:cubicBezTo>
                <a:cubicBezTo>
                  <a:pt x="39" y="120"/>
                  <a:pt x="39" y="121"/>
                  <a:pt x="39" y="121"/>
                </a:cubicBezTo>
                <a:cubicBezTo>
                  <a:pt x="38" y="123"/>
                  <a:pt x="37" y="125"/>
                  <a:pt x="36" y="129"/>
                </a:cubicBezTo>
                <a:cubicBezTo>
                  <a:pt x="36" y="131"/>
                  <a:pt x="36" y="134"/>
                  <a:pt x="36" y="137"/>
                </a:cubicBezTo>
                <a:cubicBezTo>
                  <a:pt x="37" y="141"/>
                  <a:pt x="38" y="144"/>
                  <a:pt x="40" y="147"/>
                </a:cubicBezTo>
                <a:cubicBezTo>
                  <a:pt x="33" y="145"/>
                  <a:pt x="28" y="141"/>
                  <a:pt x="25" y="137"/>
                </a:cubicBezTo>
                <a:cubicBezTo>
                  <a:pt x="24" y="136"/>
                  <a:pt x="24" y="136"/>
                  <a:pt x="24" y="136"/>
                </a:cubicBezTo>
                <a:cubicBezTo>
                  <a:pt x="20" y="132"/>
                  <a:pt x="16" y="127"/>
                  <a:pt x="13" y="122"/>
                </a:cubicBezTo>
                <a:cubicBezTo>
                  <a:pt x="10" y="116"/>
                  <a:pt x="9" y="108"/>
                  <a:pt x="8" y="101"/>
                </a:cubicBezTo>
                <a:cubicBezTo>
                  <a:pt x="8" y="97"/>
                  <a:pt x="8" y="92"/>
                  <a:pt x="9" y="87"/>
                </a:cubicBezTo>
                <a:cubicBezTo>
                  <a:pt x="10" y="83"/>
                  <a:pt x="13" y="77"/>
                  <a:pt x="17" y="72"/>
                </a:cubicBezTo>
                <a:cubicBezTo>
                  <a:pt x="16" y="80"/>
                  <a:pt x="17" y="90"/>
                  <a:pt x="22" y="99"/>
                </a:cubicBezTo>
                <a:cubicBezTo>
                  <a:pt x="24" y="100"/>
                  <a:pt x="26" y="101"/>
                  <a:pt x="28" y="100"/>
                </a:cubicBezTo>
                <a:cubicBezTo>
                  <a:pt x="30" y="99"/>
                  <a:pt x="30" y="97"/>
                  <a:pt x="29" y="95"/>
                </a:cubicBezTo>
                <a:cubicBezTo>
                  <a:pt x="26" y="88"/>
                  <a:pt x="25" y="83"/>
                  <a:pt x="26" y="76"/>
                </a:cubicBezTo>
                <a:cubicBezTo>
                  <a:pt x="27" y="66"/>
                  <a:pt x="32" y="58"/>
                  <a:pt x="40" y="52"/>
                </a:cubicBezTo>
                <a:cubicBezTo>
                  <a:pt x="40" y="51"/>
                  <a:pt x="40" y="51"/>
                  <a:pt x="40" y="51"/>
                </a:cubicBezTo>
                <a:cubicBezTo>
                  <a:pt x="43" y="49"/>
                  <a:pt x="46" y="46"/>
                  <a:pt x="49" y="43"/>
                </a:cubicBezTo>
                <a:cubicBezTo>
                  <a:pt x="53" y="39"/>
                  <a:pt x="58" y="31"/>
                  <a:pt x="58" y="23"/>
                </a:cubicBezTo>
                <a:cubicBezTo>
                  <a:pt x="58" y="19"/>
                  <a:pt x="57" y="16"/>
                  <a:pt x="56" y="13"/>
                </a:cubicBezTo>
                <a:cubicBezTo>
                  <a:pt x="65" y="17"/>
                  <a:pt x="72" y="23"/>
                  <a:pt x="77" y="30"/>
                </a:cubicBezTo>
                <a:cubicBezTo>
                  <a:pt x="83" y="38"/>
                  <a:pt x="87" y="47"/>
                  <a:pt x="86" y="57"/>
                </a:cubicBezTo>
                <a:cubicBezTo>
                  <a:pt x="86" y="60"/>
                  <a:pt x="86" y="64"/>
                  <a:pt x="85" y="67"/>
                </a:cubicBezTo>
                <a:cubicBezTo>
                  <a:pt x="85" y="69"/>
                  <a:pt x="86" y="71"/>
                  <a:pt x="88" y="72"/>
                </a:cubicBezTo>
                <a:cubicBezTo>
                  <a:pt x="90" y="72"/>
                  <a:pt x="92" y="71"/>
                  <a:pt x="93" y="69"/>
                </a:cubicBezTo>
                <a:cubicBezTo>
                  <a:pt x="95" y="65"/>
                  <a:pt x="97" y="61"/>
                  <a:pt x="100" y="58"/>
                </a:cubicBezTo>
                <a:cubicBezTo>
                  <a:pt x="102" y="56"/>
                  <a:pt x="106" y="53"/>
                  <a:pt x="110" y="51"/>
                </a:cubicBezTo>
                <a:cubicBezTo>
                  <a:pt x="108" y="57"/>
                  <a:pt x="107" y="63"/>
                  <a:pt x="108" y="70"/>
                </a:cubicBezTo>
                <a:cubicBezTo>
                  <a:pt x="109" y="76"/>
                  <a:pt x="112" y="82"/>
                  <a:pt x="115" y="87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118" y="93"/>
                  <a:pt x="119" y="97"/>
                  <a:pt x="120" y="101"/>
                </a:cubicBezTo>
                <a:cubicBezTo>
                  <a:pt x="120" y="104"/>
                  <a:pt x="120" y="109"/>
                  <a:pt x="120" y="114"/>
                </a:cubicBezTo>
                <a:close/>
              </a:path>
            </a:pathLst>
          </a:custGeom>
          <a:solidFill>
            <a:srgbClr val="E93F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sz="2000" dirty="0">
              <a:latin typeface="TT Hoves"/>
            </a:endParaRPr>
          </a:p>
        </p:txBody>
      </p:sp>
      <p:cxnSp>
        <p:nvCxnSpPr>
          <p:cNvPr id="407" name="Прямая со стрелкой 406">
            <a:extLst>
              <a:ext uri="{FF2B5EF4-FFF2-40B4-BE49-F238E27FC236}">
                <a16:creationId xmlns:a16="http://schemas.microsoft.com/office/drawing/2014/main" id="{18FF0483-BE72-418E-A9BA-278DBEA2A148}"/>
              </a:ext>
            </a:extLst>
          </p:cNvPr>
          <p:cNvCxnSpPr>
            <a:cxnSpLocks/>
          </p:cNvCxnSpPr>
          <p:nvPr/>
        </p:nvCxnSpPr>
        <p:spPr>
          <a:xfrm>
            <a:off x="5782148" y="2762864"/>
            <a:ext cx="0" cy="1473001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Прямая со стрелкой 407">
            <a:extLst>
              <a:ext uri="{FF2B5EF4-FFF2-40B4-BE49-F238E27FC236}">
                <a16:creationId xmlns:a16="http://schemas.microsoft.com/office/drawing/2014/main" id="{4BA2AD23-0A9E-48FE-A691-7615A9B92EF3}"/>
              </a:ext>
            </a:extLst>
          </p:cNvPr>
          <p:cNvCxnSpPr>
            <a:cxnSpLocks/>
          </p:cNvCxnSpPr>
          <p:nvPr/>
        </p:nvCxnSpPr>
        <p:spPr>
          <a:xfrm>
            <a:off x="6180006" y="3322700"/>
            <a:ext cx="0" cy="734821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Прямая со стрелкой 408">
            <a:extLst>
              <a:ext uri="{FF2B5EF4-FFF2-40B4-BE49-F238E27FC236}">
                <a16:creationId xmlns:a16="http://schemas.microsoft.com/office/drawing/2014/main" id="{5A2082B4-737F-4A73-8D01-CB19AB542BA4}"/>
              </a:ext>
            </a:extLst>
          </p:cNvPr>
          <p:cNvCxnSpPr>
            <a:cxnSpLocks/>
          </p:cNvCxnSpPr>
          <p:nvPr/>
        </p:nvCxnSpPr>
        <p:spPr>
          <a:xfrm flipH="1">
            <a:off x="6627606" y="2753956"/>
            <a:ext cx="2" cy="1449610"/>
          </a:xfrm>
          <a:prstGeom prst="straightConnector1">
            <a:avLst/>
          </a:prstGeom>
          <a:ln>
            <a:solidFill>
              <a:srgbClr val="A6A6A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4" name="Группа 423">
            <a:extLst>
              <a:ext uri="{FF2B5EF4-FFF2-40B4-BE49-F238E27FC236}">
                <a16:creationId xmlns:a16="http://schemas.microsoft.com/office/drawing/2014/main" id="{2DD7BD0A-A384-4906-8BB6-9C48ADC5BB27}"/>
              </a:ext>
            </a:extLst>
          </p:cNvPr>
          <p:cNvGrpSpPr/>
          <p:nvPr/>
        </p:nvGrpSpPr>
        <p:grpSpPr>
          <a:xfrm>
            <a:off x="5971009" y="4325347"/>
            <a:ext cx="417994" cy="416388"/>
            <a:chOff x="9131829" y="6176370"/>
            <a:chExt cx="447791" cy="446070"/>
          </a:xfrm>
          <a:solidFill>
            <a:srgbClr val="E93F33"/>
          </a:solidFill>
        </p:grpSpPr>
        <p:sp>
          <p:nvSpPr>
            <p:cNvPr id="425" name="Freeform 791">
              <a:extLst>
                <a:ext uri="{FF2B5EF4-FFF2-40B4-BE49-F238E27FC236}">
                  <a16:creationId xmlns:a16="http://schemas.microsoft.com/office/drawing/2014/main" id="{900A2C6C-490D-4E5F-A928-EC8445F10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31829" y="6433851"/>
              <a:ext cx="155866" cy="188589"/>
            </a:xfrm>
            <a:custGeom>
              <a:avLst/>
              <a:gdLst>
                <a:gd name="T0" fmla="*/ 8 w 89"/>
                <a:gd name="T1" fmla="*/ 108 h 108"/>
                <a:gd name="T2" fmla="*/ 0 w 89"/>
                <a:gd name="T3" fmla="*/ 108 h 108"/>
                <a:gd name="T4" fmla="*/ 0 w 89"/>
                <a:gd name="T5" fmla="*/ 64 h 108"/>
                <a:gd name="T6" fmla="*/ 22 w 89"/>
                <a:gd name="T7" fmla="*/ 32 h 108"/>
                <a:gd name="T8" fmla="*/ 86 w 89"/>
                <a:gd name="T9" fmla="*/ 0 h 108"/>
                <a:gd name="T10" fmla="*/ 89 w 89"/>
                <a:gd name="T11" fmla="*/ 7 h 108"/>
                <a:gd name="T12" fmla="*/ 25 w 89"/>
                <a:gd name="T13" fmla="*/ 39 h 108"/>
                <a:gd name="T14" fmla="*/ 8 w 89"/>
                <a:gd name="T15" fmla="*/ 64 h 108"/>
                <a:gd name="T16" fmla="*/ 8 w 89"/>
                <a:gd name="T1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08">
                  <a:moveTo>
                    <a:pt x="8" y="108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41"/>
                    <a:pt x="21" y="33"/>
                    <a:pt x="22" y="3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4" y="40"/>
                    <a:pt x="8" y="47"/>
                    <a:pt x="8" y="64"/>
                  </a:cubicBezTo>
                  <a:lnTo>
                    <a:pt x="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26" name="Rectangle 745">
              <a:extLst>
                <a:ext uri="{FF2B5EF4-FFF2-40B4-BE49-F238E27FC236}">
                  <a16:creationId xmlns:a16="http://schemas.microsoft.com/office/drawing/2014/main" id="{674F6637-44D3-42AF-A166-841A38227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566466"/>
              <a:ext cx="13778" cy="5597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27" name="Rectangle 746">
              <a:extLst>
                <a:ext uri="{FF2B5EF4-FFF2-40B4-BE49-F238E27FC236}">
                  <a16:creationId xmlns:a16="http://schemas.microsoft.com/office/drawing/2014/main" id="{E88D333E-360F-40B7-A75C-1778A5386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455379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28" name="Rectangle 747">
              <a:extLst>
                <a:ext uri="{FF2B5EF4-FFF2-40B4-BE49-F238E27FC236}">
                  <a16:creationId xmlns:a16="http://schemas.microsoft.com/office/drawing/2014/main" id="{E7252BEE-D376-45F2-9527-AA486AA1B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399405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29" name="Rectangle 748">
              <a:extLst>
                <a:ext uri="{FF2B5EF4-FFF2-40B4-BE49-F238E27FC236}">
                  <a16:creationId xmlns:a16="http://schemas.microsoft.com/office/drawing/2014/main" id="{ECE8AF0E-974B-4C55-B9B7-8AC4C082D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0" name="Rectangle 749">
              <a:extLst>
                <a:ext uri="{FF2B5EF4-FFF2-40B4-BE49-F238E27FC236}">
                  <a16:creationId xmlns:a16="http://schemas.microsoft.com/office/drawing/2014/main" id="{52283C1B-5B86-4333-9E0E-FEC16646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1" name="Rectangle 750">
              <a:extLst>
                <a:ext uri="{FF2B5EF4-FFF2-40B4-BE49-F238E27FC236}">
                  <a16:creationId xmlns:a16="http://schemas.microsoft.com/office/drawing/2014/main" id="{40991208-AAA5-408C-8C70-311412F83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426961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2" name="Rectangle 751">
              <a:extLst>
                <a:ext uri="{FF2B5EF4-FFF2-40B4-BE49-F238E27FC236}">
                  <a16:creationId xmlns:a16="http://schemas.microsoft.com/office/drawing/2014/main" id="{23550111-75E2-4F31-A103-B042B6AFD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371849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3" name="Rectangle 752">
              <a:extLst>
                <a:ext uri="{FF2B5EF4-FFF2-40B4-BE49-F238E27FC236}">
                  <a16:creationId xmlns:a16="http://schemas.microsoft.com/office/drawing/2014/main" id="{9C713363-9CB5-45D8-A240-F3BF836FC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34343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4" name="Rectangle 753">
              <a:extLst>
                <a:ext uri="{FF2B5EF4-FFF2-40B4-BE49-F238E27FC236}">
                  <a16:creationId xmlns:a16="http://schemas.microsoft.com/office/drawing/2014/main" id="{587286D2-29C2-4F5B-AEFA-0631D25C1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34343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5" name="Rectangle 754">
              <a:extLst>
                <a:ext uri="{FF2B5EF4-FFF2-40B4-BE49-F238E27FC236}">
                  <a16:creationId xmlns:a16="http://schemas.microsoft.com/office/drawing/2014/main" id="{AD59332C-8EAC-4CB4-832C-7C6DF99FD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31587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6" name="Rectangle 755">
              <a:extLst>
                <a:ext uri="{FF2B5EF4-FFF2-40B4-BE49-F238E27FC236}">
                  <a16:creationId xmlns:a16="http://schemas.microsoft.com/office/drawing/2014/main" id="{5BFDA0E0-4EE3-4F95-BFCA-A8E77BE73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88318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7" name="Rectangle 756">
              <a:extLst>
                <a:ext uri="{FF2B5EF4-FFF2-40B4-BE49-F238E27FC236}">
                  <a16:creationId xmlns:a16="http://schemas.microsoft.com/office/drawing/2014/main" id="{FDB401DB-2A06-487A-9E3C-5C81BA2AE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09868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8" name="Rectangle 757">
              <a:extLst>
                <a:ext uri="{FF2B5EF4-FFF2-40B4-BE49-F238E27FC236}">
                  <a16:creationId xmlns:a16="http://schemas.microsoft.com/office/drawing/2014/main" id="{972A292B-D5AB-4840-AAA6-8DD673D1E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03926"/>
              <a:ext cx="13778" cy="146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39" name="Rectangle 758">
              <a:extLst>
                <a:ext uri="{FF2B5EF4-FFF2-40B4-BE49-F238E27FC236}">
                  <a16:creationId xmlns:a16="http://schemas.microsoft.com/office/drawing/2014/main" id="{C7FF3ECD-7840-4D4C-A4F4-62499D30C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23234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0" name="Rectangle 759">
              <a:extLst>
                <a:ext uri="{FF2B5EF4-FFF2-40B4-BE49-F238E27FC236}">
                  <a16:creationId xmlns:a16="http://schemas.microsoft.com/office/drawing/2014/main" id="{1E0CF34F-E267-4A4B-A65E-904530517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288318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1" name="Rectangle 760">
              <a:extLst>
                <a:ext uri="{FF2B5EF4-FFF2-40B4-BE49-F238E27FC236}">
                  <a16:creationId xmlns:a16="http://schemas.microsoft.com/office/drawing/2014/main" id="{9C947080-BC7A-499F-84AE-EDC4DA5E2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2" name="Rectangle 776">
              <a:extLst>
                <a:ext uri="{FF2B5EF4-FFF2-40B4-BE49-F238E27FC236}">
                  <a16:creationId xmlns:a16="http://schemas.microsoft.com/office/drawing/2014/main" id="{E8B52836-E03A-4181-8BFB-8F6DE42E0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5841" y="6232344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3" name="Rectangle 777">
              <a:extLst>
                <a:ext uri="{FF2B5EF4-FFF2-40B4-BE49-F238E27FC236}">
                  <a16:creationId xmlns:a16="http://schemas.microsoft.com/office/drawing/2014/main" id="{F56F5F79-8DE9-4EBC-BADD-3EDE50D45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7424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4" name="Rectangle 778">
              <a:extLst>
                <a:ext uri="{FF2B5EF4-FFF2-40B4-BE49-F238E27FC236}">
                  <a16:creationId xmlns:a16="http://schemas.microsoft.com/office/drawing/2014/main" id="{6B351AF2-77E6-45E1-8CE6-D47C6E1BA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1450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5" name="Rectangle 779">
              <a:extLst>
                <a:ext uri="{FF2B5EF4-FFF2-40B4-BE49-F238E27FC236}">
                  <a16:creationId xmlns:a16="http://schemas.microsoft.com/office/drawing/2014/main" id="{6277FC1F-6034-4F0D-9C29-1B3182BAA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3894" y="6176370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6" name="Rectangle 785">
              <a:extLst>
                <a:ext uri="{FF2B5EF4-FFF2-40B4-BE49-F238E27FC236}">
                  <a16:creationId xmlns:a16="http://schemas.microsoft.com/office/drawing/2014/main" id="{4E94A631-F4F7-43FA-BDB7-4E32BB37E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7307" y="6371849"/>
              <a:ext cx="55974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7" name="Freeform 786">
              <a:extLst>
                <a:ext uri="{FF2B5EF4-FFF2-40B4-BE49-F238E27FC236}">
                  <a16:creationId xmlns:a16="http://schemas.microsoft.com/office/drawing/2014/main" id="{CEBBD384-0038-4F97-9414-15027BF6F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5057" y="6288318"/>
              <a:ext cx="83530" cy="68891"/>
            </a:xfrm>
            <a:custGeom>
              <a:avLst/>
              <a:gdLst>
                <a:gd name="T0" fmla="*/ 48 w 97"/>
                <a:gd name="T1" fmla="*/ 80 h 80"/>
                <a:gd name="T2" fmla="*/ 0 w 97"/>
                <a:gd name="T3" fmla="*/ 80 h 80"/>
                <a:gd name="T4" fmla="*/ 0 w 97"/>
                <a:gd name="T5" fmla="*/ 62 h 80"/>
                <a:gd name="T6" fmla="*/ 26 w 97"/>
                <a:gd name="T7" fmla="*/ 0 h 80"/>
                <a:gd name="T8" fmla="*/ 97 w 97"/>
                <a:gd name="T9" fmla="*/ 0 h 80"/>
                <a:gd name="T10" fmla="*/ 97 w 97"/>
                <a:gd name="T11" fmla="*/ 16 h 80"/>
                <a:gd name="T12" fmla="*/ 36 w 97"/>
                <a:gd name="T13" fmla="*/ 16 h 80"/>
                <a:gd name="T14" fmla="*/ 16 w 97"/>
                <a:gd name="T15" fmla="*/ 64 h 80"/>
                <a:gd name="T16" fmla="*/ 48 w 97"/>
                <a:gd name="T17" fmla="*/ 64 h 80"/>
                <a:gd name="T18" fmla="*/ 48 w 97"/>
                <a:gd name="T1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80">
                  <a:moveTo>
                    <a:pt x="48" y="80"/>
                  </a:moveTo>
                  <a:lnTo>
                    <a:pt x="0" y="80"/>
                  </a:lnTo>
                  <a:lnTo>
                    <a:pt x="0" y="62"/>
                  </a:lnTo>
                  <a:lnTo>
                    <a:pt x="26" y="0"/>
                  </a:lnTo>
                  <a:lnTo>
                    <a:pt x="97" y="0"/>
                  </a:lnTo>
                  <a:lnTo>
                    <a:pt x="97" y="16"/>
                  </a:lnTo>
                  <a:lnTo>
                    <a:pt x="36" y="16"/>
                  </a:lnTo>
                  <a:lnTo>
                    <a:pt x="16" y="64"/>
                  </a:lnTo>
                  <a:lnTo>
                    <a:pt x="48" y="64"/>
                  </a:lnTo>
                  <a:lnTo>
                    <a:pt x="48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8" name="Rectangle 787">
              <a:extLst>
                <a:ext uri="{FF2B5EF4-FFF2-40B4-BE49-F238E27FC236}">
                  <a16:creationId xmlns:a16="http://schemas.microsoft.com/office/drawing/2014/main" id="{93554592-1E75-4054-B7E3-41CE22A3D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2862" y="6288318"/>
              <a:ext cx="42196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49" name="Rectangle 788">
              <a:extLst>
                <a:ext uri="{FF2B5EF4-FFF2-40B4-BE49-F238E27FC236}">
                  <a16:creationId xmlns:a16="http://schemas.microsoft.com/office/drawing/2014/main" id="{6B1F78BE-B49B-4F3E-9B9A-BAE6DBB11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6391" y="6259901"/>
              <a:ext cx="14640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0" name="Rectangle 789">
              <a:extLst>
                <a:ext uri="{FF2B5EF4-FFF2-40B4-BE49-F238E27FC236}">
                  <a16:creationId xmlns:a16="http://schemas.microsoft.com/office/drawing/2014/main" id="{23BE131D-A8B6-45A1-B60E-CB15918CF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04809" y="6259901"/>
              <a:ext cx="13778" cy="1377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1" name="Freeform 790">
              <a:extLst>
                <a:ext uri="{FF2B5EF4-FFF2-40B4-BE49-F238E27FC236}">
                  <a16:creationId xmlns:a16="http://schemas.microsoft.com/office/drawing/2014/main" id="{332C49AC-3457-408C-841E-CCEEA70B3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2032" y="6433851"/>
              <a:ext cx="157588" cy="188589"/>
            </a:xfrm>
            <a:custGeom>
              <a:avLst/>
              <a:gdLst>
                <a:gd name="T0" fmla="*/ 90 w 90"/>
                <a:gd name="T1" fmla="*/ 108 h 108"/>
                <a:gd name="T2" fmla="*/ 82 w 90"/>
                <a:gd name="T3" fmla="*/ 108 h 108"/>
                <a:gd name="T4" fmla="*/ 82 w 90"/>
                <a:gd name="T5" fmla="*/ 68 h 108"/>
                <a:gd name="T6" fmla="*/ 64 w 90"/>
                <a:gd name="T7" fmla="*/ 44 h 108"/>
                <a:gd name="T8" fmla="*/ 64 w 90"/>
                <a:gd name="T9" fmla="*/ 43 h 108"/>
                <a:gd name="T10" fmla="*/ 0 w 90"/>
                <a:gd name="T11" fmla="*/ 7 h 108"/>
                <a:gd name="T12" fmla="*/ 4 w 90"/>
                <a:gd name="T13" fmla="*/ 0 h 108"/>
                <a:gd name="T14" fmla="*/ 67 w 90"/>
                <a:gd name="T15" fmla="*/ 36 h 108"/>
                <a:gd name="T16" fmla="*/ 90 w 90"/>
                <a:gd name="T17" fmla="*/ 68 h 108"/>
                <a:gd name="T18" fmla="*/ 90 w 90"/>
                <a:gd name="T1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108">
                  <a:moveTo>
                    <a:pt x="90" y="108"/>
                  </a:moveTo>
                  <a:cubicBezTo>
                    <a:pt x="82" y="108"/>
                    <a:pt x="82" y="108"/>
                    <a:pt x="82" y="108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82" y="51"/>
                    <a:pt x="64" y="44"/>
                    <a:pt x="64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70" y="37"/>
                    <a:pt x="90" y="47"/>
                    <a:pt x="90" y="68"/>
                  </a:cubicBezTo>
                  <a:lnTo>
                    <a:pt x="9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2" name="Freeform 792">
              <a:extLst>
                <a:ext uri="{FF2B5EF4-FFF2-40B4-BE49-F238E27FC236}">
                  <a16:creationId xmlns:a16="http://schemas.microsoft.com/office/drawing/2014/main" id="{293390E1-1C69-4C45-8D3B-01CD99AC2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888" y="6176370"/>
              <a:ext cx="237673" cy="299676"/>
            </a:xfrm>
            <a:custGeom>
              <a:avLst/>
              <a:gdLst>
                <a:gd name="T0" fmla="*/ 89 w 136"/>
                <a:gd name="T1" fmla="*/ 172 h 172"/>
                <a:gd name="T2" fmla="*/ 86 w 136"/>
                <a:gd name="T3" fmla="*/ 164 h 172"/>
                <a:gd name="T4" fmla="*/ 128 w 136"/>
                <a:gd name="T5" fmla="*/ 88 h 172"/>
                <a:gd name="T6" fmla="*/ 68 w 136"/>
                <a:gd name="T7" fmla="*/ 8 h 172"/>
                <a:gd name="T8" fmla="*/ 8 w 136"/>
                <a:gd name="T9" fmla="*/ 88 h 172"/>
                <a:gd name="T10" fmla="*/ 49 w 136"/>
                <a:gd name="T11" fmla="*/ 164 h 172"/>
                <a:gd name="T12" fmla="*/ 46 w 136"/>
                <a:gd name="T13" fmla="*/ 171 h 172"/>
                <a:gd name="T14" fmla="*/ 0 w 136"/>
                <a:gd name="T15" fmla="*/ 88 h 172"/>
                <a:gd name="T16" fmla="*/ 68 w 136"/>
                <a:gd name="T17" fmla="*/ 0 h 172"/>
                <a:gd name="T18" fmla="*/ 136 w 136"/>
                <a:gd name="T19" fmla="*/ 88 h 172"/>
                <a:gd name="T20" fmla="*/ 89 w 136"/>
                <a:gd name="T2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72">
                  <a:moveTo>
                    <a:pt x="89" y="172"/>
                  </a:moveTo>
                  <a:cubicBezTo>
                    <a:pt x="86" y="164"/>
                    <a:pt x="86" y="164"/>
                    <a:pt x="86" y="164"/>
                  </a:cubicBezTo>
                  <a:cubicBezTo>
                    <a:pt x="111" y="154"/>
                    <a:pt x="128" y="123"/>
                    <a:pt x="128" y="88"/>
                  </a:cubicBezTo>
                  <a:cubicBezTo>
                    <a:pt x="128" y="44"/>
                    <a:pt x="101" y="8"/>
                    <a:pt x="68" y="8"/>
                  </a:cubicBezTo>
                  <a:cubicBezTo>
                    <a:pt x="35" y="8"/>
                    <a:pt x="8" y="44"/>
                    <a:pt x="8" y="88"/>
                  </a:cubicBezTo>
                  <a:cubicBezTo>
                    <a:pt x="8" y="123"/>
                    <a:pt x="24" y="153"/>
                    <a:pt x="49" y="164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18" y="159"/>
                    <a:pt x="0" y="126"/>
                    <a:pt x="0" y="88"/>
                  </a:cubicBezTo>
                  <a:cubicBezTo>
                    <a:pt x="0" y="39"/>
                    <a:pt x="30" y="0"/>
                    <a:pt x="68" y="0"/>
                  </a:cubicBezTo>
                  <a:cubicBezTo>
                    <a:pt x="105" y="0"/>
                    <a:pt x="136" y="39"/>
                    <a:pt x="136" y="88"/>
                  </a:cubicBezTo>
                  <a:cubicBezTo>
                    <a:pt x="136" y="126"/>
                    <a:pt x="117" y="160"/>
                    <a:pt x="89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3" name="Freeform 793">
              <a:extLst>
                <a:ext uri="{FF2B5EF4-FFF2-40B4-BE49-F238E27FC236}">
                  <a16:creationId xmlns:a16="http://schemas.microsoft.com/office/drawing/2014/main" id="{86B3A5FC-10EE-41AA-A9C0-0FEA569D6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4444" y="6329653"/>
              <a:ext cx="182561" cy="125726"/>
            </a:xfrm>
            <a:custGeom>
              <a:avLst/>
              <a:gdLst>
                <a:gd name="T0" fmla="*/ 52 w 104"/>
                <a:gd name="T1" fmla="*/ 72 h 72"/>
                <a:gd name="T2" fmla="*/ 50 w 104"/>
                <a:gd name="T3" fmla="*/ 72 h 72"/>
                <a:gd name="T4" fmla="*/ 0 w 104"/>
                <a:gd name="T5" fmla="*/ 0 h 72"/>
                <a:gd name="T6" fmla="*/ 8 w 104"/>
                <a:gd name="T7" fmla="*/ 0 h 72"/>
                <a:gd name="T8" fmla="*/ 52 w 104"/>
                <a:gd name="T9" fmla="*/ 64 h 72"/>
                <a:gd name="T10" fmla="*/ 96 w 104"/>
                <a:gd name="T11" fmla="*/ 0 h 72"/>
                <a:gd name="T12" fmla="*/ 104 w 104"/>
                <a:gd name="T13" fmla="*/ 0 h 72"/>
                <a:gd name="T14" fmla="*/ 53 w 104"/>
                <a:gd name="T15" fmla="*/ 72 h 72"/>
                <a:gd name="T16" fmla="*/ 52 w 104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72">
                  <a:moveTo>
                    <a:pt x="52" y="72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50" y="71"/>
                    <a:pt x="0" y="5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0"/>
                    <a:pt x="44" y="60"/>
                    <a:pt x="52" y="64"/>
                  </a:cubicBezTo>
                  <a:cubicBezTo>
                    <a:pt x="60" y="60"/>
                    <a:pt x="96" y="40"/>
                    <a:pt x="9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50"/>
                    <a:pt x="54" y="71"/>
                    <a:pt x="53" y="72"/>
                  </a:cubicBezTo>
                  <a:lnTo>
                    <a:pt x="52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4" name="Rectangle 794">
              <a:extLst>
                <a:ext uri="{FF2B5EF4-FFF2-40B4-BE49-F238E27FC236}">
                  <a16:creationId xmlns:a16="http://schemas.microsoft.com/office/drawing/2014/main" id="{F741DD76-2188-4CB7-B529-02764AB59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9083" y="6448490"/>
              <a:ext cx="13778" cy="1248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5" name="Rectangle 796">
              <a:extLst>
                <a:ext uri="{FF2B5EF4-FFF2-40B4-BE49-F238E27FC236}">
                  <a16:creationId xmlns:a16="http://schemas.microsoft.com/office/drawing/2014/main" id="{CFE41835-60E8-44F2-9D0F-A269D67F0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8587" y="6448490"/>
              <a:ext cx="13778" cy="1248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6" name="Freeform 797">
              <a:extLst>
                <a:ext uri="{FF2B5EF4-FFF2-40B4-BE49-F238E27FC236}">
                  <a16:creationId xmlns:a16="http://schemas.microsoft.com/office/drawing/2014/main" id="{B332EDD6-DF5A-44EF-8232-7CB7E9F047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11698" y="6559577"/>
              <a:ext cx="27556" cy="27556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8 h 16"/>
                <a:gd name="T12" fmla="*/ 8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  <p:sp>
          <p:nvSpPr>
            <p:cNvPr id="457" name="Rectangle 798">
              <a:extLst>
                <a:ext uri="{FF2B5EF4-FFF2-40B4-BE49-F238E27FC236}">
                  <a16:creationId xmlns:a16="http://schemas.microsoft.com/office/drawing/2014/main" id="{26A72780-8271-404B-A2BF-E2AC94E3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8835" y="6476046"/>
              <a:ext cx="13778" cy="1463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000" dirty="0">
                <a:latin typeface="TT Hoves"/>
              </a:endParaRPr>
            </a:p>
          </p:txBody>
        </p:sp>
      </p:grpSp>
      <p:grpSp>
        <p:nvGrpSpPr>
          <p:cNvPr id="458" name="Группа 457">
            <a:extLst>
              <a:ext uri="{FF2B5EF4-FFF2-40B4-BE49-F238E27FC236}">
                <a16:creationId xmlns:a16="http://schemas.microsoft.com/office/drawing/2014/main" id="{00FA6343-50D6-4E65-AE76-3B7773A4E60C}"/>
              </a:ext>
            </a:extLst>
          </p:cNvPr>
          <p:cNvGrpSpPr/>
          <p:nvPr/>
        </p:nvGrpSpPr>
        <p:grpSpPr>
          <a:xfrm>
            <a:off x="3993264" y="1672515"/>
            <a:ext cx="112073" cy="140176"/>
            <a:chOff x="2453093" y="1471102"/>
            <a:chExt cx="112073" cy="140176"/>
          </a:xfrm>
        </p:grpSpPr>
        <p:pic>
          <p:nvPicPr>
            <p:cNvPr id="459" name="object 17">
              <a:extLst>
                <a:ext uri="{FF2B5EF4-FFF2-40B4-BE49-F238E27FC236}">
                  <a16:creationId xmlns:a16="http://schemas.microsoft.com/office/drawing/2014/main" id="{1AF306FB-C903-4E75-8485-8DFFAEA304F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0" name="object 18">
              <a:extLst>
                <a:ext uri="{FF2B5EF4-FFF2-40B4-BE49-F238E27FC236}">
                  <a16:creationId xmlns:a16="http://schemas.microsoft.com/office/drawing/2014/main" id="{66D7451C-B539-4D76-8759-5E5614C12C43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grpSp>
        <p:nvGrpSpPr>
          <p:cNvPr id="461" name="Группа 460">
            <a:extLst>
              <a:ext uri="{FF2B5EF4-FFF2-40B4-BE49-F238E27FC236}">
                <a16:creationId xmlns:a16="http://schemas.microsoft.com/office/drawing/2014/main" id="{96B2A11F-38B8-4BDA-BFB8-0B5FC28A59B8}"/>
              </a:ext>
            </a:extLst>
          </p:cNvPr>
          <p:cNvGrpSpPr/>
          <p:nvPr/>
        </p:nvGrpSpPr>
        <p:grpSpPr>
          <a:xfrm>
            <a:off x="3993264" y="1879870"/>
            <a:ext cx="112073" cy="140176"/>
            <a:chOff x="2453093" y="1471102"/>
            <a:chExt cx="112073" cy="140176"/>
          </a:xfrm>
        </p:grpSpPr>
        <p:pic>
          <p:nvPicPr>
            <p:cNvPr id="462" name="object 17">
              <a:extLst>
                <a:ext uri="{FF2B5EF4-FFF2-40B4-BE49-F238E27FC236}">
                  <a16:creationId xmlns:a16="http://schemas.microsoft.com/office/drawing/2014/main" id="{66A56BC2-B693-4E98-A985-A49D727952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3" name="object 18">
              <a:extLst>
                <a:ext uri="{FF2B5EF4-FFF2-40B4-BE49-F238E27FC236}">
                  <a16:creationId xmlns:a16="http://schemas.microsoft.com/office/drawing/2014/main" id="{11F71F1D-4497-4E7D-B3A3-48B1DE01F40A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grpSp>
        <p:nvGrpSpPr>
          <p:cNvPr id="464" name="Группа 463">
            <a:extLst>
              <a:ext uri="{FF2B5EF4-FFF2-40B4-BE49-F238E27FC236}">
                <a16:creationId xmlns:a16="http://schemas.microsoft.com/office/drawing/2014/main" id="{AE796D76-0C94-4250-BBCE-F795AD030A4A}"/>
              </a:ext>
            </a:extLst>
          </p:cNvPr>
          <p:cNvGrpSpPr/>
          <p:nvPr/>
        </p:nvGrpSpPr>
        <p:grpSpPr>
          <a:xfrm>
            <a:off x="3993264" y="2083826"/>
            <a:ext cx="112073" cy="140176"/>
            <a:chOff x="2453093" y="1471102"/>
            <a:chExt cx="112073" cy="140176"/>
          </a:xfrm>
        </p:grpSpPr>
        <p:pic>
          <p:nvPicPr>
            <p:cNvPr id="465" name="object 17">
              <a:extLst>
                <a:ext uri="{FF2B5EF4-FFF2-40B4-BE49-F238E27FC236}">
                  <a16:creationId xmlns:a16="http://schemas.microsoft.com/office/drawing/2014/main" id="{E021D933-AEFB-4795-A996-DA9ABBD85E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6" name="object 18">
              <a:extLst>
                <a:ext uri="{FF2B5EF4-FFF2-40B4-BE49-F238E27FC236}">
                  <a16:creationId xmlns:a16="http://schemas.microsoft.com/office/drawing/2014/main" id="{EE78FC4F-E348-4A9A-8F7F-AE4CD0AAC48F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grpSp>
        <p:nvGrpSpPr>
          <p:cNvPr id="467" name="Группа 466">
            <a:extLst>
              <a:ext uri="{FF2B5EF4-FFF2-40B4-BE49-F238E27FC236}">
                <a16:creationId xmlns:a16="http://schemas.microsoft.com/office/drawing/2014/main" id="{74C6CAEB-5BEC-4CF8-B2EF-15113F7C01F3}"/>
              </a:ext>
            </a:extLst>
          </p:cNvPr>
          <p:cNvGrpSpPr/>
          <p:nvPr/>
        </p:nvGrpSpPr>
        <p:grpSpPr>
          <a:xfrm>
            <a:off x="4022759" y="3483359"/>
            <a:ext cx="112073" cy="140176"/>
            <a:chOff x="2453093" y="1471102"/>
            <a:chExt cx="112073" cy="140176"/>
          </a:xfrm>
        </p:grpSpPr>
        <p:pic>
          <p:nvPicPr>
            <p:cNvPr id="468" name="object 17">
              <a:extLst>
                <a:ext uri="{FF2B5EF4-FFF2-40B4-BE49-F238E27FC236}">
                  <a16:creationId xmlns:a16="http://schemas.microsoft.com/office/drawing/2014/main" id="{57768077-6C89-4D35-BC73-2E53CC936A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69" name="object 18">
              <a:extLst>
                <a:ext uri="{FF2B5EF4-FFF2-40B4-BE49-F238E27FC236}">
                  <a16:creationId xmlns:a16="http://schemas.microsoft.com/office/drawing/2014/main" id="{B91877AC-9EFF-4669-8D51-691E4D5F4D3F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grpSp>
        <p:nvGrpSpPr>
          <p:cNvPr id="470" name="Группа 469">
            <a:extLst>
              <a:ext uri="{FF2B5EF4-FFF2-40B4-BE49-F238E27FC236}">
                <a16:creationId xmlns:a16="http://schemas.microsoft.com/office/drawing/2014/main" id="{A0636F4D-A401-471E-B394-AA9C75AD258D}"/>
              </a:ext>
            </a:extLst>
          </p:cNvPr>
          <p:cNvGrpSpPr/>
          <p:nvPr/>
        </p:nvGrpSpPr>
        <p:grpSpPr>
          <a:xfrm>
            <a:off x="4022759" y="3690714"/>
            <a:ext cx="112073" cy="140176"/>
            <a:chOff x="2453093" y="1471102"/>
            <a:chExt cx="112073" cy="140176"/>
          </a:xfrm>
        </p:grpSpPr>
        <p:pic>
          <p:nvPicPr>
            <p:cNvPr id="471" name="object 17">
              <a:extLst>
                <a:ext uri="{FF2B5EF4-FFF2-40B4-BE49-F238E27FC236}">
                  <a16:creationId xmlns:a16="http://schemas.microsoft.com/office/drawing/2014/main" id="{48DAD296-97AA-4D9C-8C3D-41585FECE75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72" name="object 18">
              <a:extLst>
                <a:ext uri="{FF2B5EF4-FFF2-40B4-BE49-F238E27FC236}">
                  <a16:creationId xmlns:a16="http://schemas.microsoft.com/office/drawing/2014/main" id="{591D9FB8-B14A-4114-995C-7E18CB31116D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grpSp>
        <p:nvGrpSpPr>
          <p:cNvPr id="473" name="Группа 472">
            <a:extLst>
              <a:ext uri="{FF2B5EF4-FFF2-40B4-BE49-F238E27FC236}">
                <a16:creationId xmlns:a16="http://schemas.microsoft.com/office/drawing/2014/main" id="{F690A0A7-0595-4F11-B100-70A2FC1E484E}"/>
              </a:ext>
            </a:extLst>
          </p:cNvPr>
          <p:cNvGrpSpPr/>
          <p:nvPr/>
        </p:nvGrpSpPr>
        <p:grpSpPr>
          <a:xfrm>
            <a:off x="4022759" y="3894670"/>
            <a:ext cx="112073" cy="140176"/>
            <a:chOff x="2453093" y="1471102"/>
            <a:chExt cx="112073" cy="140176"/>
          </a:xfrm>
        </p:grpSpPr>
        <p:pic>
          <p:nvPicPr>
            <p:cNvPr id="474" name="object 17">
              <a:extLst>
                <a:ext uri="{FF2B5EF4-FFF2-40B4-BE49-F238E27FC236}">
                  <a16:creationId xmlns:a16="http://schemas.microsoft.com/office/drawing/2014/main" id="{69B066C8-92CE-42EE-A52D-0612E958A8A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54312" y="1471102"/>
              <a:ext cx="108631" cy="100964"/>
            </a:xfrm>
            <a:prstGeom prst="rect">
              <a:avLst/>
            </a:prstGeom>
          </p:spPr>
        </p:pic>
        <p:sp>
          <p:nvSpPr>
            <p:cNvPr id="475" name="object 18">
              <a:extLst>
                <a:ext uri="{FF2B5EF4-FFF2-40B4-BE49-F238E27FC236}">
                  <a16:creationId xmlns:a16="http://schemas.microsoft.com/office/drawing/2014/main" id="{CF25B3B8-6517-4FE0-9F8D-E977EE18EAE0}"/>
                </a:ext>
              </a:extLst>
            </p:cNvPr>
            <p:cNvSpPr/>
            <p:nvPr/>
          </p:nvSpPr>
          <p:spPr>
            <a:xfrm>
              <a:off x="2453093" y="1588864"/>
              <a:ext cx="112073" cy="22414"/>
            </a:xfrm>
            <a:custGeom>
              <a:avLst/>
              <a:gdLst/>
              <a:ahLst/>
              <a:cxnLst/>
              <a:rect l="l" t="t" r="r" b="b"/>
              <a:pathLst>
                <a:path w="209550" h="41909">
                  <a:moveTo>
                    <a:pt x="209417" y="0"/>
                  </a:moveTo>
                  <a:lnTo>
                    <a:pt x="0" y="0"/>
                  </a:lnTo>
                  <a:lnTo>
                    <a:pt x="0" y="41883"/>
                  </a:lnTo>
                  <a:lnTo>
                    <a:pt x="209417" y="41883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16164B"/>
            </a:solidFill>
          </p:spPr>
          <p:txBody>
            <a:bodyPr wrap="square" lIns="0" tIns="0" rIns="0" bIns="0" rtlCol="0"/>
            <a:lstStyle/>
            <a:p>
              <a:endParaRPr sz="1100">
                <a:latin typeface="TT Hoves"/>
              </a:endParaRPr>
            </a:p>
          </p:txBody>
        </p:sp>
      </p:grpSp>
      <p:sp>
        <p:nvSpPr>
          <p:cNvPr id="91" name="Текст 6">
            <a:extLst>
              <a:ext uri="{FF2B5EF4-FFF2-40B4-BE49-F238E27FC236}">
                <a16:creationId xmlns:a16="http://schemas.microsoft.com/office/drawing/2014/main" id="{27CC5570-DAA3-4BCB-BD01-B05C2DED07DA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80869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FF12CB55-983E-DFA8-BAA2-58F8D0763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9445702-C12F-477F-A0DD-A4E3BDCB9B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50773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Машинное обучение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1A564FC-952C-4EC3-BB51-A4DC69ADA3D4}"/>
              </a:ext>
            </a:extLst>
          </p:cNvPr>
          <p:cNvSpPr/>
          <p:nvPr/>
        </p:nvSpPr>
        <p:spPr>
          <a:xfrm>
            <a:off x="384659" y="2612862"/>
            <a:ext cx="4780694" cy="11182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ru-RU" sz="1600" b="1" dirty="0">
                <a:solidFill>
                  <a:srgbClr val="FF0000"/>
                </a:solidFill>
                <a:latin typeface="TT Hoves"/>
              </a:rPr>
              <a:t>Профилирование защищаемых</a:t>
            </a:r>
            <a:r>
              <a:rPr lang="en-US" sz="1600" b="1" dirty="0">
                <a:solidFill>
                  <a:srgbClr val="FF0000"/>
                </a:solidFill>
                <a:latin typeface="TT Hoves"/>
              </a:rPr>
              <a:t> </a:t>
            </a:r>
            <a:r>
              <a:rPr lang="ru-RU" sz="1600" b="1" dirty="0">
                <a:solidFill>
                  <a:srgbClr val="FF0000"/>
                </a:solidFill>
                <a:latin typeface="TT Hoves"/>
              </a:rPr>
              <a:t>приложений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позволяет вычислять аномалии в запросах клиентов, тем самым блокировать новые атаки, для которых еще нет готовых правил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обнаружения.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D273140-D5BF-490F-B6EA-69EDD21CBDC6}"/>
              </a:ext>
            </a:extLst>
          </p:cNvPr>
          <p:cNvSpPr/>
          <p:nvPr/>
        </p:nvSpPr>
        <p:spPr>
          <a:xfrm>
            <a:off x="384660" y="4560230"/>
            <a:ext cx="5061702" cy="11182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ru-RU" sz="1600" b="1" dirty="0">
                <a:solidFill>
                  <a:srgbClr val="FF0000"/>
                </a:solidFill>
                <a:latin typeface="TT Hoves"/>
              </a:rPr>
              <a:t>Профилирование пользователей </a:t>
            </a:r>
            <a:br>
              <a:rPr lang="ru-RU" sz="1600" b="1" dirty="0">
                <a:solidFill>
                  <a:srgbClr val="FF0000"/>
                </a:solidFill>
                <a:latin typeface="TT Hoves"/>
              </a:rPr>
            </a:br>
            <a:r>
              <a:rPr lang="ru-RU" sz="1600" b="1" dirty="0">
                <a:solidFill>
                  <a:srgbClr val="FF0000"/>
                </a:solidFill>
                <a:latin typeface="TT Hoves"/>
              </a:rPr>
              <a:t>с использованием машинного обучения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позволяет отслеживать аномалии в поведении, в том числе попытки совершения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DDoS-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атак уровня приложений.</a:t>
            </a:r>
          </a:p>
        </p:txBody>
      </p:sp>
      <p:grpSp>
        <p:nvGrpSpPr>
          <p:cNvPr id="288" name="Группа 287">
            <a:extLst>
              <a:ext uri="{FF2B5EF4-FFF2-40B4-BE49-F238E27FC236}">
                <a16:creationId xmlns:a16="http://schemas.microsoft.com/office/drawing/2014/main" id="{FA64F82D-FAAA-0249-A3F2-3E572FDCCAEA}"/>
              </a:ext>
            </a:extLst>
          </p:cNvPr>
          <p:cNvGrpSpPr/>
          <p:nvPr/>
        </p:nvGrpSpPr>
        <p:grpSpPr>
          <a:xfrm>
            <a:off x="6685936" y="2682957"/>
            <a:ext cx="4257508" cy="2757926"/>
            <a:chOff x="547573" y="3390470"/>
            <a:chExt cx="4257508" cy="2757926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F7F2B4FA-83DC-41F2-BC0F-72C445679E0F}"/>
                </a:ext>
              </a:extLst>
            </p:cNvPr>
            <p:cNvSpPr/>
            <p:nvPr/>
          </p:nvSpPr>
          <p:spPr>
            <a:xfrm>
              <a:off x="2565166" y="3665957"/>
              <a:ext cx="2239915" cy="2228834"/>
            </a:xfrm>
            <a:prstGeom prst="rect">
              <a:avLst/>
            </a:prstGeom>
            <a:solidFill>
              <a:srgbClr val="DAD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C39A5E73-8506-453D-9BFD-0FFCE3BEB919}"/>
                </a:ext>
              </a:extLst>
            </p:cNvPr>
            <p:cNvSpPr/>
            <p:nvPr/>
          </p:nvSpPr>
          <p:spPr>
            <a:xfrm>
              <a:off x="2799187" y="4719207"/>
              <a:ext cx="1771873" cy="292374"/>
            </a:xfrm>
            <a:prstGeom prst="rect">
              <a:avLst/>
            </a:prstGeom>
            <a:noFill/>
            <a:ln w="19050">
              <a:solidFill>
                <a:srgbClr val="151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30D698-7065-433F-9E89-D9AE661E91FC}"/>
                </a:ext>
              </a:extLst>
            </p:cNvPr>
            <p:cNvSpPr txBox="1"/>
            <p:nvPr/>
          </p:nvSpPr>
          <p:spPr>
            <a:xfrm>
              <a:off x="2702497" y="4105523"/>
              <a:ext cx="449162" cy="60240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ru-RU" sz="1000" dirty="0">
                  <a:solidFill>
                    <a:srgbClr val="15154B"/>
                  </a:solidFill>
                  <a:latin typeface="+mj-lt"/>
                </a:rPr>
                <a:t>имя: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6D43C893-071E-9B4C-A350-A82B2FF60236}"/>
                </a:ext>
              </a:extLst>
            </p:cNvPr>
            <p:cNvGrpSpPr/>
            <p:nvPr/>
          </p:nvGrpSpPr>
          <p:grpSpPr>
            <a:xfrm>
              <a:off x="2798847" y="4037291"/>
              <a:ext cx="1083189" cy="197180"/>
              <a:chOff x="2799187" y="2426262"/>
              <a:chExt cx="1631308" cy="296958"/>
            </a:xfrm>
            <a:solidFill>
              <a:srgbClr val="DADAE5"/>
            </a:solidFill>
          </p:grpSpPr>
          <p:sp>
            <p:nvSpPr>
              <p:cNvPr id="10" name="Звезда: 5 точек 9">
                <a:extLst>
                  <a:ext uri="{FF2B5EF4-FFF2-40B4-BE49-F238E27FC236}">
                    <a16:creationId xmlns:a16="http://schemas.microsoft.com/office/drawing/2014/main" id="{784DCA97-33CD-44D2-B169-FCAB2C2AC7E1}"/>
                  </a:ext>
                </a:extLst>
              </p:cNvPr>
              <p:cNvSpPr/>
              <p:nvPr/>
            </p:nvSpPr>
            <p:spPr>
              <a:xfrm>
                <a:off x="2799187" y="2430846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1" name="Звезда: 5 точек 10">
                <a:extLst>
                  <a:ext uri="{FF2B5EF4-FFF2-40B4-BE49-F238E27FC236}">
                    <a16:creationId xmlns:a16="http://schemas.microsoft.com/office/drawing/2014/main" id="{11938F25-AAC5-46B8-B142-6EC2D8E279B9}"/>
                  </a:ext>
                </a:extLst>
              </p:cNvPr>
              <p:cNvSpPr/>
              <p:nvPr/>
            </p:nvSpPr>
            <p:spPr>
              <a:xfrm>
                <a:off x="3138366" y="2430846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2" name="Звезда: 5 точек 11">
                <a:extLst>
                  <a:ext uri="{FF2B5EF4-FFF2-40B4-BE49-F238E27FC236}">
                    <a16:creationId xmlns:a16="http://schemas.microsoft.com/office/drawing/2014/main" id="{A04BCAF9-ABEA-4305-AE0E-15A730E5FF8F}"/>
                  </a:ext>
                </a:extLst>
              </p:cNvPr>
              <p:cNvSpPr/>
              <p:nvPr/>
            </p:nvSpPr>
            <p:spPr>
              <a:xfrm>
                <a:off x="3477544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3" name="Звезда: 5 точек 12">
                <a:extLst>
                  <a:ext uri="{FF2B5EF4-FFF2-40B4-BE49-F238E27FC236}">
                    <a16:creationId xmlns:a16="http://schemas.microsoft.com/office/drawing/2014/main" id="{1D2A9BDA-9D9A-4C97-8043-6B98C6865A66}"/>
                  </a:ext>
                </a:extLst>
              </p:cNvPr>
              <p:cNvSpPr/>
              <p:nvPr/>
            </p:nvSpPr>
            <p:spPr>
              <a:xfrm>
                <a:off x="3810340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14" name="Звезда: 5 точек 13">
                <a:extLst>
                  <a:ext uri="{FF2B5EF4-FFF2-40B4-BE49-F238E27FC236}">
                    <a16:creationId xmlns:a16="http://schemas.microsoft.com/office/drawing/2014/main" id="{23F1D429-FEF5-44F9-BB9C-55F47D6FA6D6}"/>
                  </a:ext>
                </a:extLst>
              </p:cNvPr>
              <p:cNvSpPr/>
              <p:nvPr/>
            </p:nvSpPr>
            <p:spPr>
              <a:xfrm>
                <a:off x="4138121" y="2426262"/>
                <a:ext cx="292374" cy="292374"/>
              </a:xfrm>
              <a:prstGeom prst="star5">
                <a:avLst/>
              </a:prstGeom>
              <a:grpFill/>
              <a:ln>
                <a:solidFill>
                  <a:srgbClr val="15154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F28A44-035B-49D2-9C30-11667C42F249}"/>
                </a:ext>
              </a:extLst>
            </p:cNvPr>
            <p:cNvSpPr txBox="1"/>
            <p:nvPr/>
          </p:nvSpPr>
          <p:spPr>
            <a:xfrm>
              <a:off x="2718211" y="3394758"/>
              <a:ext cx="979755" cy="60240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ru-RU" sz="1000" dirty="0">
                  <a:solidFill>
                    <a:srgbClr val="15154B"/>
                  </a:solidFill>
                  <a:latin typeface="+mj-lt"/>
                </a:rPr>
                <a:t>ваша оценка: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4F75F00-56BB-45BE-A79F-BF0B2C0B7B50}"/>
                </a:ext>
              </a:extLst>
            </p:cNvPr>
            <p:cNvSpPr/>
            <p:nvPr/>
          </p:nvSpPr>
          <p:spPr>
            <a:xfrm>
              <a:off x="2825577" y="5283109"/>
              <a:ext cx="1745483" cy="249743"/>
            </a:xfrm>
            <a:prstGeom prst="rect">
              <a:avLst/>
            </a:prstGeom>
            <a:noFill/>
            <a:ln w="19050">
              <a:solidFill>
                <a:srgbClr val="1515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solidFill>
                    <a:srgbClr val="15154B"/>
                  </a:solidFill>
                </a:rPr>
                <a:t>отправить</a:t>
              </a:r>
              <a:endParaRPr lang="ru-RU" sz="1050" dirty="0">
                <a:solidFill>
                  <a:srgbClr val="15154B"/>
                </a:solidFill>
              </a:endParaRPr>
            </a:p>
          </p:txBody>
        </p:sp>
        <p:cxnSp>
          <p:nvCxnSpPr>
            <p:cNvPr id="19" name="Соединитель: изогнутый 18">
              <a:extLst>
                <a:ext uri="{FF2B5EF4-FFF2-40B4-BE49-F238E27FC236}">
                  <a16:creationId xmlns:a16="http://schemas.microsoft.com/office/drawing/2014/main" id="{20C428E4-A770-4209-82C3-F0FDB2539AF8}"/>
                </a:ext>
              </a:extLst>
            </p:cNvPr>
            <p:cNvCxnSpPr>
              <a:cxnSpLocks/>
            </p:cNvCxnSpPr>
            <p:nvPr/>
          </p:nvCxnSpPr>
          <p:spPr>
            <a:xfrm>
              <a:off x="1315600" y="3550533"/>
              <a:ext cx="1443166" cy="1252682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Соединитель: изогнутый 19">
              <a:extLst>
                <a:ext uri="{FF2B5EF4-FFF2-40B4-BE49-F238E27FC236}">
                  <a16:creationId xmlns:a16="http://schemas.microsoft.com/office/drawing/2014/main" id="{FE4E5577-E1F3-4EB2-88E8-8BD387B6CB42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1239618" y="4955629"/>
              <a:ext cx="1489315" cy="4335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E93F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7C75C2-34EA-4A91-88C4-0273D0755C70}"/>
                </a:ext>
              </a:extLst>
            </p:cNvPr>
            <p:cNvSpPr txBox="1"/>
            <p:nvPr/>
          </p:nvSpPr>
          <p:spPr>
            <a:xfrm>
              <a:off x="648690" y="3390470"/>
              <a:ext cx="625928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Алекс</a:t>
              </a:r>
              <a:endParaRPr lang="en-US" sz="1100" dirty="0">
                <a:solidFill>
                  <a:srgbClr val="15154B"/>
                </a:solidFill>
                <a:latin typeface="+mj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262C50-953A-43C2-8A7F-DF226447FF7C}"/>
                </a:ext>
              </a:extLst>
            </p:cNvPr>
            <p:cNvSpPr txBox="1"/>
            <p:nvPr/>
          </p:nvSpPr>
          <p:spPr>
            <a:xfrm>
              <a:off x="639774" y="5230814"/>
              <a:ext cx="599844" cy="31681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b="1" dirty="0">
                  <a:solidFill>
                    <a:srgbClr val="E93F33"/>
                  </a:solidFill>
                  <a:latin typeface="+mj-lt"/>
                </a:rPr>
                <a:t>Alex’1</a:t>
              </a:r>
            </a:p>
          </p:txBody>
        </p:sp>
        <p:cxnSp>
          <p:nvCxnSpPr>
            <p:cNvPr id="21" name="Соединитель: изогнутый 20">
              <a:extLst>
                <a:ext uri="{FF2B5EF4-FFF2-40B4-BE49-F238E27FC236}">
                  <a16:creationId xmlns:a16="http://schemas.microsoft.com/office/drawing/2014/main" id="{5974C7A3-FDC7-427A-AC03-D143501D2F8A}"/>
                </a:ext>
              </a:extLst>
            </p:cNvPr>
            <p:cNvCxnSpPr>
              <a:cxnSpLocks/>
            </p:cNvCxnSpPr>
            <p:nvPr/>
          </p:nvCxnSpPr>
          <p:spPr>
            <a:xfrm>
              <a:off x="1229627" y="4106952"/>
              <a:ext cx="1522757" cy="775773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D74AA3-6F9C-4FAF-BD80-D2A4CA506BDA}"/>
                </a:ext>
              </a:extLst>
            </p:cNvPr>
            <p:cNvSpPr txBox="1"/>
            <p:nvPr/>
          </p:nvSpPr>
          <p:spPr>
            <a:xfrm>
              <a:off x="644778" y="3879503"/>
              <a:ext cx="1107540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Alex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C60CBD-648C-42CA-A2BA-C9A9677D7798}"/>
                </a:ext>
              </a:extLst>
            </p:cNvPr>
            <p:cNvSpPr txBox="1"/>
            <p:nvPr/>
          </p:nvSpPr>
          <p:spPr>
            <a:xfrm>
              <a:off x="633546" y="5793998"/>
              <a:ext cx="1205683" cy="31681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Alex_</a:t>
              </a: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76</a:t>
              </a:r>
              <a:r>
                <a:rPr lang="en-US" sz="1100" dirty="0">
                  <a:solidFill>
                    <a:srgbClr val="15154B"/>
                  </a:solidFill>
                  <a:latin typeface="+mj-lt"/>
                </a:rPr>
                <a:t>-</a:t>
              </a:r>
              <a:r>
                <a:rPr lang="ru-RU" sz="1100" dirty="0">
                  <a:solidFill>
                    <a:srgbClr val="15154B"/>
                  </a:solidFill>
                  <a:latin typeface="+mj-lt"/>
                </a:rPr>
                <a:t>9</a:t>
              </a:r>
              <a:endParaRPr lang="en-US" sz="1100" dirty="0">
                <a:solidFill>
                  <a:srgbClr val="15154B"/>
                </a:solidFill>
                <a:latin typeface="+mj-lt"/>
              </a:endParaRPr>
            </a:p>
          </p:txBody>
        </p:sp>
        <p:cxnSp>
          <p:nvCxnSpPr>
            <p:cNvPr id="30" name="Соединитель: изогнутый 29">
              <a:extLst>
                <a:ext uri="{FF2B5EF4-FFF2-40B4-BE49-F238E27FC236}">
                  <a16:creationId xmlns:a16="http://schemas.microsoft.com/office/drawing/2014/main" id="{BF26D715-5383-4E73-AA9B-A918B28AE9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2488" y="4998632"/>
              <a:ext cx="1599895" cy="114976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1515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Группа 236">
              <a:extLst>
                <a:ext uri="{FF2B5EF4-FFF2-40B4-BE49-F238E27FC236}">
                  <a16:creationId xmlns:a16="http://schemas.microsoft.com/office/drawing/2014/main" id="{E6874B28-B34C-B84C-8401-304F9653D95D}"/>
                </a:ext>
              </a:extLst>
            </p:cNvPr>
            <p:cNvGrpSpPr/>
            <p:nvPr/>
          </p:nvGrpSpPr>
          <p:grpSpPr>
            <a:xfrm>
              <a:off x="548076" y="3499828"/>
              <a:ext cx="112073" cy="140176"/>
              <a:chOff x="2453093" y="1471102"/>
              <a:chExt cx="112073" cy="140176"/>
            </a:xfrm>
          </p:grpSpPr>
          <p:pic>
            <p:nvPicPr>
              <p:cNvPr id="235" name="object 17">
                <a:extLst>
                  <a:ext uri="{FF2B5EF4-FFF2-40B4-BE49-F238E27FC236}">
                    <a16:creationId xmlns:a16="http://schemas.microsoft.com/office/drawing/2014/main" id="{927A870F-B7FF-C548-AE75-D2669A8444CB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36" name="object 18">
                <a:extLst>
                  <a:ext uri="{FF2B5EF4-FFF2-40B4-BE49-F238E27FC236}">
                    <a16:creationId xmlns:a16="http://schemas.microsoft.com/office/drawing/2014/main" id="{64355BCE-B14B-5341-BC0E-2964AAD75FBA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38" name="Группа 237">
              <a:extLst>
                <a:ext uri="{FF2B5EF4-FFF2-40B4-BE49-F238E27FC236}">
                  <a16:creationId xmlns:a16="http://schemas.microsoft.com/office/drawing/2014/main" id="{CF7D8881-6C76-764B-8666-E22FAB863ACD}"/>
                </a:ext>
              </a:extLst>
            </p:cNvPr>
            <p:cNvGrpSpPr/>
            <p:nvPr/>
          </p:nvGrpSpPr>
          <p:grpSpPr>
            <a:xfrm>
              <a:off x="548076" y="4003410"/>
              <a:ext cx="112073" cy="140176"/>
              <a:chOff x="2453093" y="1471102"/>
              <a:chExt cx="112073" cy="140176"/>
            </a:xfrm>
          </p:grpSpPr>
          <p:pic>
            <p:nvPicPr>
              <p:cNvPr id="239" name="object 17">
                <a:extLst>
                  <a:ext uri="{FF2B5EF4-FFF2-40B4-BE49-F238E27FC236}">
                    <a16:creationId xmlns:a16="http://schemas.microsoft.com/office/drawing/2014/main" id="{6FF288E7-E5A8-B448-8CC7-01763DB8BB3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40" name="object 18">
                <a:extLst>
                  <a:ext uri="{FF2B5EF4-FFF2-40B4-BE49-F238E27FC236}">
                    <a16:creationId xmlns:a16="http://schemas.microsoft.com/office/drawing/2014/main" id="{13CD3281-494C-D842-A4E7-E93E28135703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44" name="Группа 243">
              <a:extLst>
                <a:ext uri="{FF2B5EF4-FFF2-40B4-BE49-F238E27FC236}">
                  <a16:creationId xmlns:a16="http://schemas.microsoft.com/office/drawing/2014/main" id="{97611AEE-9A0E-AC47-87A4-E7E1357A33C6}"/>
                </a:ext>
              </a:extLst>
            </p:cNvPr>
            <p:cNvGrpSpPr/>
            <p:nvPr/>
          </p:nvGrpSpPr>
          <p:grpSpPr>
            <a:xfrm>
              <a:off x="548076" y="5911723"/>
              <a:ext cx="112073" cy="140176"/>
              <a:chOff x="2453093" y="1471102"/>
              <a:chExt cx="112073" cy="140176"/>
            </a:xfrm>
          </p:grpSpPr>
          <p:pic>
            <p:nvPicPr>
              <p:cNvPr id="245" name="object 17">
                <a:extLst>
                  <a:ext uri="{FF2B5EF4-FFF2-40B4-BE49-F238E27FC236}">
                    <a16:creationId xmlns:a16="http://schemas.microsoft.com/office/drawing/2014/main" id="{1D7FA970-C582-A342-990A-76904E0249E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454312" y="1471102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46" name="object 18">
                <a:extLst>
                  <a:ext uri="{FF2B5EF4-FFF2-40B4-BE49-F238E27FC236}">
                    <a16:creationId xmlns:a16="http://schemas.microsoft.com/office/drawing/2014/main" id="{7993ABFE-B11B-3940-9A39-11289B6435E3}"/>
                  </a:ext>
                </a:extLst>
              </p:cNvPr>
              <p:cNvSpPr/>
              <p:nvPr/>
            </p:nvSpPr>
            <p:spPr>
              <a:xfrm>
                <a:off x="2453093" y="1588864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09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16164B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  <p:grpSp>
          <p:nvGrpSpPr>
            <p:cNvPr id="253" name="Группа 252">
              <a:extLst>
                <a:ext uri="{FF2B5EF4-FFF2-40B4-BE49-F238E27FC236}">
                  <a16:creationId xmlns:a16="http://schemas.microsoft.com/office/drawing/2014/main" id="{9AD551B0-5AC7-8F43-A132-175BF26C7612}"/>
                </a:ext>
              </a:extLst>
            </p:cNvPr>
            <p:cNvGrpSpPr/>
            <p:nvPr/>
          </p:nvGrpSpPr>
          <p:grpSpPr>
            <a:xfrm>
              <a:off x="547573" y="5345767"/>
              <a:ext cx="112073" cy="140176"/>
              <a:chOff x="4425144" y="2383034"/>
              <a:chExt cx="112073" cy="140176"/>
            </a:xfrm>
          </p:grpSpPr>
          <p:pic>
            <p:nvPicPr>
              <p:cNvPr id="254" name="object 33">
                <a:extLst>
                  <a:ext uri="{FF2B5EF4-FFF2-40B4-BE49-F238E27FC236}">
                    <a16:creationId xmlns:a16="http://schemas.microsoft.com/office/drawing/2014/main" id="{FD1DBCB9-7509-224F-A14A-ACA4C8C4E10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426362" y="2383034"/>
                <a:ext cx="108631" cy="100964"/>
              </a:xfrm>
              <a:prstGeom prst="rect">
                <a:avLst/>
              </a:prstGeom>
            </p:spPr>
          </p:pic>
          <p:sp>
            <p:nvSpPr>
              <p:cNvPr id="255" name="object 34">
                <a:extLst>
                  <a:ext uri="{FF2B5EF4-FFF2-40B4-BE49-F238E27FC236}">
                    <a16:creationId xmlns:a16="http://schemas.microsoft.com/office/drawing/2014/main" id="{CC289F07-FF18-CA4F-A0AD-A516B388FE9E}"/>
                  </a:ext>
                </a:extLst>
              </p:cNvPr>
              <p:cNvSpPr/>
              <p:nvPr/>
            </p:nvSpPr>
            <p:spPr>
              <a:xfrm>
                <a:off x="4425144" y="2500796"/>
                <a:ext cx="112073" cy="22414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41910">
                    <a:moveTo>
                      <a:pt x="209417" y="0"/>
                    </a:moveTo>
                    <a:lnTo>
                      <a:pt x="0" y="0"/>
                    </a:lnTo>
                    <a:lnTo>
                      <a:pt x="0" y="41883"/>
                    </a:lnTo>
                    <a:lnTo>
                      <a:pt x="209417" y="41883"/>
                    </a:lnTo>
                    <a:lnTo>
                      <a:pt x="209417" y="0"/>
                    </a:ln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 wrap="square" lIns="0" tIns="0" rIns="0" bIns="0" rtlCol="0"/>
              <a:lstStyle/>
              <a:p>
                <a:endParaRPr sz="1092"/>
              </a:p>
            </p:txBody>
          </p:sp>
        </p:grpSp>
      </p:grpSp>
      <p:sp>
        <p:nvSpPr>
          <p:cNvPr id="38" name="Текст 6">
            <a:extLst>
              <a:ext uri="{FF2B5EF4-FFF2-40B4-BE49-F238E27FC236}">
                <a16:creationId xmlns:a16="http://schemas.microsoft.com/office/drawing/2014/main" id="{2682785C-6D8E-41A4-AE74-2F5D3AAB958D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1730806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27E62B-A2A4-4681-B964-EC8214BBE1F5}"/>
              </a:ext>
            </a:extLst>
          </p:cNvPr>
          <p:cNvSpPr/>
          <p:nvPr/>
        </p:nvSpPr>
        <p:spPr>
          <a:xfrm>
            <a:off x="668555" y="10136422"/>
            <a:ext cx="4711802" cy="108920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endParaRPr lang="en-US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en-US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ru-RU" sz="1200" dirty="0">
              <a:solidFill>
                <a:srgbClr val="B2B6BF"/>
              </a:solidFill>
              <a:latin typeface="+mj-lt"/>
            </a:endParaRPr>
          </a:p>
          <a:p>
            <a:pPr>
              <a:lnSpc>
                <a:spcPts val="2000"/>
              </a:lnSpc>
            </a:pPr>
            <a:endParaRPr lang="ru-RU" sz="1200" dirty="0">
              <a:solidFill>
                <a:srgbClr val="B2B6BF"/>
              </a:solidFill>
              <a:latin typeface="+mj-lt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EF39276-9E84-49DA-B97A-506DA27FD253}"/>
              </a:ext>
            </a:extLst>
          </p:cNvPr>
          <p:cNvSpPr/>
          <p:nvPr/>
        </p:nvSpPr>
        <p:spPr>
          <a:xfrm>
            <a:off x="807486" y="2756253"/>
            <a:ext cx="4711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Блокирует атаки XSS, DOM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XSS, DOM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c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lobbering, </a:t>
            </a:r>
          </a:p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CSRF при открытии страницы приложения.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C9AB16-577D-4741-A4B3-C4464BECED45}"/>
              </a:ext>
            </a:extLst>
          </p:cNvPr>
          <p:cNvSpPr/>
          <p:nvPr/>
        </p:nvSpPr>
        <p:spPr>
          <a:xfrm>
            <a:off x="810567" y="4239013"/>
            <a:ext cx="54941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Обеспечивает защиту от программ-роботов разной степени сложности, даже от тех, которые способны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 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исполнять JavaScript, эмулируя браузер.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BCD4AB5-BA42-18A6-BAE0-6B5B90E9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34</a:t>
            </a:fld>
            <a:endParaRPr lang="ru-RU" dirty="0"/>
          </a:p>
        </p:txBody>
      </p:sp>
      <p:sp>
        <p:nvSpPr>
          <p:cNvPr id="19" name="Заголовок 3">
            <a:extLst>
              <a:ext uri="{FF2B5EF4-FFF2-40B4-BE49-F238E27FC236}">
                <a16:creationId xmlns:a16="http://schemas.microsoft.com/office/drawing/2014/main" id="{2350A3B0-7A91-4331-B556-03B74CECEE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0148" y="735857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Проверки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клиентского окружения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69E79E-B9FE-45CD-8934-A62BD5AC43AE}"/>
              </a:ext>
            </a:extLst>
          </p:cNvPr>
          <p:cNvSpPr/>
          <p:nvPr/>
        </p:nvSpPr>
        <p:spPr>
          <a:xfrm>
            <a:off x="812249" y="5764962"/>
            <a:ext cx="5053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/>
              </a:rPr>
              <a:t>Обнаруживает инструменты взлома, которые запущены у клиентов в момент обращения к защищаемому приложению.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T Hoves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A6F4FE0-CFC2-1244-9AEF-F30FA20C0FF8}"/>
              </a:ext>
            </a:extLst>
          </p:cNvPr>
          <p:cNvGrpSpPr/>
          <p:nvPr/>
        </p:nvGrpSpPr>
        <p:grpSpPr>
          <a:xfrm>
            <a:off x="7107481" y="2172220"/>
            <a:ext cx="4224766" cy="4088449"/>
            <a:chOff x="7070167" y="2172220"/>
            <a:chExt cx="4224766" cy="4088449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D793A5AE-A4DF-1A44-905E-2914BA0CE6B3}"/>
                </a:ext>
              </a:extLst>
            </p:cNvPr>
            <p:cNvSpPr/>
            <p:nvPr/>
          </p:nvSpPr>
          <p:spPr>
            <a:xfrm>
              <a:off x="7858059" y="2948941"/>
              <a:ext cx="2162192" cy="2162190"/>
            </a:xfrm>
            <a:prstGeom prst="ellipse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D96E1977-BE20-45E4-BD4C-D0A350F2F22A}"/>
                </a:ext>
              </a:extLst>
            </p:cNvPr>
            <p:cNvSpPr/>
            <p:nvPr/>
          </p:nvSpPr>
          <p:spPr>
            <a:xfrm>
              <a:off x="7070167" y="2172220"/>
              <a:ext cx="3722668" cy="372266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Овал 17">
              <a:extLst>
                <a:ext uri="{FF2B5EF4-FFF2-40B4-BE49-F238E27FC236}">
                  <a16:creationId xmlns:a16="http://schemas.microsoft.com/office/drawing/2014/main" id="{615CAA7E-DC5C-4148-B47D-3673F4187982}"/>
                </a:ext>
              </a:extLst>
            </p:cNvPr>
            <p:cNvSpPr/>
            <p:nvPr/>
          </p:nvSpPr>
          <p:spPr>
            <a:xfrm>
              <a:off x="7478198" y="2583159"/>
              <a:ext cx="2921913" cy="2921913"/>
            </a:xfrm>
            <a:prstGeom prst="ellipse">
              <a:avLst/>
            </a:prstGeom>
            <a:noFill/>
            <a:ln>
              <a:solidFill>
                <a:srgbClr val="B2B6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295CE23-28D6-4D27-BDF0-EFEE48F9E05D}"/>
                </a:ext>
              </a:extLst>
            </p:cNvPr>
            <p:cNvSpPr/>
            <p:nvPr/>
          </p:nvSpPr>
          <p:spPr>
            <a:xfrm rot="16200000" flipH="1">
              <a:off x="8053636" y="5118197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CA25707D-555D-DB48-8B73-87D032406BE4}"/>
                </a:ext>
              </a:extLst>
            </p:cNvPr>
            <p:cNvSpPr/>
            <p:nvPr/>
          </p:nvSpPr>
          <p:spPr>
            <a:xfrm rot="18900000" flipH="1">
              <a:off x="9505288" y="3266079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A745D17-1F5F-7F46-B74E-B069B9C6F233}"/>
                </a:ext>
              </a:extLst>
            </p:cNvPr>
            <p:cNvSpPr/>
            <p:nvPr/>
          </p:nvSpPr>
          <p:spPr>
            <a:xfrm rot="13500000" flipH="1">
              <a:off x="6583376" y="3266079"/>
              <a:ext cx="1789645" cy="495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9D802CC-66FD-4530-9E08-7CE58955B581}"/>
                </a:ext>
              </a:extLst>
            </p:cNvPr>
            <p:cNvSpPr txBox="1"/>
            <p:nvPr/>
          </p:nvSpPr>
          <p:spPr>
            <a:xfrm>
              <a:off x="8124451" y="3640240"/>
              <a:ext cx="1648015" cy="68134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3200" dirty="0">
                  <a:solidFill>
                    <a:srgbClr val="C00000"/>
                  </a:solidFill>
                  <a:latin typeface="Arial Black" panose="020B0A04020102020204" pitchFamily="34" charset="0"/>
                </a:rPr>
                <a:t>WAF.js</a:t>
              </a:r>
              <a:endParaRPr lang="ru-RU" sz="3200" dirty="0">
                <a:solidFill>
                  <a:srgbClr val="C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3" name="имеют критически опасные уязвимости">
            <a:extLst>
              <a:ext uri="{FF2B5EF4-FFF2-40B4-BE49-F238E27FC236}">
                <a16:creationId xmlns:a16="http://schemas.microsoft.com/office/drawing/2014/main" id="{B697F4C7-EE22-5E4B-A566-A79C4162417F}"/>
              </a:ext>
            </a:extLst>
          </p:cNvPr>
          <p:cNvSpPr txBox="1"/>
          <p:nvPr/>
        </p:nvSpPr>
        <p:spPr>
          <a:xfrm>
            <a:off x="850348" y="2409047"/>
            <a:ext cx="473263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ru-RU" sz="1600" b="1" dirty="0">
                <a:solidFill>
                  <a:srgbClr val="FF0000"/>
                </a:solidFill>
                <a:latin typeface="TT Hoves"/>
              </a:rPr>
              <a:t>ЗАЩИТА ОТ АТАК НА СТОРОНЕ КЛИЕНТА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442F697E-DA4B-BD45-A05E-7185AEC0B58D}"/>
              </a:ext>
            </a:extLst>
          </p:cNvPr>
          <p:cNvSpPr/>
          <p:nvPr/>
        </p:nvSpPr>
        <p:spPr>
          <a:xfrm>
            <a:off x="807484" y="5207608"/>
            <a:ext cx="42692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FF0000"/>
                </a:solidFill>
                <a:latin typeface="TT Hoves"/>
              </a:rPr>
              <a:t>ОБНАРУЖЕНИЕ ИНСТРУМЕНТОВ </a:t>
            </a:r>
            <a:br>
              <a:rPr lang="ru-RU" sz="1600" b="1" dirty="0">
                <a:solidFill>
                  <a:srgbClr val="FF0000"/>
                </a:solidFill>
                <a:latin typeface="TT Hoves"/>
              </a:rPr>
            </a:br>
            <a:r>
              <a:rPr lang="ru-RU" sz="1600" b="1" dirty="0">
                <a:solidFill>
                  <a:srgbClr val="FF0000"/>
                </a:solidFill>
                <a:latin typeface="TT Hoves"/>
              </a:rPr>
              <a:t>ВЗЛОМА, ЗАПУЩЕННЫХ У КЛИЕНТА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895B946-DB06-D045-A35F-9382499E3FC4}"/>
              </a:ext>
            </a:extLst>
          </p:cNvPr>
          <p:cNvSpPr/>
          <p:nvPr/>
        </p:nvSpPr>
        <p:spPr>
          <a:xfrm>
            <a:off x="803270" y="3683242"/>
            <a:ext cx="4903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FF0000"/>
                </a:solidFill>
                <a:latin typeface="TT Hoves"/>
              </a:rPr>
              <a:t>КЛАССИФИКАЦИЯ И ВЫЯВЛЕНИЕ</a:t>
            </a:r>
            <a:br>
              <a:rPr lang="ru-RU" sz="1600" b="1" dirty="0">
                <a:solidFill>
                  <a:srgbClr val="FF0000"/>
                </a:solidFill>
                <a:latin typeface="TT Hoves"/>
              </a:rPr>
            </a:br>
            <a:r>
              <a:rPr lang="ru-RU" sz="1600" b="1" dirty="0">
                <a:solidFill>
                  <a:srgbClr val="FF0000"/>
                </a:solidFill>
                <a:latin typeface="TT Hoves"/>
              </a:rPr>
              <a:t>ВРЕДОНОСНЫХ БОТОВ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149868EB-B4C4-EB40-BC3B-83A0F1363650}"/>
              </a:ext>
            </a:extLst>
          </p:cNvPr>
          <p:cNvCxnSpPr/>
          <p:nvPr/>
        </p:nvCxnSpPr>
        <p:spPr>
          <a:xfrm>
            <a:off x="847608" y="355676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690D83A-090D-BC43-8ADC-C0CEF425ECEE}"/>
              </a:ext>
            </a:extLst>
          </p:cNvPr>
          <p:cNvCxnSpPr/>
          <p:nvPr/>
        </p:nvCxnSpPr>
        <p:spPr>
          <a:xfrm>
            <a:off x="847608" y="5043906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99DF9A8-951C-C744-B174-5797C839F7A3}"/>
              </a:ext>
            </a:extLst>
          </p:cNvPr>
          <p:cNvCxnSpPr/>
          <p:nvPr/>
        </p:nvCxnSpPr>
        <p:spPr>
          <a:xfrm>
            <a:off x="847608" y="2241402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6">
            <a:extLst>
              <a:ext uri="{FF2B5EF4-FFF2-40B4-BE49-F238E27FC236}">
                <a16:creationId xmlns:a16="http://schemas.microsoft.com/office/drawing/2014/main" id="{1D64F5FA-282C-4EF4-9BB0-4626A0B90270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66313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2D5B75DC-648B-4BFC-A441-DC3E449B96D2}"/>
              </a:ext>
            </a:extLst>
          </p:cNvPr>
          <p:cNvSpPr/>
          <p:nvPr/>
        </p:nvSpPr>
        <p:spPr>
          <a:xfrm>
            <a:off x="947097" y="2429835"/>
            <a:ext cx="4196725" cy="3769522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Прямоугольник: скругленные углы 36">
            <a:extLst>
              <a:ext uri="{FF2B5EF4-FFF2-40B4-BE49-F238E27FC236}">
                <a16:creationId xmlns:a16="http://schemas.microsoft.com/office/drawing/2014/main" id="{21B6E558-4694-EF43-8F2A-C375447928F1}"/>
              </a:ext>
            </a:extLst>
          </p:cNvPr>
          <p:cNvSpPr/>
          <p:nvPr/>
        </p:nvSpPr>
        <p:spPr>
          <a:xfrm>
            <a:off x="6859528" y="2429835"/>
            <a:ext cx="4196725" cy="3769522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C0E782C7-5FA1-B346-B881-56EE029B44DA}"/>
              </a:ext>
            </a:extLst>
          </p:cNvPr>
          <p:cNvSpPr/>
          <p:nvPr/>
        </p:nvSpPr>
        <p:spPr>
          <a:xfrm>
            <a:off x="5837276" y="1342209"/>
            <a:ext cx="1710047" cy="17100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F0E913D-226F-2E47-A2A8-D4E89ED57934}"/>
              </a:ext>
            </a:extLst>
          </p:cNvPr>
          <p:cNvSpPr/>
          <p:nvPr/>
        </p:nvSpPr>
        <p:spPr>
          <a:xfrm>
            <a:off x="561230" y="1328354"/>
            <a:ext cx="1710047" cy="17100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Номер слайда 31">
            <a:extLst>
              <a:ext uri="{FF2B5EF4-FFF2-40B4-BE49-F238E27FC236}">
                <a16:creationId xmlns:a16="http://schemas.microsoft.com/office/drawing/2014/main" id="{C4EDAD43-C498-F006-464B-F6460815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907BEB-6649-3A4F-8E7D-5DFB8337E6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09" y="745998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Дополнительные модули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119D4A0-E4E8-7640-8974-D3CA1A877B36}"/>
              </a:ext>
            </a:extLst>
          </p:cNvPr>
          <p:cNvSpPr txBox="1"/>
          <p:nvPr/>
        </p:nvSpPr>
        <p:spPr>
          <a:xfrm>
            <a:off x="1417770" y="3637241"/>
            <a:ext cx="239078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T Hoves"/>
                <a:cs typeface="Arial Black" panose="020B0604020202020204" pitchFamily="34" charset="0"/>
                <a:sym typeface="Arial Black"/>
              </a:rPr>
              <a:t>P-Code</a:t>
            </a: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823D3E48-5234-4144-8BBB-2C0AF5C8A435}"/>
              </a:ext>
            </a:extLst>
          </p:cNvPr>
          <p:cNvSpPr/>
          <p:nvPr/>
        </p:nvSpPr>
        <p:spPr>
          <a:xfrm>
            <a:off x="1417771" y="4497725"/>
            <a:ext cx="3619576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0">
              <a:spcBef>
                <a:spcPts val="800"/>
              </a:spcBef>
              <a:defRPr sz="1400">
                <a:solidFill>
                  <a:srgbClr val="414041"/>
                </a:solidFill>
              </a:defRPr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  <a:t>Анализирует исходный код веб-приложений, выявляет уязвимости и защищает от их эксплуатации </a:t>
            </a:r>
            <a:b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  <a:t>с помощью виртуальных патчей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T Hoves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92FC1EA-6AB5-A64D-93BD-1E59BE29CA1A}"/>
              </a:ext>
            </a:extLst>
          </p:cNvPr>
          <p:cNvSpPr txBox="1"/>
          <p:nvPr/>
        </p:nvSpPr>
        <p:spPr>
          <a:xfrm>
            <a:off x="7379538" y="3637241"/>
            <a:ext cx="250762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T Hoves"/>
                <a:cs typeface="Arial Black" panose="020B0604020202020204" pitchFamily="34" charset="0"/>
                <a:sym typeface="Arial Black"/>
              </a:rPr>
              <a:t>M-Scan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2D46DC30-5D64-2C45-868C-C018567BECA7}"/>
              </a:ext>
            </a:extLst>
          </p:cNvPr>
          <p:cNvSpPr/>
          <p:nvPr/>
        </p:nvSpPr>
        <p:spPr>
          <a:xfrm>
            <a:off x="7379538" y="4503988"/>
            <a:ext cx="3733784" cy="1077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lvl="0">
              <a:spcBef>
                <a:spcPts val="800"/>
              </a:spcBef>
              <a:defRPr sz="1400">
                <a:solidFill>
                  <a:srgbClr val="414041"/>
                </a:solidFill>
              </a:defRPr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  <a:t>Сканирует загружаемые </a:t>
            </a:r>
            <a:b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  <a:t>и скачиваемые файлы набором антивирусов (до 7 движков) </a:t>
            </a:r>
            <a:b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</a:b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</a:rPr>
              <a:t>и блокирует вредоносное ПО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T Hove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57726DD-05BC-9244-98AD-86A05639000E}"/>
              </a:ext>
            </a:extLst>
          </p:cNvPr>
          <p:cNvGrpSpPr/>
          <p:nvPr/>
        </p:nvGrpSpPr>
        <p:grpSpPr>
          <a:xfrm>
            <a:off x="464781" y="2013744"/>
            <a:ext cx="1263131" cy="950528"/>
            <a:chOff x="1727200" y="1795463"/>
            <a:chExt cx="1103313" cy="830262"/>
          </a:xfrm>
          <a:solidFill>
            <a:srgbClr val="C00000"/>
          </a:solidFill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83A918A-D75A-2F4C-AA53-0FCA84ABF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88" y="2052638"/>
              <a:ext cx="523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165CFE5-D3AD-BE4C-8936-278C98C567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846263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6BA5E65-19D9-D849-ADDA-0870AB600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0" y="1795463"/>
              <a:ext cx="769938" cy="771525"/>
            </a:xfrm>
            <a:custGeom>
              <a:avLst/>
              <a:gdLst>
                <a:gd name="T0" fmla="*/ 212 w 240"/>
                <a:gd name="T1" fmla="*/ 232 h 240"/>
                <a:gd name="T2" fmla="*/ 28 w 240"/>
                <a:gd name="T3" fmla="*/ 232 h 240"/>
                <a:gd name="T4" fmla="*/ 28 w 240"/>
                <a:gd name="T5" fmla="*/ 104 h 240"/>
                <a:gd name="T6" fmla="*/ 114 w 240"/>
                <a:gd name="T7" fmla="*/ 104 h 240"/>
                <a:gd name="T8" fmla="*/ 115 w 240"/>
                <a:gd name="T9" fmla="*/ 96 h 240"/>
                <a:gd name="T10" fmla="*/ 28 w 240"/>
                <a:gd name="T11" fmla="*/ 96 h 240"/>
                <a:gd name="T12" fmla="*/ 28 w 240"/>
                <a:gd name="T13" fmla="*/ 72 h 240"/>
                <a:gd name="T14" fmla="*/ 126 w 240"/>
                <a:gd name="T15" fmla="*/ 72 h 240"/>
                <a:gd name="T16" fmla="*/ 131 w 240"/>
                <a:gd name="T17" fmla="*/ 64 h 240"/>
                <a:gd name="T18" fmla="*/ 24 w 240"/>
                <a:gd name="T19" fmla="*/ 64 h 240"/>
                <a:gd name="T20" fmla="*/ 20 w 240"/>
                <a:gd name="T21" fmla="*/ 68 h 240"/>
                <a:gd name="T22" fmla="*/ 20 w 240"/>
                <a:gd name="T23" fmla="*/ 184 h 240"/>
                <a:gd name="T24" fmla="*/ 8 w 240"/>
                <a:gd name="T25" fmla="*/ 184 h 240"/>
                <a:gd name="T26" fmla="*/ 8 w 240"/>
                <a:gd name="T27" fmla="*/ 40 h 240"/>
                <a:gd name="T28" fmla="*/ 158 w 240"/>
                <a:gd name="T29" fmla="*/ 40 h 240"/>
                <a:gd name="T30" fmla="*/ 174 w 240"/>
                <a:gd name="T31" fmla="*/ 32 h 240"/>
                <a:gd name="T32" fmla="*/ 8 w 240"/>
                <a:gd name="T33" fmla="*/ 32 h 240"/>
                <a:gd name="T34" fmla="*/ 8 w 240"/>
                <a:gd name="T35" fmla="*/ 8 h 240"/>
                <a:gd name="T36" fmla="*/ 232 w 240"/>
                <a:gd name="T37" fmla="*/ 8 h 240"/>
                <a:gd name="T38" fmla="*/ 232 w 240"/>
                <a:gd name="T39" fmla="*/ 29 h 240"/>
                <a:gd name="T40" fmla="*/ 240 w 240"/>
                <a:gd name="T41" fmla="*/ 32 h 240"/>
                <a:gd name="T42" fmla="*/ 240 w 240"/>
                <a:gd name="T43" fmla="*/ 4 h 240"/>
                <a:gd name="T44" fmla="*/ 236 w 240"/>
                <a:gd name="T45" fmla="*/ 0 h 240"/>
                <a:gd name="T46" fmla="*/ 4 w 240"/>
                <a:gd name="T47" fmla="*/ 0 h 240"/>
                <a:gd name="T48" fmla="*/ 0 w 240"/>
                <a:gd name="T49" fmla="*/ 4 h 240"/>
                <a:gd name="T50" fmla="*/ 0 w 240"/>
                <a:gd name="T51" fmla="*/ 188 h 240"/>
                <a:gd name="T52" fmla="*/ 4 w 240"/>
                <a:gd name="T53" fmla="*/ 192 h 240"/>
                <a:gd name="T54" fmla="*/ 20 w 240"/>
                <a:gd name="T55" fmla="*/ 192 h 240"/>
                <a:gd name="T56" fmla="*/ 20 w 240"/>
                <a:gd name="T57" fmla="*/ 236 h 240"/>
                <a:gd name="T58" fmla="*/ 24 w 240"/>
                <a:gd name="T59" fmla="*/ 240 h 240"/>
                <a:gd name="T60" fmla="*/ 216 w 240"/>
                <a:gd name="T61" fmla="*/ 240 h 240"/>
                <a:gd name="T62" fmla="*/ 220 w 240"/>
                <a:gd name="T63" fmla="*/ 236 h 240"/>
                <a:gd name="T64" fmla="*/ 220 w 240"/>
                <a:gd name="T65" fmla="*/ 215 h 240"/>
                <a:gd name="T66" fmla="*/ 212 w 240"/>
                <a:gd name="T67" fmla="*/ 216 h 240"/>
                <a:gd name="T68" fmla="*/ 212 w 240"/>
                <a:gd name="T69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212" y="232"/>
                  </a:moveTo>
                  <a:cubicBezTo>
                    <a:pt x="28" y="232"/>
                    <a:pt x="28" y="232"/>
                    <a:pt x="28" y="232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4" y="101"/>
                    <a:pt x="115" y="99"/>
                    <a:pt x="115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7" y="69"/>
                    <a:pt x="129" y="66"/>
                    <a:pt x="131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4"/>
                    <a:pt x="20" y="66"/>
                    <a:pt x="20" y="68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63" y="37"/>
                    <a:pt x="168" y="34"/>
                    <a:pt x="17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29"/>
                    <a:pt x="232" y="29"/>
                    <a:pt x="232" y="29"/>
                  </a:cubicBezTo>
                  <a:cubicBezTo>
                    <a:pt x="235" y="30"/>
                    <a:pt x="237" y="31"/>
                    <a:pt x="240" y="32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2"/>
                    <a:pt x="238" y="0"/>
                    <a:pt x="2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1" y="192"/>
                    <a:pt x="4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8"/>
                    <a:pt x="2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8" y="240"/>
                    <a:pt x="220" y="238"/>
                    <a:pt x="220" y="236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17" y="216"/>
                    <a:pt x="215" y="216"/>
                    <a:pt x="212" y="216"/>
                  </a:cubicBezTo>
                  <a:lnTo>
                    <a:pt x="212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D1E59BC2-7B1F-754C-B700-937DDF7E5B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846263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77E61710-91CD-0F49-8480-76CC2DF93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1846263"/>
              <a:ext cx="523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E1112D38-DB29-A14C-AE66-F398A6D9D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1846263"/>
              <a:ext cx="508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7182B42D-B790-FC4E-A98F-1DBE8FD1E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74900"/>
              <a:ext cx="50800" cy="25400"/>
            </a:xfrm>
            <a:custGeom>
              <a:avLst/>
              <a:gdLst>
                <a:gd name="T0" fmla="*/ 0 w 16"/>
                <a:gd name="T1" fmla="*/ 8 h 8"/>
                <a:gd name="T2" fmla="*/ 16 w 16"/>
                <a:gd name="T3" fmla="*/ 8 h 8"/>
                <a:gd name="T4" fmla="*/ 9 w 16"/>
                <a:gd name="T5" fmla="*/ 0 h 8"/>
                <a:gd name="T6" fmla="*/ 0 w 16"/>
                <a:gd name="T7" fmla="*/ 0 h 8"/>
                <a:gd name="T8" fmla="*/ 0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3" y="6"/>
                    <a:pt x="11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7" name="Rectangle 17">
              <a:extLst>
                <a:ext uri="{FF2B5EF4-FFF2-40B4-BE49-F238E27FC236}">
                  <a16:creationId xmlns:a16="http://schemas.microsoft.com/office/drawing/2014/main" id="{26C2C2F2-FC1D-9E4D-9931-CBA57BF01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8" y="2052638"/>
              <a:ext cx="50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F7D574B7-24F5-3148-9763-CE48CE838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8B3EFE3A-AB3B-1D4D-B3C6-DABBA1E10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6053BEFC-DE4C-FC4D-A1DC-34636F0F2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863" y="1995488"/>
              <a:ext cx="381000" cy="379412"/>
            </a:xfrm>
            <a:custGeom>
              <a:avLst/>
              <a:gdLst>
                <a:gd name="T0" fmla="*/ 59 w 119"/>
                <a:gd name="T1" fmla="*/ 0 h 118"/>
                <a:gd name="T2" fmla="*/ 0 w 119"/>
                <a:gd name="T3" fmla="*/ 59 h 118"/>
                <a:gd name="T4" fmla="*/ 59 w 119"/>
                <a:gd name="T5" fmla="*/ 118 h 118"/>
                <a:gd name="T6" fmla="*/ 119 w 119"/>
                <a:gd name="T7" fmla="*/ 59 h 118"/>
                <a:gd name="T8" fmla="*/ 59 w 119"/>
                <a:gd name="T9" fmla="*/ 0 h 118"/>
                <a:gd name="T10" fmla="*/ 82 w 119"/>
                <a:gd name="T11" fmla="*/ 105 h 118"/>
                <a:gd name="T12" fmla="*/ 82 w 119"/>
                <a:gd name="T13" fmla="*/ 99 h 118"/>
                <a:gd name="T14" fmla="*/ 56 w 119"/>
                <a:gd name="T15" fmla="*/ 99 h 118"/>
                <a:gd name="T16" fmla="*/ 56 w 119"/>
                <a:gd name="T17" fmla="*/ 110 h 118"/>
                <a:gd name="T18" fmla="*/ 37 w 119"/>
                <a:gd name="T19" fmla="*/ 105 h 118"/>
                <a:gd name="T20" fmla="*/ 37 w 119"/>
                <a:gd name="T21" fmla="*/ 99 h 118"/>
                <a:gd name="T22" fmla="*/ 26 w 119"/>
                <a:gd name="T23" fmla="*/ 99 h 118"/>
                <a:gd name="T24" fmla="*/ 16 w 119"/>
                <a:gd name="T25" fmla="*/ 87 h 118"/>
                <a:gd name="T26" fmla="*/ 82 w 119"/>
                <a:gd name="T27" fmla="*/ 87 h 118"/>
                <a:gd name="T28" fmla="*/ 82 w 119"/>
                <a:gd name="T29" fmla="*/ 74 h 118"/>
                <a:gd name="T30" fmla="*/ 10 w 119"/>
                <a:gd name="T31" fmla="*/ 74 h 118"/>
                <a:gd name="T32" fmla="*/ 8 w 119"/>
                <a:gd name="T33" fmla="*/ 61 h 118"/>
                <a:gd name="T34" fmla="*/ 82 w 119"/>
                <a:gd name="T35" fmla="*/ 61 h 118"/>
                <a:gd name="T36" fmla="*/ 82 w 119"/>
                <a:gd name="T37" fmla="*/ 49 h 118"/>
                <a:gd name="T38" fmla="*/ 9 w 119"/>
                <a:gd name="T39" fmla="*/ 49 h 118"/>
                <a:gd name="T40" fmla="*/ 13 w 119"/>
                <a:gd name="T41" fmla="*/ 36 h 118"/>
                <a:gd name="T42" fmla="*/ 82 w 119"/>
                <a:gd name="T43" fmla="*/ 36 h 118"/>
                <a:gd name="T44" fmla="*/ 82 w 119"/>
                <a:gd name="T45" fmla="*/ 23 h 118"/>
                <a:gd name="T46" fmla="*/ 23 w 119"/>
                <a:gd name="T47" fmla="*/ 23 h 118"/>
                <a:gd name="T48" fmla="*/ 59 w 119"/>
                <a:gd name="T49" fmla="*/ 8 h 118"/>
                <a:gd name="T50" fmla="*/ 111 w 119"/>
                <a:gd name="T51" fmla="*/ 59 h 118"/>
                <a:gd name="T52" fmla="*/ 82 w 119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  <a:close/>
                  <a:moveTo>
                    <a:pt x="82" y="105"/>
                  </a:moveTo>
                  <a:cubicBezTo>
                    <a:pt x="82" y="99"/>
                    <a:pt x="82" y="99"/>
                    <a:pt x="82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49" y="110"/>
                    <a:pt x="43" y="108"/>
                    <a:pt x="37" y="105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2" y="95"/>
                    <a:pt x="19" y="91"/>
                    <a:pt x="16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9" y="70"/>
                    <a:pt x="8" y="66"/>
                    <a:pt x="8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4"/>
                    <a:pt x="11" y="40"/>
                    <a:pt x="13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13"/>
                    <a:pt x="45" y="8"/>
                    <a:pt x="59" y="8"/>
                  </a:cubicBezTo>
                  <a:cubicBezTo>
                    <a:pt x="88" y="8"/>
                    <a:pt x="111" y="31"/>
                    <a:pt x="111" y="59"/>
                  </a:cubicBezTo>
                  <a:cubicBezTo>
                    <a:pt x="111" y="79"/>
                    <a:pt x="99" y="97"/>
                    <a:pt x="8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77CCE5E6-EA90-5C49-B9D7-52DB4F388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663" y="1917700"/>
              <a:ext cx="704850" cy="708025"/>
            </a:xfrm>
            <a:custGeom>
              <a:avLst/>
              <a:gdLst>
                <a:gd name="T0" fmla="*/ 215 w 220"/>
                <a:gd name="T1" fmla="*/ 188 h 220"/>
                <a:gd name="T2" fmla="*/ 154 w 220"/>
                <a:gd name="T3" fmla="*/ 127 h 220"/>
                <a:gd name="T4" fmla="*/ 167 w 220"/>
                <a:gd name="T5" fmla="*/ 83 h 220"/>
                <a:gd name="T6" fmla="*/ 83 w 220"/>
                <a:gd name="T7" fmla="*/ 0 h 220"/>
                <a:gd name="T8" fmla="*/ 0 w 220"/>
                <a:gd name="T9" fmla="*/ 83 h 220"/>
                <a:gd name="T10" fmla="*/ 83 w 220"/>
                <a:gd name="T11" fmla="*/ 167 h 220"/>
                <a:gd name="T12" fmla="*/ 127 w 220"/>
                <a:gd name="T13" fmla="*/ 154 h 220"/>
                <a:gd name="T14" fmla="*/ 189 w 220"/>
                <a:gd name="T15" fmla="*/ 215 h 220"/>
                <a:gd name="T16" fmla="*/ 201 w 220"/>
                <a:gd name="T17" fmla="*/ 220 h 220"/>
                <a:gd name="T18" fmla="*/ 214 w 220"/>
                <a:gd name="T19" fmla="*/ 215 h 220"/>
                <a:gd name="T20" fmla="*/ 215 w 220"/>
                <a:gd name="T21" fmla="*/ 214 h 220"/>
                <a:gd name="T22" fmla="*/ 220 w 220"/>
                <a:gd name="T23" fmla="*/ 201 h 220"/>
                <a:gd name="T24" fmla="*/ 215 w 220"/>
                <a:gd name="T25" fmla="*/ 188 h 220"/>
                <a:gd name="T26" fmla="*/ 210 w 220"/>
                <a:gd name="T27" fmla="*/ 208 h 220"/>
                <a:gd name="T28" fmla="*/ 209 w 220"/>
                <a:gd name="T29" fmla="*/ 209 h 220"/>
                <a:gd name="T30" fmla="*/ 201 w 220"/>
                <a:gd name="T31" fmla="*/ 212 h 220"/>
                <a:gd name="T32" fmla="*/ 194 w 220"/>
                <a:gd name="T33" fmla="*/ 209 h 220"/>
                <a:gd name="T34" fmla="*/ 128 w 220"/>
                <a:gd name="T35" fmla="*/ 144 h 220"/>
                <a:gd name="T36" fmla="*/ 126 w 220"/>
                <a:gd name="T37" fmla="*/ 146 h 220"/>
                <a:gd name="T38" fmla="*/ 83 w 220"/>
                <a:gd name="T39" fmla="*/ 159 h 220"/>
                <a:gd name="T40" fmla="*/ 8 w 220"/>
                <a:gd name="T41" fmla="*/ 83 h 220"/>
                <a:gd name="T42" fmla="*/ 83 w 220"/>
                <a:gd name="T43" fmla="*/ 7 h 220"/>
                <a:gd name="T44" fmla="*/ 159 w 220"/>
                <a:gd name="T45" fmla="*/ 83 h 220"/>
                <a:gd name="T46" fmla="*/ 146 w 220"/>
                <a:gd name="T47" fmla="*/ 126 h 220"/>
                <a:gd name="T48" fmla="*/ 144 w 220"/>
                <a:gd name="T49" fmla="*/ 128 h 220"/>
                <a:gd name="T50" fmla="*/ 210 w 220"/>
                <a:gd name="T51" fmla="*/ 194 h 220"/>
                <a:gd name="T52" fmla="*/ 213 w 220"/>
                <a:gd name="T53" fmla="*/ 201 h 220"/>
                <a:gd name="T54" fmla="*/ 210 w 220"/>
                <a:gd name="T55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220">
                  <a:moveTo>
                    <a:pt x="215" y="188"/>
                  </a:moveTo>
                  <a:cubicBezTo>
                    <a:pt x="154" y="127"/>
                    <a:pt x="154" y="127"/>
                    <a:pt x="154" y="127"/>
                  </a:cubicBezTo>
                  <a:cubicBezTo>
                    <a:pt x="162" y="114"/>
                    <a:pt x="167" y="99"/>
                    <a:pt x="167" y="83"/>
                  </a:cubicBezTo>
                  <a:cubicBezTo>
                    <a:pt x="167" y="37"/>
                    <a:pt x="129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99" y="167"/>
                    <a:pt x="114" y="162"/>
                    <a:pt x="127" y="154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192" y="218"/>
                    <a:pt x="197" y="220"/>
                    <a:pt x="201" y="220"/>
                  </a:cubicBezTo>
                  <a:cubicBezTo>
                    <a:pt x="206" y="220"/>
                    <a:pt x="211" y="218"/>
                    <a:pt x="214" y="215"/>
                  </a:cubicBezTo>
                  <a:cubicBezTo>
                    <a:pt x="215" y="214"/>
                    <a:pt x="215" y="214"/>
                    <a:pt x="215" y="214"/>
                  </a:cubicBezTo>
                  <a:cubicBezTo>
                    <a:pt x="219" y="211"/>
                    <a:pt x="220" y="206"/>
                    <a:pt x="220" y="201"/>
                  </a:cubicBezTo>
                  <a:cubicBezTo>
                    <a:pt x="220" y="196"/>
                    <a:pt x="219" y="192"/>
                    <a:pt x="215" y="188"/>
                  </a:cubicBezTo>
                  <a:close/>
                  <a:moveTo>
                    <a:pt x="210" y="208"/>
                  </a:moveTo>
                  <a:cubicBezTo>
                    <a:pt x="209" y="209"/>
                    <a:pt x="209" y="209"/>
                    <a:pt x="209" y="209"/>
                  </a:cubicBezTo>
                  <a:cubicBezTo>
                    <a:pt x="207" y="211"/>
                    <a:pt x="204" y="212"/>
                    <a:pt x="201" y="212"/>
                  </a:cubicBezTo>
                  <a:cubicBezTo>
                    <a:pt x="199" y="212"/>
                    <a:pt x="196" y="211"/>
                    <a:pt x="194" y="209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3" y="154"/>
                    <a:pt x="99" y="159"/>
                    <a:pt x="83" y="159"/>
                  </a:cubicBezTo>
                  <a:cubicBezTo>
                    <a:pt x="42" y="159"/>
                    <a:pt x="8" y="125"/>
                    <a:pt x="8" y="83"/>
                  </a:cubicBezTo>
                  <a:cubicBezTo>
                    <a:pt x="8" y="41"/>
                    <a:pt x="42" y="7"/>
                    <a:pt x="83" y="7"/>
                  </a:cubicBezTo>
                  <a:cubicBezTo>
                    <a:pt x="125" y="7"/>
                    <a:pt x="159" y="41"/>
                    <a:pt x="159" y="83"/>
                  </a:cubicBezTo>
                  <a:cubicBezTo>
                    <a:pt x="159" y="98"/>
                    <a:pt x="154" y="113"/>
                    <a:pt x="146" y="126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11" y="196"/>
                    <a:pt x="213" y="198"/>
                    <a:pt x="213" y="201"/>
                  </a:cubicBezTo>
                  <a:cubicBezTo>
                    <a:pt x="213" y="204"/>
                    <a:pt x="211" y="207"/>
                    <a:pt x="2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5CFE056E-DC41-B54F-BDD9-93B7F29B9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788" y="2168525"/>
              <a:ext cx="230188" cy="231775"/>
            </a:xfrm>
            <a:custGeom>
              <a:avLst/>
              <a:gdLst>
                <a:gd name="T0" fmla="*/ 72 w 72"/>
                <a:gd name="T1" fmla="*/ 68 h 72"/>
                <a:gd name="T2" fmla="*/ 72 w 72"/>
                <a:gd name="T3" fmla="*/ 4 h 72"/>
                <a:gd name="T4" fmla="*/ 68 w 72"/>
                <a:gd name="T5" fmla="*/ 0 h 72"/>
                <a:gd name="T6" fmla="*/ 4 w 72"/>
                <a:gd name="T7" fmla="*/ 0 h 72"/>
                <a:gd name="T8" fmla="*/ 0 w 72"/>
                <a:gd name="T9" fmla="*/ 4 h 72"/>
                <a:gd name="T10" fmla="*/ 0 w 72"/>
                <a:gd name="T11" fmla="*/ 68 h 72"/>
                <a:gd name="T12" fmla="*/ 4 w 72"/>
                <a:gd name="T13" fmla="*/ 72 h 72"/>
                <a:gd name="T14" fmla="*/ 68 w 72"/>
                <a:gd name="T15" fmla="*/ 72 h 72"/>
                <a:gd name="T16" fmla="*/ 72 w 72"/>
                <a:gd name="T17" fmla="*/ 68 h 72"/>
                <a:gd name="T18" fmla="*/ 32 w 72"/>
                <a:gd name="T19" fmla="*/ 64 h 72"/>
                <a:gd name="T20" fmla="*/ 8 w 72"/>
                <a:gd name="T21" fmla="*/ 64 h 72"/>
                <a:gd name="T22" fmla="*/ 8 w 72"/>
                <a:gd name="T23" fmla="*/ 40 h 72"/>
                <a:gd name="T24" fmla="*/ 32 w 72"/>
                <a:gd name="T25" fmla="*/ 40 h 72"/>
                <a:gd name="T26" fmla="*/ 32 w 72"/>
                <a:gd name="T27" fmla="*/ 64 h 72"/>
                <a:gd name="T28" fmla="*/ 32 w 72"/>
                <a:gd name="T29" fmla="*/ 32 h 72"/>
                <a:gd name="T30" fmla="*/ 8 w 72"/>
                <a:gd name="T31" fmla="*/ 32 h 72"/>
                <a:gd name="T32" fmla="*/ 8 w 72"/>
                <a:gd name="T33" fmla="*/ 8 h 72"/>
                <a:gd name="T34" fmla="*/ 32 w 72"/>
                <a:gd name="T35" fmla="*/ 8 h 72"/>
                <a:gd name="T36" fmla="*/ 32 w 72"/>
                <a:gd name="T37" fmla="*/ 32 h 72"/>
                <a:gd name="T38" fmla="*/ 64 w 72"/>
                <a:gd name="T39" fmla="*/ 64 h 72"/>
                <a:gd name="T40" fmla="*/ 40 w 72"/>
                <a:gd name="T41" fmla="*/ 64 h 72"/>
                <a:gd name="T42" fmla="*/ 40 w 72"/>
                <a:gd name="T43" fmla="*/ 40 h 72"/>
                <a:gd name="T44" fmla="*/ 64 w 72"/>
                <a:gd name="T45" fmla="*/ 40 h 72"/>
                <a:gd name="T46" fmla="*/ 64 w 72"/>
                <a:gd name="T47" fmla="*/ 64 h 72"/>
                <a:gd name="T48" fmla="*/ 64 w 72"/>
                <a:gd name="T49" fmla="*/ 32 h 72"/>
                <a:gd name="T50" fmla="*/ 40 w 72"/>
                <a:gd name="T51" fmla="*/ 32 h 72"/>
                <a:gd name="T52" fmla="*/ 40 w 72"/>
                <a:gd name="T53" fmla="*/ 8 h 72"/>
                <a:gd name="T54" fmla="*/ 64 w 72"/>
                <a:gd name="T55" fmla="*/ 8 h 72"/>
                <a:gd name="T56" fmla="*/ 64 w 72"/>
                <a:gd name="T5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1" y="72"/>
                    <a:pt x="4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0" y="72"/>
                    <a:pt x="72" y="70"/>
                    <a:pt x="72" y="68"/>
                  </a:cubicBezTo>
                  <a:close/>
                  <a:moveTo>
                    <a:pt x="32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64"/>
                  </a:lnTo>
                  <a:close/>
                  <a:moveTo>
                    <a:pt x="32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32"/>
                  </a:lnTo>
                  <a:close/>
                  <a:moveTo>
                    <a:pt x="64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64"/>
                  </a:lnTo>
                  <a:close/>
                  <a:moveTo>
                    <a:pt x="64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3AFAEB69-4AED-1945-A891-4BE7C8596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2451100"/>
              <a:ext cx="295275" cy="26987"/>
            </a:xfrm>
            <a:custGeom>
              <a:avLst/>
              <a:gdLst>
                <a:gd name="T0" fmla="*/ 0 w 92"/>
                <a:gd name="T1" fmla="*/ 8 h 8"/>
                <a:gd name="T2" fmla="*/ 92 w 92"/>
                <a:gd name="T3" fmla="*/ 8 h 8"/>
                <a:gd name="T4" fmla="*/ 73 w 92"/>
                <a:gd name="T5" fmla="*/ 0 h 8"/>
                <a:gd name="T6" fmla="*/ 0 w 92"/>
                <a:gd name="T7" fmla="*/ 0 h 8"/>
                <a:gd name="T8" fmla="*/ 0 w 9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">
                  <a:moveTo>
                    <a:pt x="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85" y="6"/>
                    <a:pt x="79" y="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524A26C-F23B-B644-9958-7D1DAAF69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32038"/>
              <a:ext cx="9525" cy="17462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5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D88CC863-92B7-E943-8E69-A72F90387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388" y="2451100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35FE6EC5-B77F-194F-991C-CD1A8A0C5417}"/>
              </a:ext>
            </a:extLst>
          </p:cNvPr>
          <p:cNvGrpSpPr/>
          <p:nvPr/>
        </p:nvGrpSpPr>
        <p:grpSpPr>
          <a:xfrm>
            <a:off x="6315733" y="2030854"/>
            <a:ext cx="1090954" cy="891261"/>
            <a:chOff x="4918075" y="1914525"/>
            <a:chExt cx="823913" cy="673101"/>
          </a:xfrm>
          <a:solidFill>
            <a:srgbClr val="C00000"/>
          </a:solidFill>
        </p:grpSpPr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9B172779-0E1C-6345-A717-22F5AE959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2484438"/>
              <a:ext cx="823913" cy="103188"/>
            </a:xfrm>
            <a:custGeom>
              <a:avLst/>
              <a:gdLst>
                <a:gd name="T0" fmla="*/ 483 w 519"/>
                <a:gd name="T1" fmla="*/ 65 h 65"/>
                <a:gd name="T2" fmla="*/ 37 w 519"/>
                <a:gd name="T3" fmla="*/ 65 h 65"/>
                <a:gd name="T4" fmla="*/ 0 w 519"/>
                <a:gd name="T5" fmla="*/ 26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6 h 65"/>
                <a:gd name="T20" fmla="*/ 483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3" y="65"/>
                  </a:moveTo>
                  <a:lnTo>
                    <a:pt x="37" y="65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6"/>
                  </a:lnTo>
                  <a:lnTo>
                    <a:pt x="483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51675F86-8511-B84A-B015-5C4348AD3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5" y="2046288"/>
              <a:ext cx="122238" cy="412750"/>
            </a:xfrm>
            <a:custGeom>
              <a:avLst/>
              <a:gdLst>
                <a:gd name="T0" fmla="*/ 38 w 38"/>
                <a:gd name="T1" fmla="*/ 0 h 128"/>
                <a:gd name="T2" fmla="*/ 16 w 38"/>
                <a:gd name="T3" fmla="*/ 0 h 128"/>
                <a:gd name="T4" fmla="*/ 0 w 38"/>
                <a:gd name="T5" fmla="*/ 16 h 128"/>
                <a:gd name="T6" fmla="*/ 0 w 38"/>
                <a:gd name="T7" fmla="*/ 128 h 128"/>
                <a:gd name="T8" fmla="*/ 8 w 38"/>
                <a:gd name="T9" fmla="*/ 128 h 128"/>
                <a:gd name="T10" fmla="*/ 8 w 38"/>
                <a:gd name="T11" fmla="*/ 16 h 128"/>
                <a:gd name="T12" fmla="*/ 16 w 38"/>
                <a:gd name="T13" fmla="*/ 8 h 128"/>
                <a:gd name="T14" fmla="*/ 35 w 38"/>
                <a:gd name="T15" fmla="*/ 8 h 128"/>
                <a:gd name="T16" fmla="*/ 38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3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5"/>
                    <a:pt x="37" y="2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18BBB30F-CBCD-2C47-952A-47958168F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2046288"/>
              <a:ext cx="122238" cy="412750"/>
            </a:xfrm>
            <a:custGeom>
              <a:avLst/>
              <a:gdLst>
                <a:gd name="T0" fmla="*/ 22 w 38"/>
                <a:gd name="T1" fmla="*/ 0 h 128"/>
                <a:gd name="T2" fmla="*/ 0 w 38"/>
                <a:gd name="T3" fmla="*/ 0 h 128"/>
                <a:gd name="T4" fmla="*/ 3 w 38"/>
                <a:gd name="T5" fmla="*/ 8 h 128"/>
                <a:gd name="T6" fmla="*/ 22 w 38"/>
                <a:gd name="T7" fmla="*/ 8 h 128"/>
                <a:gd name="T8" fmla="*/ 30 w 38"/>
                <a:gd name="T9" fmla="*/ 16 h 128"/>
                <a:gd name="T10" fmla="*/ 30 w 38"/>
                <a:gd name="T11" fmla="*/ 128 h 128"/>
                <a:gd name="T12" fmla="*/ 38 w 38"/>
                <a:gd name="T13" fmla="*/ 128 h 128"/>
                <a:gd name="T14" fmla="*/ 38 w 38"/>
                <a:gd name="T15" fmla="*/ 16 h 128"/>
                <a:gd name="T16" fmla="*/ 22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6" y="8"/>
                    <a:pt x="30" y="11"/>
                    <a:pt x="30" y="16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0" name="Freeform 72">
              <a:extLst>
                <a:ext uri="{FF2B5EF4-FFF2-40B4-BE49-F238E27FC236}">
                  <a16:creationId xmlns:a16="http://schemas.microsoft.com/office/drawing/2014/main" id="{A9F48ACF-2371-3F4B-9A06-899BFF9B8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098675"/>
              <a:ext cx="617538" cy="360363"/>
            </a:xfrm>
            <a:custGeom>
              <a:avLst/>
              <a:gdLst>
                <a:gd name="T0" fmla="*/ 175 w 192"/>
                <a:gd name="T1" fmla="*/ 0 h 112"/>
                <a:gd name="T2" fmla="*/ 176 w 192"/>
                <a:gd name="T3" fmla="*/ 8 h 112"/>
                <a:gd name="T4" fmla="*/ 184 w 192"/>
                <a:gd name="T5" fmla="*/ 8 h 112"/>
                <a:gd name="T6" fmla="*/ 184 w 192"/>
                <a:gd name="T7" fmla="*/ 104 h 112"/>
                <a:gd name="T8" fmla="*/ 8 w 192"/>
                <a:gd name="T9" fmla="*/ 104 h 112"/>
                <a:gd name="T10" fmla="*/ 8 w 192"/>
                <a:gd name="T11" fmla="*/ 8 h 112"/>
                <a:gd name="T12" fmla="*/ 16 w 192"/>
                <a:gd name="T13" fmla="*/ 8 h 112"/>
                <a:gd name="T14" fmla="*/ 17 w 192"/>
                <a:gd name="T15" fmla="*/ 0 h 112"/>
                <a:gd name="T16" fmla="*/ 0 w 192"/>
                <a:gd name="T17" fmla="*/ 0 h 112"/>
                <a:gd name="T18" fmla="*/ 0 w 192"/>
                <a:gd name="T19" fmla="*/ 112 h 112"/>
                <a:gd name="T20" fmla="*/ 192 w 192"/>
                <a:gd name="T21" fmla="*/ 112 h 112"/>
                <a:gd name="T22" fmla="*/ 192 w 192"/>
                <a:gd name="T23" fmla="*/ 0 h 112"/>
                <a:gd name="T24" fmla="*/ 175 w 19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12">
                  <a:moveTo>
                    <a:pt x="175" y="0"/>
                  </a:moveTo>
                  <a:cubicBezTo>
                    <a:pt x="175" y="2"/>
                    <a:pt x="176" y="5"/>
                    <a:pt x="176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"/>
                    <a:pt x="17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1" name="Freeform 73">
              <a:extLst>
                <a:ext uri="{FF2B5EF4-FFF2-40B4-BE49-F238E27FC236}">
                  <a16:creationId xmlns:a16="http://schemas.microsoft.com/office/drawing/2014/main" id="{AC11904E-B695-6940-8D07-FF889C731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050" y="1914525"/>
              <a:ext cx="463550" cy="466725"/>
            </a:xfrm>
            <a:custGeom>
              <a:avLst/>
              <a:gdLst>
                <a:gd name="T0" fmla="*/ 76 w 144"/>
                <a:gd name="T1" fmla="*/ 69 h 145"/>
                <a:gd name="T2" fmla="*/ 83 w 144"/>
                <a:gd name="T3" fmla="*/ 69 h 145"/>
                <a:gd name="T4" fmla="*/ 83 w 144"/>
                <a:gd name="T5" fmla="*/ 77 h 145"/>
                <a:gd name="T6" fmla="*/ 76 w 144"/>
                <a:gd name="T7" fmla="*/ 77 h 145"/>
                <a:gd name="T8" fmla="*/ 76 w 144"/>
                <a:gd name="T9" fmla="*/ 83 h 145"/>
                <a:gd name="T10" fmla="*/ 68 w 144"/>
                <a:gd name="T11" fmla="*/ 83 h 145"/>
                <a:gd name="T12" fmla="*/ 68 w 144"/>
                <a:gd name="T13" fmla="*/ 77 h 145"/>
                <a:gd name="T14" fmla="*/ 61 w 144"/>
                <a:gd name="T15" fmla="*/ 77 h 145"/>
                <a:gd name="T16" fmla="*/ 61 w 144"/>
                <a:gd name="T17" fmla="*/ 69 h 145"/>
                <a:gd name="T18" fmla="*/ 68 w 144"/>
                <a:gd name="T19" fmla="*/ 69 h 145"/>
                <a:gd name="T20" fmla="*/ 68 w 144"/>
                <a:gd name="T21" fmla="*/ 62 h 145"/>
                <a:gd name="T22" fmla="*/ 76 w 144"/>
                <a:gd name="T23" fmla="*/ 62 h 145"/>
                <a:gd name="T24" fmla="*/ 76 w 144"/>
                <a:gd name="T25" fmla="*/ 69 h 145"/>
                <a:gd name="T26" fmla="*/ 72 w 144"/>
                <a:gd name="T27" fmla="*/ 20 h 145"/>
                <a:gd name="T28" fmla="*/ 125 w 144"/>
                <a:gd name="T29" fmla="*/ 69 h 145"/>
                <a:gd name="T30" fmla="*/ 129 w 144"/>
                <a:gd name="T31" fmla="*/ 69 h 145"/>
                <a:gd name="T32" fmla="*/ 129 w 144"/>
                <a:gd name="T33" fmla="*/ 77 h 145"/>
                <a:gd name="T34" fmla="*/ 98 w 144"/>
                <a:gd name="T35" fmla="*/ 77 h 145"/>
                <a:gd name="T36" fmla="*/ 98 w 144"/>
                <a:gd name="T37" fmla="*/ 73 h 145"/>
                <a:gd name="T38" fmla="*/ 72 w 144"/>
                <a:gd name="T39" fmla="*/ 47 h 145"/>
                <a:gd name="T40" fmla="*/ 46 w 144"/>
                <a:gd name="T41" fmla="*/ 73 h 145"/>
                <a:gd name="T42" fmla="*/ 72 w 144"/>
                <a:gd name="T43" fmla="*/ 98 h 145"/>
                <a:gd name="T44" fmla="*/ 72 w 144"/>
                <a:gd name="T45" fmla="*/ 106 h 145"/>
                <a:gd name="T46" fmla="*/ 38 w 144"/>
                <a:gd name="T47" fmla="*/ 73 h 145"/>
                <a:gd name="T48" fmla="*/ 72 w 144"/>
                <a:gd name="T49" fmla="*/ 39 h 145"/>
                <a:gd name="T50" fmla="*/ 106 w 144"/>
                <a:gd name="T51" fmla="*/ 69 h 145"/>
                <a:gd name="T52" fmla="*/ 117 w 144"/>
                <a:gd name="T53" fmla="*/ 69 h 145"/>
                <a:gd name="T54" fmla="*/ 72 w 144"/>
                <a:gd name="T55" fmla="*/ 28 h 145"/>
                <a:gd name="T56" fmla="*/ 27 w 144"/>
                <a:gd name="T57" fmla="*/ 73 h 145"/>
                <a:gd name="T58" fmla="*/ 32 w 144"/>
                <a:gd name="T59" fmla="*/ 93 h 145"/>
                <a:gd name="T60" fmla="*/ 33 w 144"/>
                <a:gd name="T61" fmla="*/ 93 h 145"/>
                <a:gd name="T62" fmla="*/ 42 w 144"/>
                <a:gd name="T63" fmla="*/ 102 h 145"/>
                <a:gd name="T64" fmla="*/ 42 w 144"/>
                <a:gd name="T65" fmla="*/ 106 h 145"/>
                <a:gd name="T66" fmla="*/ 72 w 144"/>
                <a:gd name="T67" fmla="*/ 118 h 145"/>
                <a:gd name="T68" fmla="*/ 72 w 144"/>
                <a:gd name="T69" fmla="*/ 126 h 145"/>
                <a:gd name="T70" fmla="*/ 35 w 144"/>
                <a:gd name="T71" fmla="*/ 111 h 145"/>
                <a:gd name="T72" fmla="*/ 33 w 144"/>
                <a:gd name="T73" fmla="*/ 111 h 145"/>
                <a:gd name="T74" fmla="*/ 24 w 144"/>
                <a:gd name="T75" fmla="*/ 102 h 145"/>
                <a:gd name="T76" fmla="*/ 25 w 144"/>
                <a:gd name="T77" fmla="*/ 97 h 145"/>
                <a:gd name="T78" fmla="*/ 19 w 144"/>
                <a:gd name="T79" fmla="*/ 73 h 145"/>
                <a:gd name="T80" fmla="*/ 72 w 144"/>
                <a:gd name="T81" fmla="*/ 20 h 145"/>
                <a:gd name="T82" fmla="*/ 72 w 144"/>
                <a:gd name="T83" fmla="*/ 8 h 145"/>
                <a:gd name="T84" fmla="*/ 136 w 144"/>
                <a:gd name="T85" fmla="*/ 73 h 145"/>
                <a:gd name="T86" fmla="*/ 72 w 144"/>
                <a:gd name="T87" fmla="*/ 137 h 145"/>
                <a:gd name="T88" fmla="*/ 8 w 144"/>
                <a:gd name="T89" fmla="*/ 73 h 145"/>
                <a:gd name="T90" fmla="*/ 72 w 144"/>
                <a:gd name="T91" fmla="*/ 8 h 145"/>
                <a:gd name="T92" fmla="*/ 0 w 144"/>
                <a:gd name="T93" fmla="*/ 73 h 145"/>
                <a:gd name="T94" fmla="*/ 72 w 144"/>
                <a:gd name="T95" fmla="*/ 145 h 145"/>
                <a:gd name="T96" fmla="*/ 144 w 144"/>
                <a:gd name="T97" fmla="*/ 73 h 145"/>
                <a:gd name="T98" fmla="*/ 72 w 144"/>
                <a:gd name="T99" fmla="*/ 0 h 145"/>
                <a:gd name="T100" fmla="*/ 0 w 144"/>
                <a:gd name="T101" fmla="*/ 7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45">
                  <a:moveTo>
                    <a:pt x="76" y="69"/>
                  </a:moveTo>
                  <a:cubicBezTo>
                    <a:pt x="83" y="69"/>
                    <a:pt x="83" y="69"/>
                    <a:pt x="83" y="69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6" y="62"/>
                    <a:pt x="76" y="62"/>
                    <a:pt x="76" y="62"/>
                  </a:cubicBezTo>
                  <a:lnTo>
                    <a:pt x="76" y="69"/>
                  </a:lnTo>
                  <a:close/>
                  <a:moveTo>
                    <a:pt x="72" y="20"/>
                  </a:moveTo>
                  <a:cubicBezTo>
                    <a:pt x="100" y="20"/>
                    <a:pt x="123" y="41"/>
                    <a:pt x="125" y="69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58"/>
                    <a:pt x="86" y="47"/>
                    <a:pt x="72" y="47"/>
                  </a:cubicBezTo>
                  <a:cubicBezTo>
                    <a:pt x="58" y="47"/>
                    <a:pt x="46" y="58"/>
                    <a:pt x="46" y="73"/>
                  </a:cubicBezTo>
                  <a:cubicBezTo>
                    <a:pt x="46" y="87"/>
                    <a:pt x="58" y="98"/>
                    <a:pt x="72" y="98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53" y="106"/>
                    <a:pt x="38" y="91"/>
                    <a:pt x="38" y="73"/>
                  </a:cubicBezTo>
                  <a:cubicBezTo>
                    <a:pt x="38" y="54"/>
                    <a:pt x="53" y="39"/>
                    <a:pt x="72" y="39"/>
                  </a:cubicBezTo>
                  <a:cubicBezTo>
                    <a:pt x="89" y="39"/>
                    <a:pt x="104" y="52"/>
                    <a:pt x="106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5" y="46"/>
                    <a:pt x="95" y="28"/>
                    <a:pt x="72" y="28"/>
                  </a:cubicBezTo>
                  <a:cubicBezTo>
                    <a:pt x="47" y="28"/>
                    <a:pt x="27" y="48"/>
                    <a:pt x="27" y="73"/>
                  </a:cubicBezTo>
                  <a:cubicBezTo>
                    <a:pt x="27" y="80"/>
                    <a:pt x="29" y="87"/>
                    <a:pt x="32" y="93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8" y="93"/>
                    <a:pt x="42" y="97"/>
                    <a:pt x="42" y="102"/>
                  </a:cubicBezTo>
                  <a:cubicBezTo>
                    <a:pt x="42" y="103"/>
                    <a:pt x="42" y="104"/>
                    <a:pt x="42" y="106"/>
                  </a:cubicBezTo>
                  <a:cubicBezTo>
                    <a:pt x="50" y="113"/>
                    <a:pt x="60" y="118"/>
                    <a:pt x="72" y="118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58" y="126"/>
                    <a:pt x="45" y="120"/>
                    <a:pt x="35" y="111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8" y="111"/>
                    <a:pt x="24" y="107"/>
                    <a:pt x="24" y="102"/>
                  </a:cubicBezTo>
                  <a:cubicBezTo>
                    <a:pt x="24" y="100"/>
                    <a:pt x="24" y="99"/>
                    <a:pt x="25" y="97"/>
                  </a:cubicBezTo>
                  <a:cubicBezTo>
                    <a:pt x="21" y="90"/>
                    <a:pt x="19" y="81"/>
                    <a:pt x="19" y="73"/>
                  </a:cubicBezTo>
                  <a:cubicBezTo>
                    <a:pt x="19" y="43"/>
                    <a:pt x="43" y="20"/>
                    <a:pt x="72" y="20"/>
                  </a:cubicBezTo>
                  <a:moveTo>
                    <a:pt x="72" y="8"/>
                  </a:moveTo>
                  <a:cubicBezTo>
                    <a:pt x="107" y="8"/>
                    <a:pt x="136" y="37"/>
                    <a:pt x="136" y="73"/>
                  </a:cubicBezTo>
                  <a:cubicBezTo>
                    <a:pt x="136" y="108"/>
                    <a:pt x="107" y="137"/>
                    <a:pt x="72" y="137"/>
                  </a:cubicBezTo>
                  <a:cubicBezTo>
                    <a:pt x="37" y="137"/>
                    <a:pt x="8" y="108"/>
                    <a:pt x="8" y="73"/>
                  </a:cubicBezTo>
                  <a:cubicBezTo>
                    <a:pt x="8" y="37"/>
                    <a:pt x="37" y="8"/>
                    <a:pt x="72" y="8"/>
                  </a:cubicBezTo>
                  <a:moveTo>
                    <a:pt x="0" y="73"/>
                  </a:moveTo>
                  <a:cubicBezTo>
                    <a:pt x="0" y="112"/>
                    <a:pt x="32" y="145"/>
                    <a:pt x="72" y="145"/>
                  </a:cubicBezTo>
                  <a:cubicBezTo>
                    <a:pt x="112" y="145"/>
                    <a:pt x="144" y="112"/>
                    <a:pt x="144" y="73"/>
                  </a:cubicBezTo>
                  <a:cubicBezTo>
                    <a:pt x="144" y="33"/>
                    <a:pt x="11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</p:grpSp>
      <p:sp>
        <p:nvSpPr>
          <p:cNvPr id="36" name="Текст 6">
            <a:extLst>
              <a:ext uri="{FF2B5EF4-FFF2-40B4-BE49-F238E27FC236}">
                <a16:creationId xmlns:a16="http://schemas.microsoft.com/office/drawing/2014/main" id="{DAF90767-7FE0-46F8-BF69-8C2A4D6A5533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3059481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2F6C63-E923-0D8F-A042-313652DF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z="1600" smtClean="0">
                <a:latin typeface="TT Hoves"/>
              </a:rPr>
              <a:t>36</a:t>
            </a:fld>
            <a:endParaRPr lang="ru-RU" sz="1600" dirty="0">
              <a:latin typeface="TT Hoves"/>
            </a:endParaRPr>
          </a:p>
        </p:txBody>
      </p:sp>
      <p:sp>
        <p:nvSpPr>
          <p:cNvPr id="1023" name="Заголовок 2"/>
          <p:cNvSpPr txBox="1">
            <a:spLocks noGrp="1"/>
          </p:cNvSpPr>
          <p:nvPr>
            <p:ph type="title" idx="4294967295"/>
          </p:nvPr>
        </p:nvSpPr>
        <p:spPr>
          <a:xfrm>
            <a:off x="323871" y="734848"/>
            <a:ext cx="10275888" cy="9763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Возможности интеграции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83EAC2E-7825-4360-BFCF-A2DB79D407BE}"/>
              </a:ext>
            </a:extLst>
          </p:cNvPr>
          <p:cNvSpPr/>
          <p:nvPr/>
        </p:nvSpPr>
        <p:spPr>
          <a:xfrm>
            <a:off x="4920088" y="4589211"/>
            <a:ext cx="1778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PT AF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1E393172-AD39-488F-BD49-5B54CA77D021}"/>
              </a:ext>
            </a:extLst>
          </p:cNvPr>
          <p:cNvGrpSpPr/>
          <p:nvPr/>
        </p:nvGrpSpPr>
        <p:grpSpPr>
          <a:xfrm>
            <a:off x="5473490" y="3984748"/>
            <a:ext cx="680444" cy="625395"/>
            <a:chOff x="152400" y="-1030288"/>
            <a:chExt cx="850900" cy="722313"/>
          </a:xfrm>
          <a:solidFill>
            <a:srgbClr val="C00000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A4C99A3A-D79B-40A7-B9E1-D7896E091D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400" y="-1030288"/>
              <a:ext cx="798513" cy="669925"/>
            </a:xfrm>
            <a:custGeom>
              <a:avLst/>
              <a:gdLst>
                <a:gd name="T0" fmla="*/ 88 w 248"/>
                <a:gd name="T1" fmla="*/ 200 h 208"/>
                <a:gd name="T2" fmla="*/ 128 w 248"/>
                <a:gd name="T3" fmla="*/ 168 h 208"/>
                <a:gd name="T4" fmla="*/ 140 w 248"/>
                <a:gd name="T5" fmla="*/ 128 h 208"/>
                <a:gd name="T6" fmla="*/ 88 w 248"/>
                <a:gd name="T7" fmla="*/ 120 h 208"/>
                <a:gd name="T8" fmla="*/ 160 w 248"/>
                <a:gd name="T9" fmla="*/ 88 h 208"/>
                <a:gd name="T10" fmla="*/ 165 w 248"/>
                <a:gd name="T11" fmla="*/ 104 h 208"/>
                <a:gd name="T12" fmla="*/ 168 w 248"/>
                <a:gd name="T13" fmla="*/ 102 h 208"/>
                <a:gd name="T14" fmla="*/ 178 w 248"/>
                <a:gd name="T15" fmla="*/ 88 h 208"/>
                <a:gd name="T16" fmla="*/ 176 w 248"/>
                <a:gd name="T17" fmla="*/ 80 h 208"/>
                <a:gd name="T18" fmla="*/ 128 w 248"/>
                <a:gd name="T19" fmla="*/ 48 h 208"/>
                <a:gd name="T20" fmla="*/ 200 w 248"/>
                <a:gd name="T21" fmla="*/ 63 h 208"/>
                <a:gd name="T22" fmla="*/ 208 w 248"/>
                <a:gd name="T23" fmla="*/ 48 h 208"/>
                <a:gd name="T24" fmla="*/ 240 w 248"/>
                <a:gd name="T25" fmla="*/ 80 h 208"/>
                <a:gd name="T26" fmla="*/ 226 w 248"/>
                <a:gd name="T27" fmla="*/ 85 h 208"/>
                <a:gd name="T28" fmla="*/ 240 w 248"/>
                <a:gd name="T29" fmla="*/ 88 h 208"/>
                <a:gd name="T30" fmla="*/ 248 w 248"/>
                <a:gd name="T31" fmla="*/ 98 h 208"/>
                <a:gd name="T32" fmla="*/ 233 w 248"/>
                <a:gd name="T33" fmla="*/ 0 h 208"/>
                <a:gd name="T34" fmla="*/ 0 w 248"/>
                <a:gd name="T35" fmla="*/ 15 h 208"/>
                <a:gd name="T36" fmla="*/ 15 w 248"/>
                <a:gd name="T37" fmla="*/ 208 h 208"/>
                <a:gd name="T38" fmla="*/ 139 w 248"/>
                <a:gd name="T39" fmla="*/ 200 h 208"/>
                <a:gd name="T40" fmla="*/ 120 w 248"/>
                <a:gd name="T41" fmla="*/ 160 h 208"/>
                <a:gd name="T42" fmla="*/ 48 w 248"/>
                <a:gd name="T43" fmla="*/ 128 h 208"/>
                <a:gd name="T44" fmla="*/ 120 w 248"/>
                <a:gd name="T45" fmla="*/ 80 h 208"/>
                <a:gd name="T46" fmla="*/ 48 w 248"/>
                <a:gd name="T47" fmla="*/ 48 h 208"/>
                <a:gd name="T48" fmla="*/ 120 w 248"/>
                <a:gd name="T49" fmla="*/ 80 h 208"/>
                <a:gd name="T50" fmla="*/ 233 w 248"/>
                <a:gd name="T51" fmla="*/ 8 h 208"/>
                <a:gd name="T52" fmla="*/ 240 w 248"/>
                <a:gd name="T53" fmla="*/ 40 h 208"/>
                <a:gd name="T54" fmla="*/ 168 w 248"/>
                <a:gd name="T55" fmla="*/ 8 h 208"/>
                <a:gd name="T56" fmla="*/ 160 w 248"/>
                <a:gd name="T57" fmla="*/ 8 h 208"/>
                <a:gd name="T58" fmla="*/ 88 w 248"/>
                <a:gd name="T59" fmla="*/ 40 h 208"/>
                <a:gd name="T60" fmla="*/ 8 w 248"/>
                <a:gd name="T61" fmla="*/ 15 h 208"/>
                <a:gd name="T62" fmla="*/ 80 w 248"/>
                <a:gd name="T63" fmla="*/ 8 h 208"/>
                <a:gd name="T64" fmla="*/ 8 w 248"/>
                <a:gd name="T65" fmla="*/ 40 h 208"/>
                <a:gd name="T66" fmla="*/ 8 w 248"/>
                <a:gd name="T67" fmla="*/ 48 h 208"/>
                <a:gd name="T68" fmla="*/ 40 w 248"/>
                <a:gd name="T69" fmla="*/ 80 h 208"/>
                <a:gd name="T70" fmla="*/ 8 w 248"/>
                <a:gd name="T71" fmla="*/ 48 h 208"/>
                <a:gd name="T72" fmla="*/ 80 w 248"/>
                <a:gd name="T73" fmla="*/ 88 h 208"/>
                <a:gd name="T74" fmla="*/ 8 w 248"/>
                <a:gd name="T75" fmla="*/ 120 h 208"/>
                <a:gd name="T76" fmla="*/ 8 w 248"/>
                <a:gd name="T77" fmla="*/ 128 h 208"/>
                <a:gd name="T78" fmla="*/ 40 w 248"/>
                <a:gd name="T79" fmla="*/ 160 h 208"/>
                <a:gd name="T80" fmla="*/ 8 w 248"/>
                <a:gd name="T81" fmla="*/ 128 h 208"/>
                <a:gd name="T82" fmla="*/ 15 w 248"/>
                <a:gd name="T83" fmla="*/ 200 h 208"/>
                <a:gd name="T84" fmla="*/ 8 w 248"/>
                <a:gd name="T85" fmla="*/ 168 h 208"/>
                <a:gd name="T86" fmla="*/ 80 w 248"/>
                <a:gd name="T87" fmla="*/ 20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8" h="208">
                  <a:moveTo>
                    <a:pt x="139" y="200"/>
                  </a:moveTo>
                  <a:cubicBezTo>
                    <a:pt x="88" y="200"/>
                    <a:pt x="88" y="200"/>
                    <a:pt x="88" y="200"/>
                  </a:cubicBezTo>
                  <a:cubicBezTo>
                    <a:pt x="88" y="168"/>
                    <a:pt x="88" y="168"/>
                    <a:pt x="88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3" y="125"/>
                    <a:pt x="146" y="122"/>
                    <a:pt x="149" y="120"/>
                  </a:cubicBezTo>
                  <a:cubicBezTo>
                    <a:pt x="88" y="120"/>
                    <a:pt x="88" y="120"/>
                    <a:pt x="88" y="12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2" y="108"/>
                    <a:pt x="164" y="106"/>
                    <a:pt x="165" y="104"/>
                  </a:cubicBezTo>
                  <a:cubicBezTo>
                    <a:pt x="166" y="104"/>
                    <a:pt x="166" y="104"/>
                    <a:pt x="166" y="104"/>
                  </a:cubicBezTo>
                  <a:cubicBezTo>
                    <a:pt x="167" y="103"/>
                    <a:pt x="167" y="103"/>
                    <a:pt x="168" y="102"/>
                  </a:cubicBezTo>
                  <a:cubicBezTo>
                    <a:pt x="168" y="88"/>
                    <a:pt x="168" y="88"/>
                    <a:pt x="16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5"/>
                    <a:pt x="177" y="83"/>
                    <a:pt x="176" y="80"/>
                  </a:cubicBezTo>
                  <a:cubicBezTo>
                    <a:pt x="128" y="80"/>
                    <a:pt x="128" y="80"/>
                    <a:pt x="128" y="80"/>
                  </a:cubicBezTo>
                  <a:cubicBezTo>
                    <a:pt x="128" y="48"/>
                    <a:pt x="128" y="48"/>
                    <a:pt x="128" y="48"/>
                  </a:cubicBezTo>
                  <a:cubicBezTo>
                    <a:pt x="200" y="48"/>
                    <a:pt x="200" y="48"/>
                    <a:pt x="200" y="48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3" y="65"/>
                    <a:pt x="205" y="67"/>
                    <a:pt x="208" y="68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22" y="80"/>
                    <a:pt x="222" y="80"/>
                    <a:pt x="222" y="80"/>
                  </a:cubicBezTo>
                  <a:cubicBezTo>
                    <a:pt x="223" y="82"/>
                    <a:pt x="225" y="83"/>
                    <a:pt x="226" y="85"/>
                  </a:cubicBezTo>
                  <a:cubicBezTo>
                    <a:pt x="227" y="86"/>
                    <a:pt x="227" y="87"/>
                    <a:pt x="228" y="88"/>
                  </a:cubicBezTo>
                  <a:cubicBezTo>
                    <a:pt x="240" y="88"/>
                    <a:pt x="240" y="88"/>
                    <a:pt x="240" y="88"/>
                  </a:cubicBezTo>
                  <a:cubicBezTo>
                    <a:pt x="240" y="101"/>
                    <a:pt x="240" y="101"/>
                    <a:pt x="240" y="101"/>
                  </a:cubicBezTo>
                  <a:cubicBezTo>
                    <a:pt x="243" y="100"/>
                    <a:pt x="246" y="99"/>
                    <a:pt x="248" y="98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7"/>
                    <a:pt x="241" y="0"/>
                    <a:pt x="23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01"/>
                    <a:pt x="7" y="208"/>
                    <a:pt x="15" y="208"/>
                  </a:cubicBezTo>
                  <a:cubicBezTo>
                    <a:pt x="144" y="208"/>
                    <a:pt x="144" y="208"/>
                    <a:pt x="144" y="208"/>
                  </a:cubicBezTo>
                  <a:cubicBezTo>
                    <a:pt x="142" y="205"/>
                    <a:pt x="140" y="203"/>
                    <a:pt x="139" y="200"/>
                  </a:cubicBezTo>
                  <a:close/>
                  <a:moveTo>
                    <a:pt x="120" y="128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48" y="160"/>
                    <a:pt x="48" y="160"/>
                    <a:pt x="48" y="160"/>
                  </a:cubicBezTo>
                  <a:cubicBezTo>
                    <a:pt x="48" y="128"/>
                    <a:pt x="48" y="128"/>
                    <a:pt x="48" y="128"/>
                  </a:cubicBezTo>
                  <a:lnTo>
                    <a:pt x="120" y="128"/>
                  </a:lnTo>
                  <a:close/>
                  <a:moveTo>
                    <a:pt x="120" y="80"/>
                  </a:moveTo>
                  <a:cubicBezTo>
                    <a:pt x="48" y="80"/>
                    <a:pt x="48" y="80"/>
                    <a:pt x="48" y="8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120" y="48"/>
                    <a:pt x="120" y="48"/>
                    <a:pt x="120" y="48"/>
                  </a:cubicBezTo>
                  <a:lnTo>
                    <a:pt x="120" y="80"/>
                  </a:lnTo>
                  <a:close/>
                  <a:moveTo>
                    <a:pt x="168" y="8"/>
                  </a:moveTo>
                  <a:cubicBezTo>
                    <a:pt x="233" y="8"/>
                    <a:pt x="233" y="8"/>
                    <a:pt x="233" y="8"/>
                  </a:cubicBezTo>
                  <a:cubicBezTo>
                    <a:pt x="237" y="8"/>
                    <a:pt x="240" y="11"/>
                    <a:pt x="240" y="15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8"/>
                  </a:lnTo>
                  <a:close/>
                  <a:moveTo>
                    <a:pt x="88" y="8"/>
                  </a:moveTo>
                  <a:cubicBezTo>
                    <a:pt x="160" y="8"/>
                    <a:pt x="160" y="8"/>
                    <a:pt x="160" y="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88" y="40"/>
                    <a:pt x="88" y="40"/>
                    <a:pt x="88" y="40"/>
                  </a:cubicBezTo>
                  <a:lnTo>
                    <a:pt x="88" y="8"/>
                  </a:lnTo>
                  <a:close/>
                  <a:moveTo>
                    <a:pt x="8" y="15"/>
                  </a:moveTo>
                  <a:cubicBezTo>
                    <a:pt x="8" y="11"/>
                    <a:pt x="11" y="8"/>
                    <a:pt x="15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" y="40"/>
                    <a:pt x="8" y="40"/>
                    <a:pt x="8" y="40"/>
                  </a:cubicBezTo>
                  <a:lnTo>
                    <a:pt x="8" y="15"/>
                  </a:lnTo>
                  <a:close/>
                  <a:moveTo>
                    <a:pt x="8" y="48"/>
                  </a:moveTo>
                  <a:cubicBezTo>
                    <a:pt x="40" y="48"/>
                    <a:pt x="40" y="48"/>
                    <a:pt x="40" y="48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8" y="80"/>
                    <a:pt x="8" y="80"/>
                    <a:pt x="8" y="80"/>
                  </a:cubicBezTo>
                  <a:lnTo>
                    <a:pt x="8" y="48"/>
                  </a:lnTo>
                  <a:close/>
                  <a:moveTo>
                    <a:pt x="8" y="88"/>
                  </a:moveTo>
                  <a:cubicBezTo>
                    <a:pt x="80" y="88"/>
                    <a:pt x="80" y="88"/>
                    <a:pt x="80" y="88"/>
                  </a:cubicBezTo>
                  <a:cubicBezTo>
                    <a:pt x="80" y="120"/>
                    <a:pt x="80" y="120"/>
                    <a:pt x="80" y="120"/>
                  </a:cubicBezTo>
                  <a:cubicBezTo>
                    <a:pt x="8" y="120"/>
                    <a:pt x="8" y="120"/>
                    <a:pt x="8" y="120"/>
                  </a:cubicBezTo>
                  <a:lnTo>
                    <a:pt x="8" y="88"/>
                  </a:lnTo>
                  <a:close/>
                  <a:moveTo>
                    <a:pt x="8" y="128"/>
                  </a:moveTo>
                  <a:cubicBezTo>
                    <a:pt x="40" y="128"/>
                    <a:pt x="40" y="128"/>
                    <a:pt x="40" y="128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8" y="160"/>
                    <a:pt x="8" y="160"/>
                    <a:pt x="8" y="160"/>
                  </a:cubicBezTo>
                  <a:lnTo>
                    <a:pt x="8" y="128"/>
                  </a:lnTo>
                  <a:close/>
                  <a:moveTo>
                    <a:pt x="80" y="200"/>
                  </a:moveTo>
                  <a:cubicBezTo>
                    <a:pt x="15" y="200"/>
                    <a:pt x="15" y="200"/>
                    <a:pt x="15" y="200"/>
                  </a:cubicBezTo>
                  <a:cubicBezTo>
                    <a:pt x="11" y="200"/>
                    <a:pt x="8" y="197"/>
                    <a:pt x="8" y="193"/>
                  </a:cubicBezTo>
                  <a:cubicBezTo>
                    <a:pt x="8" y="168"/>
                    <a:pt x="8" y="168"/>
                    <a:pt x="8" y="168"/>
                  </a:cubicBezTo>
                  <a:cubicBezTo>
                    <a:pt x="80" y="168"/>
                    <a:pt x="80" y="168"/>
                    <a:pt x="80" y="168"/>
                  </a:cubicBezTo>
                  <a:lnTo>
                    <a:pt x="80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solidFill>
                  <a:srgbClr val="C00000"/>
                </a:solidFill>
                <a:latin typeface="TT Hove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7EE8CD0C-22AD-4ECC-A1C1-873D423FC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550" y="-820738"/>
              <a:ext cx="412750" cy="512763"/>
            </a:xfrm>
            <a:custGeom>
              <a:avLst/>
              <a:gdLst>
                <a:gd name="T0" fmla="*/ 122 w 128"/>
                <a:gd name="T1" fmla="*/ 84 h 159"/>
                <a:gd name="T2" fmla="*/ 116 w 128"/>
                <a:gd name="T3" fmla="*/ 69 h 159"/>
                <a:gd name="T4" fmla="*/ 120 w 128"/>
                <a:gd name="T5" fmla="*/ 41 h 159"/>
                <a:gd name="T6" fmla="*/ 94 w 128"/>
                <a:gd name="T7" fmla="*/ 52 h 159"/>
                <a:gd name="T8" fmla="*/ 50 w 128"/>
                <a:gd name="T9" fmla="*/ 1 h 159"/>
                <a:gd name="T10" fmla="*/ 45 w 128"/>
                <a:gd name="T11" fmla="*/ 7 h 159"/>
                <a:gd name="T12" fmla="*/ 43 w 128"/>
                <a:gd name="T13" fmla="*/ 38 h 159"/>
                <a:gd name="T14" fmla="*/ 35 w 128"/>
                <a:gd name="T15" fmla="*/ 45 h 159"/>
                <a:gd name="T16" fmla="*/ 21 w 128"/>
                <a:gd name="T17" fmla="*/ 60 h 159"/>
                <a:gd name="T18" fmla="*/ 0 w 128"/>
                <a:gd name="T19" fmla="*/ 101 h 159"/>
                <a:gd name="T20" fmla="*/ 18 w 128"/>
                <a:gd name="T21" fmla="*/ 142 h 159"/>
                <a:gd name="T22" fmla="*/ 65 w 128"/>
                <a:gd name="T23" fmla="*/ 159 h 159"/>
                <a:gd name="T24" fmla="*/ 68 w 128"/>
                <a:gd name="T25" fmla="*/ 159 h 159"/>
                <a:gd name="T26" fmla="*/ 116 w 128"/>
                <a:gd name="T27" fmla="*/ 142 h 159"/>
                <a:gd name="T28" fmla="*/ 127 w 128"/>
                <a:gd name="T29" fmla="*/ 99 h 159"/>
                <a:gd name="T30" fmla="*/ 50 w 128"/>
                <a:gd name="T31" fmla="*/ 111 h 159"/>
                <a:gd name="T32" fmla="*/ 58 w 128"/>
                <a:gd name="T33" fmla="*/ 118 h 159"/>
                <a:gd name="T34" fmla="*/ 60 w 128"/>
                <a:gd name="T35" fmla="*/ 109 h 159"/>
                <a:gd name="T36" fmla="*/ 69 w 128"/>
                <a:gd name="T37" fmla="*/ 93 h 159"/>
                <a:gd name="T38" fmla="*/ 73 w 128"/>
                <a:gd name="T39" fmla="*/ 104 h 159"/>
                <a:gd name="T40" fmla="*/ 78 w 128"/>
                <a:gd name="T41" fmla="*/ 108 h 159"/>
                <a:gd name="T42" fmla="*/ 82 w 128"/>
                <a:gd name="T43" fmla="*/ 126 h 159"/>
                <a:gd name="T44" fmla="*/ 89 w 128"/>
                <a:gd name="T45" fmla="*/ 130 h 159"/>
                <a:gd name="T46" fmla="*/ 92 w 128"/>
                <a:gd name="T47" fmla="*/ 129 h 159"/>
                <a:gd name="T48" fmla="*/ 85 w 128"/>
                <a:gd name="T49" fmla="*/ 144 h 159"/>
                <a:gd name="T50" fmla="*/ 72 w 128"/>
                <a:gd name="T51" fmla="*/ 151 h 159"/>
                <a:gd name="T52" fmla="*/ 48 w 128"/>
                <a:gd name="T53" fmla="*/ 145 h 159"/>
                <a:gd name="T54" fmla="*/ 44 w 128"/>
                <a:gd name="T55" fmla="*/ 130 h 159"/>
                <a:gd name="T56" fmla="*/ 49 w 128"/>
                <a:gd name="T57" fmla="*/ 116 h 159"/>
                <a:gd name="T58" fmla="*/ 120 w 128"/>
                <a:gd name="T59" fmla="*/ 114 h 159"/>
                <a:gd name="T60" fmla="*/ 95 w 128"/>
                <a:gd name="T61" fmla="*/ 145 h 159"/>
                <a:gd name="T62" fmla="*/ 100 w 128"/>
                <a:gd name="T63" fmla="*/ 130 h 159"/>
                <a:gd name="T64" fmla="*/ 89 w 128"/>
                <a:gd name="T65" fmla="*/ 108 h 159"/>
                <a:gd name="T66" fmla="*/ 83 w 128"/>
                <a:gd name="T67" fmla="*/ 102 h 159"/>
                <a:gd name="T68" fmla="*/ 79 w 128"/>
                <a:gd name="T69" fmla="*/ 99 h 159"/>
                <a:gd name="T70" fmla="*/ 79 w 128"/>
                <a:gd name="T71" fmla="*/ 87 h 159"/>
                <a:gd name="T72" fmla="*/ 74 w 128"/>
                <a:gd name="T73" fmla="*/ 81 h 159"/>
                <a:gd name="T74" fmla="*/ 52 w 128"/>
                <a:gd name="T75" fmla="*/ 103 h 159"/>
                <a:gd name="T76" fmla="*/ 40 w 128"/>
                <a:gd name="T77" fmla="*/ 100 h 159"/>
                <a:gd name="T78" fmla="*/ 41 w 128"/>
                <a:gd name="T79" fmla="*/ 114 h 159"/>
                <a:gd name="T80" fmla="*/ 39 w 128"/>
                <a:gd name="T81" fmla="*/ 121 h 159"/>
                <a:gd name="T82" fmla="*/ 36 w 128"/>
                <a:gd name="T83" fmla="*/ 137 h 159"/>
                <a:gd name="T84" fmla="*/ 25 w 128"/>
                <a:gd name="T85" fmla="*/ 137 h 159"/>
                <a:gd name="T86" fmla="*/ 13 w 128"/>
                <a:gd name="T87" fmla="*/ 122 h 159"/>
                <a:gd name="T88" fmla="*/ 9 w 128"/>
                <a:gd name="T89" fmla="*/ 87 h 159"/>
                <a:gd name="T90" fmla="*/ 22 w 128"/>
                <a:gd name="T91" fmla="*/ 99 h 159"/>
                <a:gd name="T92" fmla="*/ 29 w 128"/>
                <a:gd name="T93" fmla="*/ 95 h 159"/>
                <a:gd name="T94" fmla="*/ 40 w 128"/>
                <a:gd name="T95" fmla="*/ 52 h 159"/>
                <a:gd name="T96" fmla="*/ 49 w 128"/>
                <a:gd name="T97" fmla="*/ 43 h 159"/>
                <a:gd name="T98" fmla="*/ 56 w 128"/>
                <a:gd name="T99" fmla="*/ 13 h 159"/>
                <a:gd name="T100" fmla="*/ 86 w 128"/>
                <a:gd name="T101" fmla="*/ 57 h 159"/>
                <a:gd name="T102" fmla="*/ 88 w 128"/>
                <a:gd name="T103" fmla="*/ 72 h 159"/>
                <a:gd name="T104" fmla="*/ 100 w 128"/>
                <a:gd name="T105" fmla="*/ 58 h 159"/>
                <a:gd name="T106" fmla="*/ 108 w 128"/>
                <a:gd name="T107" fmla="*/ 70 h 159"/>
                <a:gd name="T108" fmla="*/ 115 w 128"/>
                <a:gd name="T109" fmla="*/ 88 h 159"/>
                <a:gd name="T110" fmla="*/ 120 w 128"/>
                <a:gd name="T111" fmla="*/ 11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127" y="99"/>
                  </a:moveTo>
                  <a:cubicBezTo>
                    <a:pt x="126" y="93"/>
                    <a:pt x="124" y="88"/>
                    <a:pt x="122" y="84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9" y="78"/>
                    <a:pt x="117" y="74"/>
                    <a:pt x="116" y="69"/>
                  </a:cubicBezTo>
                  <a:cubicBezTo>
                    <a:pt x="115" y="61"/>
                    <a:pt x="118" y="52"/>
                    <a:pt x="121" y="45"/>
                  </a:cubicBezTo>
                  <a:cubicBezTo>
                    <a:pt x="121" y="44"/>
                    <a:pt x="121" y="42"/>
                    <a:pt x="120" y="41"/>
                  </a:cubicBezTo>
                  <a:cubicBezTo>
                    <a:pt x="119" y="40"/>
                    <a:pt x="117" y="39"/>
                    <a:pt x="116" y="40"/>
                  </a:cubicBezTo>
                  <a:cubicBezTo>
                    <a:pt x="110" y="42"/>
                    <a:pt x="101" y="46"/>
                    <a:pt x="94" y="52"/>
                  </a:cubicBezTo>
                  <a:cubicBezTo>
                    <a:pt x="93" y="43"/>
                    <a:pt x="90" y="33"/>
                    <a:pt x="83" y="25"/>
                  </a:cubicBezTo>
                  <a:cubicBezTo>
                    <a:pt x="75" y="14"/>
                    <a:pt x="64" y="6"/>
                    <a:pt x="50" y="1"/>
                  </a:cubicBezTo>
                  <a:cubicBezTo>
                    <a:pt x="48" y="0"/>
                    <a:pt x="46" y="1"/>
                    <a:pt x="45" y="2"/>
                  </a:cubicBezTo>
                  <a:cubicBezTo>
                    <a:pt x="44" y="3"/>
                    <a:pt x="44" y="5"/>
                    <a:pt x="45" y="7"/>
                  </a:cubicBezTo>
                  <a:cubicBezTo>
                    <a:pt x="49" y="13"/>
                    <a:pt x="50" y="18"/>
                    <a:pt x="50" y="22"/>
                  </a:cubicBezTo>
                  <a:cubicBezTo>
                    <a:pt x="50" y="29"/>
                    <a:pt x="46" y="34"/>
                    <a:pt x="43" y="38"/>
                  </a:cubicBezTo>
                  <a:cubicBezTo>
                    <a:pt x="41" y="40"/>
                    <a:pt x="38" y="42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0" y="49"/>
                    <a:pt x="26" y="54"/>
                    <a:pt x="23" y="59"/>
                  </a:cubicBezTo>
                  <a:cubicBezTo>
                    <a:pt x="23" y="59"/>
                    <a:pt x="22" y="59"/>
                    <a:pt x="21" y="60"/>
                  </a:cubicBezTo>
                  <a:cubicBezTo>
                    <a:pt x="11" y="64"/>
                    <a:pt x="3" y="77"/>
                    <a:pt x="1" y="85"/>
                  </a:cubicBezTo>
                  <a:cubicBezTo>
                    <a:pt x="0" y="91"/>
                    <a:pt x="0" y="97"/>
                    <a:pt x="0" y="101"/>
                  </a:cubicBezTo>
                  <a:cubicBezTo>
                    <a:pt x="1" y="110"/>
                    <a:pt x="3" y="118"/>
                    <a:pt x="6" y="125"/>
                  </a:cubicBezTo>
                  <a:cubicBezTo>
                    <a:pt x="9" y="131"/>
                    <a:pt x="13" y="137"/>
                    <a:pt x="18" y="142"/>
                  </a:cubicBezTo>
                  <a:cubicBezTo>
                    <a:pt x="25" y="151"/>
                    <a:pt x="39" y="157"/>
                    <a:pt x="56" y="159"/>
                  </a:cubicBezTo>
                  <a:cubicBezTo>
                    <a:pt x="59" y="159"/>
                    <a:pt x="62" y="159"/>
                    <a:pt x="65" y="159"/>
                  </a:cubicBezTo>
                  <a:cubicBezTo>
                    <a:pt x="66" y="159"/>
                    <a:pt x="67" y="159"/>
                    <a:pt x="67" y="159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9" y="159"/>
                    <a:pt x="70" y="159"/>
                    <a:pt x="71" y="159"/>
                  </a:cubicBezTo>
                  <a:cubicBezTo>
                    <a:pt x="89" y="158"/>
                    <a:pt x="105" y="152"/>
                    <a:pt x="116" y="142"/>
                  </a:cubicBezTo>
                  <a:cubicBezTo>
                    <a:pt x="122" y="135"/>
                    <a:pt x="126" y="126"/>
                    <a:pt x="127" y="115"/>
                  </a:cubicBezTo>
                  <a:cubicBezTo>
                    <a:pt x="128" y="109"/>
                    <a:pt x="128" y="104"/>
                    <a:pt x="127" y="99"/>
                  </a:cubicBezTo>
                  <a:close/>
                  <a:moveTo>
                    <a:pt x="50" y="111"/>
                  </a:moveTo>
                  <a:cubicBezTo>
                    <a:pt x="50" y="111"/>
                    <a:pt x="50" y="111"/>
                    <a:pt x="50" y="111"/>
                  </a:cubicBezTo>
                  <a:cubicBezTo>
                    <a:pt x="51" y="112"/>
                    <a:pt x="52" y="114"/>
                    <a:pt x="53" y="116"/>
                  </a:cubicBezTo>
                  <a:cubicBezTo>
                    <a:pt x="53" y="118"/>
                    <a:pt x="56" y="119"/>
                    <a:pt x="58" y="118"/>
                  </a:cubicBezTo>
                  <a:cubicBezTo>
                    <a:pt x="60" y="117"/>
                    <a:pt x="61" y="115"/>
                    <a:pt x="60" y="113"/>
                  </a:cubicBezTo>
                  <a:cubicBezTo>
                    <a:pt x="60" y="112"/>
                    <a:pt x="60" y="110"/>
                    <a:pt x="60" y="109"/>
                  </a:cubicBezTo>
                  <a:cubicBezTo>
                    <a:pt x="60" y="105"/>
                    <a:pt x="61" y="101"/>
                    <a:pt x="64" y="98"/>
                  </a:cubicBezTo>
                  <a:cubicBezTo>
                    <a:pt x="65" y="96"/>
                    <a:pt x="67" y="94"/>
                    <a:pt x="69" y="93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7"/>
                    <a:pt x="70" y="101"/>
                    <a:pt x="73" y="104"/>
                  </a:cubicBezTo>
                  <a:cubicBezTo>
                    <a:pt x="75" y="106"/>
                    <a:pt x="76" y="107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81" y="111"/>
                    <a:pt x="83" y="114"/>
                    <a:pt x="84" y="118"/>
                  </a:cubicBezTo>
                  <a:cubicBezTo>
                    <a:pt x="84" y="121"/>
                    <a:pt x="84" y="123"/>
                    <a:pt x="82" y="126"/>
                  </a:cubicBezTo>
                  <a:cubicBezTo>
                    <a:pt x="81" y="128"/>
                    <a:pt x="82" y="130"/>
                    <a:pt x="84" y="131"/>
                  </a:cubicBezTo>
                  <a:cubicBezTo>
                    <a:pt x="86" y="132"/>
                    <a:pt x="88" y="131"/>
                    <a:pt x="89" y="130"/>
                  </a:cubicBezTo>
                  <a:cubicBezTo>
                    <a:pt x="90" y="128"/>
                    <a:pt x="91" y="126"/>
                    <a:pt x="92" y="124"/>
                  </a:cubicBezTo>
                  <a:cubicBezTo>
                    <a:pt x="92" y="125"/>
                    <a:pt x="92" y="127"/>
                    <a:pt x="92" y="129"/>
                  </a:cubicBezTo>
                  <a:cubicBezTo>
                    <a:pt x="92" y="133"/>
                    <a:pt x="91" y="136"/>
                    <a:pt x="90" y="138"/>
                  </a:cubicBezTo>
                  <a:cubicBezTo>
                    <a:pt x="89" y="141"/>
                    <a:pt x="87" y="143"/>
                    <a:pt x="85" y="144"/>
                  </a:cubicBezTo>
                  <a:cubicBezTo>
                    <a:pt x="85" y="145"/>
                    <a:pt x="85" y="145"/>
                    <a:pt x="85" y="145"/>
                  </a:cubicBezTo>
                  <a:cubicBezTo>
                    <a:pt x="83" y="148"/>
                    <a:pt x="78" y="150"/>
                    <a:pt x="72" y="151"/>
                  </a:cubicBezTo>
                  <a:cubicBezTo>
                    <a:pt x="71" y="151"/>
                    <a:pt x="71" y="151"/>
                    <a:pt x="70" y="151"/>
                  </a:cubicBezTo>
                  <a:cubicBezTo>
                    <a:pt x="61" y="151"/>
                    <a:pt x="53" y="149"/>
                    <a:pt x="48" y="145"/>
                  </a:cubicBezTo>
                  <a:cubicBezTo>
                    <a:pt x="46" y="142"/>
                    <a:pt x="45" y="139"/>
                    <a:pt x="44" y="136"/>
                  </a:cubicBezTo>
                  <a:cubicBezTo>
                    <a:pt x="44" y="133"/>
                    <a:pt x="44" y="131"/>
                    <a:pt x="44" y="130"/>
                  </a:cubicBezTo>
                  <a:cubicBezTo>
                    <a:pt x="44" y="128"/>
                    <a:pt x="45" y="127"/>
                    <a:pt x="46" y="124"/>
                  </a:cubicBezTo>
                  <a:cubicBezTo>
                    <a:pt x="48" y="122"/>
                    <a:pt x="49" y="119"/>
                    <a:pt x="49" y="116"/>
                  </a:cubicBezTo>
                  <a:cubicBezTo>
                    <a:pt x="50" y="114"/>
                    <a:pt x="50" y="112"/>
                    <a:pt x="50" y="111"/>
                  </a:cubicBezTo>
                  <a:close/>
                  <a:moveTo>
                    <a:pt x="120" y="114"/>
                  </a:moveTo>
                  <a:cubicBezTo>
                    <a:pt x="118" y="123"/>
                    <a:pt x="115" y="131"/>
                    <a:pt x="110" y="136"/>
                  </a:cubicBezTo>
                  <a:cubicBezTo>
                    <a:pt x="106" y="140"/>
                    <a:pt x="101" y="143"/>
                    <a:pt x="95" y="145"/>
                  </a:cubicBezTo>
                  <a:cubicBezTo>
                    <a:pt x="96" y="144"/>
                    <a:pt x="96" y="143"/>
                    <a:pt x="97" y="142"/>
                  </a:cubicBezTo>
                  <a:cubicBezTo>
                    <a:pt x="99" y="138"/>
                    <a:pt x="100" y="134"/>
                    <a:pt x="100" y="130"/>
                  </a:cubicBezTo>
                  <a:cubicBezTo>
                    <a:pt x="100" y="128"/>
                    <a:pt x="100" y="125"/>
                    <a:pt x="99" y="122"/>
                  </a:cubicBezTo>
                  <a:cubicBezTo>
                    <a:pt x="99" y="118"/>
                    <a:pt x="95" y="111"/>
                    <a:pt x="89" y="108"/>
                  </a:cubicBezTo>
                  <a:cubicBezTo>
                    <a:pt x="89" y="108"/>
                    <a:pt x="89" y="108"/>
                    <a:pt x="88" y="108"/>
                  </a:cubicBezTo>
                  <a:cubicBezTo>
                    <a:pt x="87" y="106"/>
                    <a:pt x="85" y="104"/>
                    <a:pt x="83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1" y="101"/>
                    <a:pt x="80" y="100"/>
                    <a:pt x="79" y="99"/>
                  </a:cubicBezTo>
                  <a:cubicBezTo>
                    <a:pt x="78" y="98"/>
                    <a:pt x="77" y="95"/>
                    <a:pt x="77" y="93"/>
                  </a:cubicBezTo>
                  <a:cubicBezTo>
                    <a:pt x="77" y="91"/>
                    <a:pt x="77" y="89"/>
                    <a:pt x="79" y="87"/>
                  </a:cubicBezTo>
                  <a:cubicBezTo>
                    <a:pt x="80" y="85"/>
                    <a:pt x="79" y="84"/>
                    <a:pt x="78" y="82"/>
                  </a:cubicBezTo>
                  <a:cubicBezTo>
                    <a:pt x="77" y="81"/>
                    <a:pt x="76" y="80"/>
                    <a:pt x="74" y="81"/>
                  </a:cubicBezTo>
                  <a:cubicBezTo>
                    <a:pt x="67" y="83"/>
                    <a:pt x="61" y="88"/>
                    <a:pt x="57" y="93"/>
                  </a:cubicBezTo>
                  <a:cubicBezTo>
                    <a:pt x="55" y="96"/>
                    <a:pt x="53" y="99"/>
                    <a:pt x="52" y="103"/>
                  </a:cubicBezTo>
                  <a:cubicBezTo>
                    <a:pt x="50" y="101"/>
                    <a:pt x="47" y="100"/>
                    <a:pt x="45" y="99"/>
                  </a:cubicBezTo>
                  <a:cubicBezTo>
                    <a:pt x="43" y="99"/>
                    <a:pt x="42" y="99"/>
                    <a:pt x="40" y="100"/>
                  </a:cubicBezTo>
                  <a:cubicBezTo>
                    <a:pt x="39" y="101"/>
                    <a:pt x="39" y="103"/>
                    <a:pt x="40" y="104"/>
                  </a:cubicBezTo>
                  <a:cubicBezTo>
                    <a:pt x="41" y="107"/>
                    <a:pt x="42" y="111"/>
                    <a:pt x="41" y="114"/>
                  </a:cubicBezTo>
                  <a:cubicBezTo>
                    <a:pt x="41" y="116"/>
                    <a:pt x="40" y="118"/>
                    <a:pt x="39" y="120"/>
                  </a:cubicBezTo>
                  <a:cubicBezTo>
                    <a:pt x="39" y="120"/>
                    <a:pt x="39" y="121"/>
                    <a:pt x="39" y="121"/>
                  </a:cubicBezTo>
                  <a:cubicBezTo>
                    <a:pt x="38" y="123"/>
                    <a:pt x="37" y="125"/>
                    <a:pt x="36" y="129"/>
                  </a:cubicBezTo>
                  <a:cubicBezTo>
                    <a:pt x="36" y="131"/>
                    <a:pt x="36" y="134"/>
                    <a:pt x="36" y="137"/>
                  </a:cubicBezTo>
                  <a:cubicBezTo>
                    <a:pt x="37" y="141"/>
                    <a:pt x="38" y="144"/>
                    <a:pt x="40" y="147"/>
                  </a:cubicBezTo>
                  <a:cubicBezTo>
                    <a:pt x="33" y="145"/>
                    <a:pt x="28" y="141"/>
                    <a:pt x="25" y="137"/>
                  </a:cubicBezTo>
                  <a:cubicBezTo>
                    <a:pt x="24" y="136"/>
                    <a:pt x="24" y="136"/>
                    <a:pt x="24" y="136"/>
                  </a:cubicBezTo>
                  <a:cubicBezTo>
                    <a:pt x="20" y="132"/>
                    <a:pt x="16" y="127"/>
                    <a:pt x="13" y="122"/>
                  </a:cubicBezTo>
                  <a:cubicBezTo>
                    <a:pt x="10" y="116"/>
                    <a:pt x="9" y="108"/>
                    <a:pt x="8" y="101"/>
                  </a:cubicBezTo>
                  <a:cubicBezTo>
                    <a:pt x="8" y="97"/>
                    <a:pt x="8" y="92"/>
                    <a:pt x="9" y="87"/>
                  </a:cubicBezTo>
                  <a:cubicBezTo>
                    <a:pt x="10" y="83"/>
                    <a:pt x="13" y="77"/>
                    <a:pt x="17" y="72"/>
                  </a:cubicBezTo>
                  <a:cubicBezTo>
                    <a:pt x="16" y="80"/>
                    <a:pt x="17" y="90"/>
                    <a:pt x="22" y="99"/>
                  </a:cubicBezTo>
                  <a:cubicBezTo>
                    <a:pt x="24" y="100"/>
                    <a:pt x="26" y="101"/>
                    <a:pt x="28" y="100"/>
                  </a:cubicBezTo>
                  <a:cubicBezTo>
                    <a:pt x="30" y="99"/>
                    <a:pt x="30" y="97"/>
                    <a:pt x="29" y="95"/>
                  </a:cubicBezTo>
                  <a:cubicBezTo>
                    <a:pt x="26" y="88"/>
                    <a:pt x="25" y="83"/>
                    <a:pt x="26" y="76"/>
                  </a:cubicBezTo>
                  <a:cubicBezTo>
                    <a:pt x="27" y="66"/>
                    <a:pt x="32" y="58"/>
                    <a:pt x="40" y="52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3" y="49"/>
                    <a:pt x="46" y="46"/>
                    <a:pt x="49" y="43"/>
                  </a:cubicBezTo>
                  <a:cubicBezTo>
                    <a:pt x="53" y="39"/>
                    <a:pt x="58" y="31"/>
                    <a:pt x="58" y="23"/>
                  </a:cubicBezTo>
                  <a:cubicBezTo>
                    <a:pt x="58" y="19"/>
                    <a:pt x="57" y="16"/>
                    <a:pt x="56" y="13"/>
                  </a:cubicBezTo>
                  <a:cubicBezTo>
                    <a:pt x="65" y="17"/>
                    <a:pt x="72" y="23"/>
                    <a:pt x="77" y="30"/>
                  </a:cubicBezTo>
                  <a:cubicBezTo>
                    <a:pt x="83" y="38"/>
                    <a:pt x="87" y="47"/>
                    <a:pt x="86" y="57"/>
                  </a:cubicBezTo>
                  <a:cubicBezTo>
                    <a:pt x="86" y="60"/>
                    <a:pt x="86" y="64"/>
                    <a:pt x="85" y="67"/>
                  </a:cubicBezTo>
                  <a:cubicBezTo>
                    <a:pt x="85" y="69"/>
                    <a:pt x="86" y="71"/>
                    <a:pt x="88" y="72"/>
                  </a:cubicBezTo>
                  <a:cubicBezTo>
                    <a:pt x="90" y="72"/>
                    <a:pt x="92" y="71"/>
                    <a:pt x="93" y="69"/>
                  </a:cubicBezTo>
                  <a:cubicBezTo>
                    <a:pt x="95" y="65"/>
                    <a:pt x="97" y="61"/>
                    <a:pt x="100" y="58"/>
                  </a:cubicBezTo>
                  <a:cubicBezTo>
                    <a:pt x="102" y="56"/>
                    <a:pt x="106" y="53"/>
                    <a:pt x="110" y="51"/>
                  </a:cubicBezTo>
                  <a:cubicBezTo>
                    <a:pt x="108" y="57"/>
                    <a:pt x="107" y="63"/>
                    <a:pt x="108" y="70"/>
                  </a:cubicBezTo>
                  <a:cubicBezTo>
                    <a:pt x="109" y="76"/>
                    <a:pt x="112" y="82"/>
                    <a:pt x="115" y="87"/>
                  </a:cubicBezTo>
                  <a:cubicBezTo>
                    <a:pt x="115" y="88"/>
                    <a:pt x="115" y="88"/>
                    <a:pt x="115" y="88"/>
                  </a:cubicBezTo>
                  <a:cubicBezTo>
                    <a:pt x="118" y="93"/>
                    <a:pt x="119" y="97"/>
                    <a:pt x="120" y="101"/>
                  </a:cubicBezTo>
                  <a:cubicBezTo>
                    <a:pt x="120" y="104"/>
                    <a:pt x="120" y="109"/>
                    <a:pt x="120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solidFill>
                  <a:srgbClr val="C00000"/>
                </a:solidFill>
                <a:latin typeface="TT Hoves"/>
              </a:endParaRPr>
            </a:p>
          </p:txBody>
        </p:sp>
      </p:grpSp>
      <p:sp>
        <p:nvSpPr>
          <p:cNvPr id="17" name="TextBox 3">
            <a:extLst>
              <a:ext uri="{FF2B5EF4-FFF2-40B4-BE49-F238E27FC236}">
                <a16:creationId xmlns:a16="http://schemas.microsoft.com/office/drawing/2014/main" id="{189A63DD-6C5D-4A23-A7A7-1AA533A069BC}"/>
              </a:ext>
            </a:extLst>
          </p:cNvPr>
          <p:cNvSpPr txBox="1"/>
          <p:nvPr/>
        </p:nvSpPr>
        <p:spPr>
          <a:xfrm>
            <a:off x="4313136" y="5350477"/>
            <a:ext cx="289719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C00000"/>
                </a:solidFill>
                <a:latin typeface="TT Hoves"/>
                <a:cs typeface="Arial" panose="020B0604020202020204" pitchFamily="34" charset="0"/>
              </a:rPr>
              <a:t>ДРУГИЕ РЕШЕНИЯ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EA02B2-EFB8-4A98-AD0B-E84EC3FC098D}"/>
              </a:ext>
            </a:extLst>
          </p:cNvPr>
          <p:cNvSpPr txBox="1"/>
          <p:nvPr/>
        </p:nvSpPr>
        <p:spPr>
          <a:xfrm>
            <a:off x="1547047" y="2794446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>
                <a:solidFill>
                  <a:srgbClr val="C00000"/>
                </a:solidFill>
                <a:latin typeface="TT Hoves"/>
              </a:rPr>
              <a:t>MAXPATROL</a:t>
            </a:r>
            <a:br>
              <a:rPr lang="en-US" sz="1100" b="1" dirty="0">
                <a:solidFill>
                  <a:srgbClr val="C00000"/>
                </a:solidFill>
                <a:latin typeface="TT Hoves"/>
              </a:rPr>
            </a:br>
            <a:r>
              <a:rPr lang="en-US" sz="1100" b="1" dirty="0">
                <a:solidFill>
                  <a:srgbClr val="C00000"/>
                </a:solidFill>
                <a:latin typeface="TT Hoves"/>
              </a:rPr>
              <a:t>SIEM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01A1ACCF-3C9A-401A-80C5-221168DE573C}"/>
              </a:ext>
            </a:extLst>
          </p:cNvPr>
          <p:cNvGrpSpPr/>
          <p:nvPr/>
        </p:nvGrpSpPr>
        <p:grpSpPr>
          <a:xfrm>
            <a:off x="1687644" y="2091269"/>
            <a:ext cx="655279" cy="633817"/>
            <a:chOff x="7996238" y="1849438"/>
            <a:chExt cx="823912" cy="796926"/>
          </a:xfrm>
          <a:solidFill>
            <a:srgbClr val="C00000"/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C3D2DEE-7F9D-4DDD-AFB7-52E91C1DF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6238" y="2543176"/>
              <a:ext cx="823912" cy="103188"/>
            </a:xfrm>
            <a:custGeom>
              <a:avLst/>
              <a:gdLst>
                <a:gd name="T0" fmla="*/ 482 w 519"/>
                <a:gd name="T1" fmla="*/ 65 h 65"/>
                <a:gd name="T2" fmla="*/ 37 w 519"/>
                <a:gd name="T3" fmla="*/ 65 h 65"/>
                <a:gd name="T4" fmla="*/ 0 w 519"/>
                <a:gd name="T5" fmla="*/ 29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9 h 65"/>
                <a:gd name="T20" fmla="*/ 482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2" y="65"/>
                  </a:moveTo>
                  <a:lnTo>
                    <a:pt x="37" y="65"/>
                  </a:lnTo>
                  <a:lnTo>
                    <a:pt x="0" y="29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9"/>
                  </a:lnTo>
                  <a:lnTo>
                    <a:pt x="482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9E7B087-4076-470F-8121-4D4C1DE9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025" y="2106613"/>
              <a:ext cx="668337" cy="411163"/>
            </a:xfrm>
            <a:custGeom>
              <a:avLst/>
              <a:gdLst>
                <a:gd name="T0" fmla="*/ 208 w 208"/>
                <a:gd name="T1" fmla="*/ 128 h 128"/>
                <a:gd name="T2" fmla="*/ 200 w 208"/>
                <a:gd name="T3" fmla="*/ 128 h 128"/>
                <a:gd name="T4" fmla="*/ 200 w 208"/>
                <a:gd name="T5" fmla="*/ 16 h 128"/>
                <a:gd name="T6" fmla="*/ 192 w 208"/>
                <a:gd name="T7" fmla="*/ 8 h 128"/>
                <a:gd name="T8" fmla="*/ 16 w 208"/>
                <a:gd name="T9" fmla="*/ 8 h 128"/>
                <a:gd name="T10" fmla="*/ 8 w 208"/>
                <a:gd name="T11" fmla="*/ 16 h 128"/>
                <a:gd name="T12" fmla="*/ 8 w 208"/>
                <a:gd name="T13" fmla="*/ 128 h 128"/>
                <a:gd name="T14" fmla="*/ 0 w 208"/>
                <a:gd name="T15" fmla="*/ 128 h 128"/>
                <a:gd name="T16" fmla="*/ 0 w 208"/>
                <a:gd name="T17" fmla="*/ 16 h 128"/>
                <a:gd name="T18" fmla="*/ 16 w 208"/>
                <a:gd name="T19" fmla="*/ 0 h 128"/>
                <a:gd name="T20" fmla="*/ 192 w 208"/>
                <a:gd name="T21" fmla="*/ 0 h 128"/>
                <a:gd name="T22" fmla="*/ 208 w 208"/>
                <a:gd name="T23" fmla="*/ 16 h 128"/>
                <a:gd name="T24" fmla="*/ 208 w 20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128">
                  <a:moveTo>
                    <a:pt x="208" y="128"/>
                  </a:moveTo>
                  <a:cubicBezTo>
                    <a:pt x="200" y="128"/>
                    <a:pt x="200" y="128"/>
                    <a:pt x="200" y="128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12"/>
                    <a:pt x="196" y="8"/>
                    <a:pt x="192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01" y="0"/>
                    <a:pt x="208" y="7"/>
                    <a:pt x="208" y="16"/>
                  </a:cubicBezTo>
                  <a:lnTo>
                    <a:pt x="20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C896C2E7-09B6-42F8-A6DB-ACCB3F6D1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2238376"/>
              <a:ext cx="461962" cy="198438"/>
            </a:xfrm>
            <a:custGeom>
              <a:avLst/>
              <a:gdLst>
                <a:gd name="T0" fmla="*/ 113 w 291"/>
                <a:gd name="T1" fmla="*/ 125 h 125"/>
                <a:gd name="T2" fmla="*/ 48 w 291"/>
                <a:gd name="T3" fmla="*/ 42 h 125"/>
                <a:gd name="T4" fmla="*/ 20 w 291"/>
                <a:gd name="T5" fmla="*/ 71 h 125"/>
                <a:gd name="T6" fmla="*/ 0 w 291"/>
                <a:gd name="T7" fmla="*/ 71 h 125"/>
                <a:gd name="T8" fmla="*/ 0 w 291"/>
                <a:gd name="T9" fmla="*/ 55 h 125"/>
                <a:gd name="T10" fmla="*/ 12 w 291"/>
                <a:gd name="T11" fmla="*/ 55 h 125"/>
                <a:gd name="T12" fmla="*/ 48 w 291"/>
                <a:gd name="T13" fmla="*/ 18 h 125"/>
                <a:gd name="T14" fmla="*/ 113 w 291"/>
                <a:gd name="T15" fmla="*/ 97 h 125"/>
                <a:gd name="T16" fmla="*/ 178 w 291"/>
                <a:gd name="T17" fmla="*/ 0 h 125"/>
                <a:gd name="T18" fmla="*/ 243 w 291"/>
                <a:gd name="T19" fmla="*/ 83 h 125"/>
                <a:gd name="T20" fmla="*/ 271 w 291"/>
                <a:gd name="T21" fmla="*/ 55 h 125"/>
                <a:gd name="T22" fmla="*/ 291 w 291"/>
                <a:gd name="T23" fmla="*/ 55 h 125"/>
                <a:gd name="T24" fmla="*/ 291 w 291"/>
                <a:gd name="T25" fmla="*/ 71 h 125"/>
                <a:gd name="T26" fmla="*/ 279 w 291"/>
                <a:gd name="T27" fmla="*/ 71 h 125"/>
                <a:gd name="T28" fmla="*/ 243 w 291"/>
                <a:gd name="T29" fmla="*/ 107 h 125"/>
                <a:gd name="T30" fmla="*/ 178 w 291"/>
                <a:gd name="T31" fmla="*/ 28 h 125"/>
                <a:gd name="T32" fmla="*/ 113 w 291"/>
                <a:gd name="T3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1" h="125">
                  <a:moveTo>
                    <a:pt x="113" y="125"/>
                  </a:moveTo>
                  <a:lnTo>
                    <a:pt x="48" y="42"/>
                  </a:lnTo>
                  <a:lnTo>
                    <a:pt x="20" y="71"/>
                  </a:lnTo>
                  <a:lnTo>
                    <a:pt x="0" y="71"/>
                  </a:lnTo>
                  <a:lnTo>
                    <a:pt x="0" y="55"/>
                  </a:lnTo>
                  <a:lnTo>
                    <a:pt x="12" y="55"/>
                  </a:lnTo>
                  <a:lnTo>
                    <a:pt x="48" y="18"/>
                  </a:lnTo>
                  <a:lnTo>
                    <a:pt x="113" y="97"/>
                  </a:lnTo>
                  <a:lnTo>
                    <a:pt x="178" y="0"/>
                  </a:lnTo>
                  <a:lnTo>
                    <a:pt x="243" y="83"/>
                  </a:lnTo>
                  <a:lnTo>
                    <a:pt x="271" y="55"/>
                  </a:lnTo>
                  <a:lnTo>
                    <a:pt x="291" y="55"/>
                  </a:lnTo>
                  <a:lnTo>
                    <a:pt x="291" y="71"/>
                  </a:lnTo>
                  <a:lnTo>
                    <a:pt x="279" y="71"/>
                  </a:lnTo>
                  <a:lnTo>
                    <a:pt x="243" y="107"/>
                  </a:lnTo>
                  <a:lnTo>
                    <a:pt x="178" y="28"/>
                  </a:lnTo>
                  <a:lnTo>
                    <a:pt x="113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90BF4666-6800-4D45-8B23-A34ED1E22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7213" y="1849438"/>
              <a:ext cx="461962" cy="231775"/>
            </a:xfrm>
            <a:custGeom>
              <a:avLst/>
              <a:gdLst>
                <a:gd name="T0" fmla="*/ 144 w 144"/>
                <a:gd name="T1" fmla="*/ 72 h 72"/>
                <a:gd name="T2" fmla="*/ 136 w 144"/>
                <a:gd name="T3" fmla="*/ 72 h 72"/>
                <a:gd name="T4" fmla="*/ 136 w 144"/>
                <a:gd name="T5" fmla="*/ 68 h 72"/>
                <a:gd name="T6" fmla="*/ 132 w 144"/>
                <a:gd name="T7" fmla="*/ 68 h 72"/>
                <a:gd name="T8" fmla="*/ 112 w 144"/>
                <a:gd name="T9" fmla="*/ 48 h 72"/>
                <a:gd name="T10" fmla="*/ 121 w 144"/>
                <a:gd name="T11" fmla="*/ 31 h 72"/>
                <a:gd name="T12" fmla="*/ 113 w 144"/>
                <a:gd name="T13" fmla="*/ 23 h 72"/>
                <a:gd name="T14" fmla="*/ 96 w 144"/>
                <a:gd name="T15" fmla="*/ 32 h 72"/>
                <a:gd name="T16" fmla="*/ 76 w 144"/>
                <a:gd name="T17" fmla="*/ 12 h 72"/>
                <a:gd name="T18" fmla="*/ 76 w 144"/>
                <a:gd name="T19" fmla="*/ 8 h 72"/>
                <a:gd name="T20" fmla="*/ 68 w 144"/>
                <a:gd name="T21" fmla="*/ 8 h 72"/>
                <a:gd name="T22" fmla="*/ 68 w 144"/>
                <a:gd name="T23" fmla="*/ 12 h 72"/>
                <a:gd name="T24" fmla="*/ 48 w 144"/>
                <a:gd name="T25" fmla="*/ 32 h 72"/>
                <a:gd name="T26" fmla="*/ 31 w 144"/>
                <a:gd name="T27" fmla="*/ 23 h 72"/>
                <a:gd name="T28" fmla="*/ 23 w 144"/>
                <a:gd name="T29" fmla="*/ 31 h 72"/>
                <a:gd name="T30" fmla="*/ 32 w 144"/>
                <a:gd name="T31" fmla="*/ 48 h 72"/>
                <a:gd name="T32" fmla="*/ 12 w 144"/>
                <a:gd name="T33" fmla="*/ 68 h 72"/>
                <a:gd name="T34" fmla="*/ 8 w 144"/>
                <a:gd name="T35" fmla="*/ 68 h 72"/>
                <a:gd name="T36" fmla="*/ 8 w 144"/>
                <a:gd name="T37" fmla="*/ 72 h 72"/>
                <a:gd name="T38" fmla="*/ 0 w 144"/>
                <a:gd name="T39" fmla="*/ 72 h 72"/>
                <a:gd name="T40" fmla="*/ 1 w 144"/>
                <a:gd name="T41" fmla="*/ 62 h 72"/>
                <a:gd name="T42" fmla="*/ 3 w 144"/>
                <a:gd name="T43" fmla="*/ 59 h 72"/>
                <a:gd name="T44" fmla="*/ 7 w 144"/>
                <a:gd name="T45" fmla="*/ 59 h 72"/>
                <a:gd name="T46" fmla="*/ 12 w 144"/>
                <a:gd name="T47" fmla="*/ 60 h 72"/>
                <a:gd name="T48" fmla="*/ 24 w 144"/>
                <a:gd name="T49" fmla="*/ 48 h 72"/>
                <a:gd name="T50" fmla="*/ 15 w 144"/>
                <a:gd name="T51" fmla="*/ 37 h 72"/>
                <a:gd name="T52" fmla="*/ 13 w 144"/>
                <a:gd name="T53" fmla="*/ 34 h 72"/>
                <a:gd name="T54" fmla="*/ 13 w 144"/>
                <a:gd name="T55" fmla="*/ 30 h 72"/>
                <a:gd name="T56" fmla="*/ 30 w 144"/>
                <a:gd name="T57" fmla="*/ 13 h 72"/>
                <a:gd name="T58" fmla="*/ 34 w 144"/>
                <a:gd name="T59" fmla="*/ 13 h 72"/>
                <a:gd name="T60" fmla="*/ 37 w 144"/>
                <a:gd name="T61" fmla="*/ 15 h 72"/>
                <a:gd name="T62" fmla="*/ 48 w 144"/>
                <a:gd name="T63" fmla="*/ 24 h 72"/>
                <a:gd name="T64" fmla="*/ 60 w 144"/>
                <a:gd name="T65" fmla="*/ 12 h 72"/>
                <a:gd name="T66" fmla="*/ 59 w 144"/>
                <a:gd name="T67" fmla="*/ 7 h 72"/>
                <a:gd name="T68" fmla="*/ 59 w 144"/>
                <a:gd name="T69" fmla="*/ 3 h 72"/>
                <a:gd name="T70" fmla="*/ 62 w 144"/>
                <a:gd name="T71" fmla="*/ 1 h 72"/>
                <a:gd name="T72" fmla="*/ 82 w 144"/>
                <a:gd name="T73" fmla="*/ 1 h 72"/>
                <a:gd name="T74" fmla="*/ 85 w 144"/>
                <a:gd name="T75" fmla="*/ 3 h 72"/>
                <a:gd name="T76" fmla="*/ 85 w 144"/>
                <a:gd name="T77" fmla="*/ 7 h 72"/>
                <a:gd name="T78" fmla="*/ 84 w 144"/>
                <a:gd name="T79" fmla="*/ 12 h 72"/>
                <a:gd name="T80" fmla="*/ 96 w 144"/>
                <a:gd name="T81" fmla="*/ 24 h 72"/>
                <a:gd name="T82" fmla="*/ 107 w 144"/>
                <a:gd name="T83" fmla="*/ 15 h 72"/>
                <a:gd name="T84" fmla="*/ 110 w 144"/>
                <a:gd name="T85" fmla="*/ 13 h 72"/>
                <a:gd name="T86" fmla="*/ 114 w 144"/>
                <a:gd name="T87" fmla="*/ 13 h 72"/>
                <a:gd name="T88" fmla="*/ 131 w 144"/>
                <a:gd name="T89" fmla="*/ 30 h 72"/>
                <a:gd name="T90" fmla="*/ 131 w 144"/>
                <a:gd name="T91" fmla="*/ 34 h 72"/>
                <a:gd name="T92" fmla="*/ 129 w 144"/>
                <a:gd name="T93" fmla="*/ 37 h 72"/>
                <a:gd name="T94" fmla="*/ 120 w 144"/>
                <a:gd name="T95" fmla="*/ 48 h 72"/>
                <a:gd name="T96" fmla="*/ 132 w 144"/>
                <a:gd name="T97" fmla="*/ 60 h 72"/>
                <a:gd name="T98" fmla="*/ 137 w 144"/>
                <a:gd name="T99" fmla="*/ 59 h 72"/>
                <a:gd name="T100" fmla="*/ 141 w 144"/>
                <a:gd name="T101" fmla="*/ 59 h 72"/>
                <a:gd name="T102" fmla="*/ 143 w 144"/>
                <a:gd name="T103" fmla="*/ 62 h 72"/>
                <a:gd name="T104" fmla="*/ 144 w 144"/>
                <a:gd name="T10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4" h="72">
                  <a:moveTo>
                    <a:pt x="144" y="72"/>
                  </a:moveTo>
                  <a:cubicBezTo>
                    <a:pt x="136" y="72"/>
                    <a:pt x="136" y="72"/>
                    <a:pt x="136" y="72"/>
                  </a:cubicBezTo>
                  <a:cubicBezTo>
                    <a:pt x="136" y="71"/>
                    <a:pt x="136" y="69"/>
                    <a:pt x="136" y="68"/>
                  </a:cubicBezTo>
                  <a:cubicBezTo>
                    <a:pt x="135" y="68"/>
                    <a:pt x="133" y="68"/>
                    <a:pt x="132" y="68"/>
                  </a:cubicBezTo>
                  <a:cubicBezTo>
                    <a:pt x="121" y="68"/>
                    <a:pt x="112" y="59"/>
                    <a:pt x="112" y="48"/>
                  </a:cubicBezTo>
                  <a:cubicBezTo>
                    <a:pt x="112" y="41"/>
                    <a:pt x="116" y="35"/>
                    <a:pt x="121" y="31"/>
                  </a:cubicBezTo>
                  <a:cubicBezTo>
                    <a:pt x="119" y="28"/>
                    <a:pt x="116" y="25"/>
                    <a:pt x="113" y="23"/>
                  </a:cubicBezTo>
                  <a:cubicBezTo>
                    <a:pt x="109" y="28"/>
                    <a:pt x="103" y="32"/>
                    <a:pt x="96" y="32"/>
                  </a:cubicBezTo>
                  <a:cubicBezTo>
                    <a:pt x="85" y="32"/>
                    <a:pt x="76" y="23"/>
                    <a:pt x="76" y="12"/>
                  </a:cubicBezTo>
                  <a:cubicBezTo>
                    <a:pt x="76" y="11"/>
                    <a:pt x="76" y="9"/>
                    <a:pt x="76" y="8"/>
                  </a:cubicBezTo>
                  <a:cubicBezTo>
                    <a:pt x="73" y="8"/>
                    <a:pt x="71" y="8"/>
                    <a:pt x="68" y="8"/>
                  </a:cubicBezTo>
                  <a:cubicBezTo>
                    <a:pt x="68" y="9"/>
                    <a:pt x="68" y="11"/>
                    <a:pt x="68" y="12"/>
                  </a:cubicBezTo>
                  <a:cubicBezTo>
                    <a:pt x="68" y="23"/>
                    <a:pt x="59" y="32"/>
                    <a:pt x="48" y="32"/>
                  </a:cubicBezTo>
                  <a:cubicBezTo>
                    <a:pt x="41" y="32"/>
                    <a:pt x="35" y="28"/>
                    <a:pt x="31" y="23"/>
                  </a:cubicBezTo>
                  <a:cubicBezTo>
                    <a:pt x="28" y="25"/>
                    <a:pt x="25" y="28"/>
                    <a:pt x="23" y="31"/>
                  </a:cubicBezTo>
                  <a:cubicBezTo>
                    <a:pt x="28" y="35"/>
                    <a:pt x="32" y="41"/>
                    <a:pt x="32" y="48"/>
                  </a:cubicBezTo>
                  <a:cubicBezTo>
                    <a:pt x="32" y="59"/>
                    <a:pt x="23" y="68"/>
                    <a:pt x="12" y="68"/>
                  </a:cubicBezTo>
                  <a:cubicBezTo>
                    <a:pt x="11" y="68"/>
                    <a:pt x="9" y="68"/>
                    <a:pt x="8" y="68"/>
                  </a:cubicBezTo>
                  <a:cubicBezTo>
                    <a:pt x="8" y="69"/>
                    <a:pt x="8" y="71"/>
                    <a:pt x="8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69"/>
                    <a:pt x="0" y="66"/>
                    <a:pt x="1" y="62"/>
                  </a:cubicBezTo>
                  <a:cubicBezTo>
                    <a:pt x="1" y="60"/>
                    <a:pt x="2" y="59"/>
                    <a:pt x="3" y="59"/>
                  </a:cubicBezTo>
                  <a:cubicBezTo>
                    <a:pt x="4" y="58"/>
                    <a:pt x="5" y="58"/>
                    <a:pt x="7" y="59"/>
                  </a:cubicBezTo>
                  <a:cubicBezTo>
                    <a:pt x="8" y="60"/>
                    <a:pt x="10" y="60"/>
                    <a:pt x="12" y="60"/>
                  </a:cubicBezTo>
                  <a:cubicBezTo>
                    <a:pt x="19" y="60"/>
                    <a:pt x="24" y="55"/>
                    <a:pt x="24" y="48"/>
                  </a:cubicBezTo>
                  <a:cubicBezTo>
                    <a:pt x="24" y="43"/>
                    <a:pt x="21" y="38"/>
                    <a:pt x="15" y="37"/>
                  </a:cubicBezTo>
                  <a:cubicBezTo>
                    <a:pt x="14" y="36"/>
                    <a:pt x="13" y="35"/>
                    <a:pt x="13" y="34"/>
                  </a:cubicBezTo>
                  <a:cubicBezTo>
                    <a:pt x="12" y="33"/>
                    <a:pt x="13" y="31"/>
                    <a:pt x="13" y="30"/>
                  </a:cubicBezTo>
                  <a:cubicBezTo>
                    <a:pt x="18" y="24"/>
                    <a:pt x="24" y="18"/>
                    <a:pt x="30" y="13"/>
                  </a:cubicBezTo>
                  <a:cubicBezTo>
                    <a:pt x="31" y="13"/>
                    <a:pt x="33" y="12"/>
                    <a:pt x="34" y="13"/>
                  </a:cubicBezTo>
                  <a:cubicBezTo>
                    <a:pt x="35" y="13"/>
                    <a:pt x="36" y="14"/>
                    <a:pt x="37" y="15"/>
                  </a:cubicBezTo>
                  <a:cubicBezTo>
                    <a:pt x="38" y="21"/>
                    <a:pt x="43" y="24"/>
                    <a:pt x="48" y="24"/>
                  </a:cubicBezTo>
                  <a:cubicBezTo>
                    <a:pt x="55" y="24"/>
                    <a:pt x="60" y="19"/>
                    <a:pt x="60" y="12"/>
                  </a:cubicBezTo>
                  <a:cubicBezTo>
                    <a:pt x="60" y="10"/>
                    <a:pt x="60" y="8"/>
                    <a:pt x="59" y="7"/>
                  </a:cubicBezTo>
                  <a:cubicBezTo>
                    <a:pt x="58" y="5"/>
                    <a:pt x="58" y="4"/>
                    <a:pt x="59" y="3"/>
                  </a:cubicBezTo>
                  <a:cubicBezTo>
                    <a:pt x="59" y="2"/>
                    <a:pt x="60" y="1"/>
                    <a:pt x="62" y="1"/>
                  </a:cubicBezTo>
                  <a:cubicBezTo>
                    <a:pt x="69" y="0"/>
                    <a:pt x="75" y="0"/>
                    <a:pt x="82" y="1"/>
                  </a:cubicBezTo>
                  <a:cubicBezTo>
                    <a:pt x="84" y="1"/>
                    <a:pt x="85" y="2"/>
                    <a:pt x="85" y="3"/>
                  </a:cubicBezTo>
                  <a:cubicBezTo>
                    <a:pt x="86" y="4"/>
                    <a:pt x="86" y="5"/>
                    <a:pt x="85" y="7"/>
                  </a:cubicBezTo>
                  <a:cubicBezTo>
                    <a:pt x="84" y="8"/>
                    <a:pt x="84" y="10"/>
                    <a:pt x="84" y="12"/>
                  </a:cubicBezTo>
                  <a:cubicBezTo>
                    <a:pt x="84" y="19"/>
                    <a:pt x="89" y="24"/>
                    <a:pt x="96" y="24"/>
                  </a:cubicBezTo>
                  <a:cubicBezTo>
                    <a:pt x="101" y="24"/>
                    <a:pt x="106" y="21"/>
                    <a:pt x="107" y="15"/>
                  </a:cubicBezTo>
                  <a:cubicBezTo>
                    <a:pt x="108" y="14"/>
                    <a:pt x="109" y="13"/>
                    <a:pt x="110" y="13"/>
                  </a:cubicBezTo>
                  <a:cubicBezTo>
                    <a:pt x="111" y="12"/>
                    <a:pt x="113" y="13"/>
                    <a:pt x="114" y="13"/>
                  </a:cubicBezTo>
                  <a:cubicBezTo>
                    <a:pt x="120" y="18"/>
                    <a:pt x="126" y="24"/>
                    <a:pt x="131" y="30"/>
                  </a:cubicBezTo>
                  <a:cubicBezTo>
                    <a:pt x="131" y="31"/>
                    <a:pt x="132" y="33"/>
                    <a:pt x="131" y="34"/>
                  </a:cubicBezTo>
                  <a:cubicBezTo>
                    <a:pt x="131" y="35"/>
                    <a:pt x="130" y="36"/>
                    <a:pt x="129" y="37"/>
                  </a:cubicBezTo>
                  <a:cubicBezTo>
                    <a:pt x="123" y="38"/>
                    <a:pt x="120" y="43"/>
                    <a:pt x="120" y="48"/>
                  </a:cubicBezTo>
                  <a:cubicBezTo>
                    <a:pt x="120" y="55"/>
                    <a:pt x="125" y="60"/>
                    <a:pt x="132" y="60"/>
                  </a:cubicBezTo>
                  <a:cubicBezTo>
                    <a:pt x="134" y="60"/>
                    <a:pt x="136" y="60"/>
                    <a:pt x="137" y="59"/>
                  </a:cubicBezTo>
                  <a:cubicBezTo>
                    <a:pt x="139" y="58"/>
                    <a:pt x="140" y="58"/>
                    <a:pt x="141" y="59"/>
                  </a:cubicBezTo>
                  <a:cubicBezTo>
                    <a:pt x="142" y="59"/>
                    <a:pt x="143" y="60"/>
                    <a:pt x="143" y="62"/>
                  </a:cubicBezTo>
                  <a:cubicBezTo>
                    <a:pt x="144" y="66"/>
                    <a:pt x="144" y="69"/>
                    <a:pt x="14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C0867DA7-A2E8-4F47-AF41-04B53C63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600" y="2028826"/>
              <a:ext cx="103187" cy="52388"/>
            </a:xfrm>
            <a:custGeom>
              <a:avLst/>
              <a:gdLst>
                <a:gd name="T0" fmla="*/ 32 w 32"/>
                <a:gd name="T1" fmla="*/ 16 h 16"/>
                <a:gd name="T2" fmla="*/ 24 w 32"/>
                <a:gd name="T3" fmla="*/ 16 h 16"/>
                <a:gd name="T4" fmla="*/ 16 w 32"/>
                <a:gd name="T5" fmla="*/ 8 h 16"/>
                <a:gd name="T6" fmla="*/ 8 w 32"/>
                <a:gd name="T7" fmla="*/ 16 h 16"/>
                <a:gd name="T8" fmla="*/ 0 w 32"/>
                <a:gd name="T9" fmla="*/ 16 h 16"/>
                <a:gd name="T10" fmla="*/ 16 w 32"/>
                <a:gd name="T11" fmla="*/ 0 h 16"/>
                <a:gd name="T12" fmla="*/ 32 w 32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">
                  <a:moveTo>
                    <a:pt x="32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ubicBezTo>
                    <a:pt x="12" y="8"/>
                    <a:pt x="8" y="12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800F2AB-B000-4B00-8B05-817A3BF39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3100" y="1965326"/>
              <a:ext cx="230187" cy="115888"/>
            </a:xfrm>
            <a:custGeom>
              <a:avLst/>
              <a:gdLst>
                <a:gd name="T0" fmla="*/ 72 w 72"/>
                <a:gd name="T1" fmla="*/ 36 h 36"/>
                <a:gd name="T2" fmla="*/ 64 w 72"/>
                <a:gd name="T3" fmla="*/ 36 h 36"/>
                <a:gd name="T4" fmla="*/ 36 w 72"/>
                <a:gd name="T5" fmla="*/ 8 h 36"/>
                <a:gd name="T6" fmla="*/ 8 w 72"/>
                <a:gd name="T7" fmla="*/ 36 h 36"/>
                <a:gd name="T8" fmla="*/ 0 w 72"/>
                <a:gd name="T9" fmla="*/ 36 h 36"/>
                <a:gd name="T10" fmla="*/ 36 w 72"/>
                <a:gd name="T11" fmla="*/ 0 h 36"/>
                <a:gd name="T12" fmla="*/ 72 w 7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36">
                  <a:moveTo>
                    <a:pt x="72" y="36"/>
                  </a:moveTo>
                  <a:cubicBezTo>
                    <a:pt x="64" y="36"/>
                    <a:pt x="64" y="36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192A139B-2241-452C-AB71-DDEBEB0ADC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4825" y="2157413"/>
              <a:ext cx="566737" cy="360363"/>
            </a:xfrm>
            <a:custGeom>
              <a:avLst/>
              <a:gdLst>
                <a:gd name="T0" fmla="*/ 357 w 357"/>
                <a:gd name="T1" fmla="*/ 227 h 227"/>
                <a:gd name="T2" fmla="*/ 0 w 357"/>
                <a:gd name="T3" fmla="*/ 227 h 227"/>
                <a:gd name="T4" fmla="*/ 0 w 357"/>
                <a:gd name="T5" fmla="*/ 0 h 227"/>
                <a:gd name="T6" fmla="*/ 357 w 357"/>
                <a:gd name="T7" fmla="*/ 0 h 227"/>
                <a:gd name="T8" fmla="*/ 357 w 357"/>
                <a:gd name="T9" fmla="*/ 227 h 227"/>
                <a:gd name="T10" fmla="*/ 16 w 357"/>
                <a:gd name="T11" fmla="*/ 211 h 227"/>
                <a:gd name="T12" fmla="*/ 341 w 357"/>
                <a:gd name="T13" fmla="*/ 211 h 227"/>
                <a:gd name="T14" fmla="*/ 341 w 357"/>
                <a:gd name="T15" fmla="*/ 16 h 227"/>
                <a:gd name="T16" fmla="*/ 16 w 357"/>
                <a:gd name="T17" fmla="*/ 16 h 227"/>
                <a:gd name="T18" fmla="*/ 16 w 357"/>
                <a:gd name="T19" fmla="*/ 211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7" h="227">
                  <a:moveTo>
                    <a:pt x="357" y="227"/>
                  </a:moveTo>
                  <a:lnTo>
                    <a:pt x="0" y="227"/>
                  </a:lnTo>
                  <a:lnTo>
                    <a:pt x="0" y="0"/>
                  </a:lnTo>
                  <a:lnTo>
                    <a:pt x="357" y="0"/>
                  </a:lnTo>
                  <a:lnTo>
                    <a:pt x="357" y="227"/>
                  </a:lnTo>
                  <a:close/>
                  <a:moveTo>
                    <a:pt x="16" y="211"/>
                  </a:moveTo>
                  <a:lnTo>
                    <a:pt x="341" y="211"/>
                  </a:lnTo>
                  <a:lnTo>
                    <a:pt x="341" y="16"/>
                  </a:lnTo>
                  <a:lnTo>
                    <a:pt x="16" y="16"/>
                  </a:lnTo>
                  <a:lnTo>
                    <a:pt x="16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48B00A5-B760-4358-AFC8-DE85C3E559D4}"/>
              </a:ext>
            </a:extLst>
          </p:cNvPr>
          <p:cNvSpPr txBox="1"/>
          <p:nvPr/>
        </p:nvSpPr>
        <p:spPr>
          <a:xfrm>
            <a:off x="5197488" y="2818865"/>
            <a:ext cx="11512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>
                <a:solidFill>
                  <a:srgbClr val="C00000"/>
                </a:solidFill>
                <a:latin typeface="TT Hoves"/>
              </a:rPr>
              <a:t>PT APPLICATION</a:t>
            </a:r>
            <a:br>
              <a:rPr lang="en-US" sz="1100" b="1" dirty="0">
                <a:solidFill>
                  <a:srgbClr val="C00000"/>
                </a:solidFill>
                <a:latin typeface="TT Hoves"/>
              </a:rPr>
            </a:br>
            <a:r>
              <a:rPr lang="en-US" sz="1100" b="1" dirty="0">
                <a:solidFill>
                  <a:srgbClr val="C00000"/>
                </a:solidFill>
                <a:latin typeface="TT Hoves"/>
              </a:rPr>
              <a:t>INSPECTOR</a:t>
            </a: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2011BF1B-5117-4BF0-BA51-1BB5753A0D1F}"/>
              </a:ext>
            </a:extLst>
          </p:cNvPr>
          <p:cNvGrpSpPr/>
          <p:nvPr/>
        </p:nvGrpSpPr>
        <p:grpSpPr>
          <a:xfrm>
            <a:off x="5468918" y="2171359"/>
            <a:ext cx="791853" cy="595883"/>
            <a:chOff x="1727200" y="1795463"/>
            <a:chExt cx="1103313" cy="830262"/>
          </a:xfrm>
          <a:solidFill>
            <a:srgbClr val="C00000"/>
          </a:solidFill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DB151C5D-86D5-4666-BEF6-E1E7E9CCE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288" y="2052638"/>
              <a:ext cx="52388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0" name="Rectangle 11">
              <a:extLst>
                <a:ext uri="{FF2B5EF4-FFF2-40B4-BE49-F238E27FC236}">
                  <a16:creationId xmlns:a16="http://schemas.microsoft.com/office/drawing/2014/main" id="{7FA53707-3638-4365-B09F-25762E335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846263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9F36E771-E0CA-482E-94BE-9F114E5C8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0" y="1795463"/>
              <a:ext cx="769938" cy="771525"/>
            </a:xfrm>
            <a:custGeom>
              <a:avLst/>
              <a:gdLst>
                <a:gd name="T0" fmla="*/ 212 w 240"/>
                <a:gd name="T1" fmla="*/ 232 h 240"/>
                <a:gd name="T2" fmla="*/ 28 w 240"/>
                <a:gd name="T3" fmla="*/ 232 h 240"/>
                <a:gd name="T4" fmla="*/ 28 w 240"/>
                <a:gd name="T5" fmla="*/ 104 h 240"/>
                <a:gd name="T6" fmla="*/ 114 w 240"/>
                <a:gd name="T7" fmla="*/ 104 h 240"/>
                <a:gd name="T8" fmla="*/ 115 w 240"/>
                <a:gd name="T9" fmla="*/ 96 h 240"/>
                <a:gd name="T10" fmla="*/ 28 w 240"/>
                <a:gd name="T11" fmla="*/ 96 h 240"/>
                <a:gd name="T12" fmla="*/ 28 w 240"/>
                <a:gd name="T13" fmla="*/ 72 h 240"/>
                <a:gd name="T14" fmla="*/ 126 w 240"/>
                <a:gd name="T15" fmla="*/ 72 h 240"/>
                <a:gd name="T16" fmla="*/ 131 w 240"/>
                <a:gd name="T17" fmla="*/ 64 h 240"/>
                <a:gd name="T18" fmla="*/ 24 w 240"/>
                <a:gd name="T19" fmla="*/ 64 h 240"/>
                <a:gd name="T20" fmla="*/ 20 w 240"/>
                <a:gd name="T21" fmla="*/ 68 h 240"/>
                <a:gd name="T22" fmla="*/ 20 w 240"/>
                <a:gd name="T23" fmla="*/ 184 h 240"/>
                <a:gd name="T24" fmla="*/ 8 w 240"/>
                <a:gd name="T25" fmla="*/ 184 h 240"/>
                <a:gd name="T26" fmla="*/ 8 w 240"/>
                <a:gd name="T27" fmla="*/ 40 h 240"/>
                <a:gd name="T28" fmla="*/ 158 w 240"/>
                <a:gd name="T29" fmla="*/ 40 h 240"/>
                <a:gd name="T30" fmla="*/ 174 w 240"/>
                <a:gd name="T31" fmla="*/ 32 h 240"/>
                <a:gd name="T32" fmla="*/ 8 w 240"/>
                <a:gd name="T33" fmla="*/ 32 h 240"/>
                <a:gd name="T34" fmla="*/ 8 w 240"/>
                <a:gd name="T35" fmla="*/ 8 h 240"/>
                <a:gd name="T36" fmla="*/ 232 w 240"/>
                <a:gd name="T37" fmla="*/ 8 h 240"/>
                <a:gd name="T38" fmla="*/ 232 w 240"/>
                <a:gd name="T39" fmla="*/ 29 h 240"/>
                <a:gd name="T40" fmla="*/ 240 w 240"/>
                <a:gd name="T41" fmla="*/ 32 h 240"/>
                <a:gd name="T42" fmla="*/ 240 w 240"/>
                <a:gd name="T43" fmla="*/ 4 h 240"/>
                <a:gd name="T44" fmla="*/ 236 w 240"/>
                <a:gd name="T45" fmla="*/ 0 h 240"/>
                <a:gd name="T46" fmla="*/ 4 w 240"/>
                <a:gd name="T47" fmla="*/ 0 h 240"/>
                <a:gd name="T48" fmla="*/ 0 w 240"/>
                <a:gd name="T49" fmla="*/ 4 h 240"/>
                <a:gd name="T50" fmla="*/ 0 w 240"/>
                <a:gd name="T51" fmla="*/ 188 h 240"/>
                <a:gd name="T52" fmla="*/ 4 w 240"/>
                <a:gd name="T53" fmla="*/ 192 h 240"/>
                <a:gd name="T54" fmla="*/ 20 w 240"/>
                <a:gd name="T55" fmla="*/ 192 h 240"/>
                <a:gd name="T56" fmla="*/ 20 w 240"/>
                <a:gd name="T57" fmla="*/ 236 h 240"/>
                <a:gd name="T58" fmla="*/ 24 w 240"/>
                <a:gd name="T59" fmla="*/ 240 h 240"/>
                <a:gd name="T60" fmla="*/ 216 w 240"/>
                <a:gd name="T61" fmla="*/ 240 h 240"/>
                <a:gd name="T62" fmla="*/ 220 w 240"/>
                <a:gd name="T63" fmla="*/ 236 h 240"/>
                <a:gd name="T64" fmla="*/ 220 w 240"/>
                <a:gd name="T65" fmla="*/ 215 h 240"/>
                <a:gd name="T66" fmla="*/ 212 w 240"/>
                <a:gd name="T67" fmla="*/ 216 h 240"/>
                <a:gd name="T68" fmla="*/ 212 w 240"/>
                <a:gd name="T69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0" h="240">
                  <a:moveTo>
                    <a:pt x="212" y="232"/>
                  </a:moveTo>
                  <a:cubicBezTo>
                    <a:pt x="28" y="232"/>
                    <a:pt x="28" y="232"/>
                    <a:pt x="28" y="232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114" y="104"/>
                    <a:pt x="114" y="104"/>
                    <a:pt x="114" y="104"/>
                  </a:cubicBezTo>
                  <a:cubicBezTo>
                    <a:pt x="114" y="101"/>
                    <a:pt x="115" y="99"/>
                    <a:pt x="115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126" y="72"/>
                    <a:pt x="126" y="72"/>
                    <a:pt x="126" y="72"/>
                  </a:cubicBezTo>
                  <a:cubicBezTo>
                    <a:pt x="127" y="69"/>
                    <a:pt x="129" y="66"/>
                    <a:pt x="131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1" y="64"/>
                    <a:pt x="20" y="66"/>
                    <a:pt x="20" y="68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8" y="184"/>
                    <a:pt x="8" y="184"/>
                    <a:pt x="8" y="18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63" y="37"/>
                    <a:pt x="168" y="34"/>
                    <a:pt x="174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232" y="29"/>
                    <a:pt x="232" y="29"/>
                    <a:pt x="232" y="29"/>
                  </a:cubicBezTo>
                  <a:cubicBezTo>
                    <a:pt x="235" y="30"/>
                    <a:pt x="237" y="31"/>
                    <a:pt x="240" y="32"/>
                  </a:cubicBezTo>
                  <a:cubicBezTo>
                    <a:pt x="240" y="4"/>
                    <a:pt x="240" y="4"/>
                    <a:pt x="240" y="4"/>
                  </a:cubicBezTo>
                  <a:cubicBezTo>
                    <a:pt x="240" y="2"/>
                    <a:pt x="238" y="0"/>
                    <a:pt x="2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190"/>
                    <a:pt x="1" y="192"/>
                    <a:pt x="4" y="192"/>
                  </a:cubicBezTo>
                  <a:cubicBezTo>
                    <a:pt x="20" y="192"/>
                    <a:pt x="20" y="192"/>
                    <a:pt x="20" y="192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8"/>
                    <a:pt x="2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8" y="240"/>
                    <a:pt x="220" y="238"/>
                    <a:pt x="220" y="236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17" y="216"/>
                    <a:pt x="215" y="216"/>
                    <a:pt x="212" y="216"/>
                  </a:cubicBezTo>
                  <a:lnTo>
                    <a:pt x="212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58DD5286-0168-4850-9EC8-48302D542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9350" y="1846263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52939A2B-2AF4-4D76-BA5F-D9912D44D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000" y="1846263"/>
              <a:ext cx="523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4" name="Rectangle 15">
              <a:extLst>
                <a:ext uri="{FF2B5EF4-FFF2-40B4-BE49-F238E27FC236}">
                  <a16:creationId xmlns:a16="http://schemas.microsoft.com/office/drawing/2014/main" id="{9267E860-9BDC-43D0-AB8E-C5FECC87F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1846263"/>
              <a:ext cx="508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23933983-EC88-4BDE-9974-AB28BF494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74900"/>
              <a:ext cx="50800" cy="25400"/>
            </a:xfrm>
            <a:custGeom>
              <a:avLst/>
              <a:gdLst>
                <a:gd name="T0" fmla="*/ 0 w 16"/>
                <a:gd name="T1" fmla="*/ 8 h 8"/>
                <a:gd name="T2" fmla="*/ 16 w 16"/>
                <a:gd name="T3" fmla="*/ 8 h 8"/>
                <a:gd name="T4" fmla="*/ 9 w 16"/>
                <a:gd name="T5" fmla="*/ 0 h 8"/>
                <a:gd name="T6" fmla="*/ 0 w 16"/>
                <a:gd name="T7" fmla="*/ 0 h 8"/>
                <a:gd name="T8" fmla="*/ 0 w 1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8">
                  <a:moveTo>
                    <a:pt x="0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3" y="6"/>
                    <a:pt x="11" y="3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A5B609C6-4A08-4B47-9B67-D4C073827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088" y="2052638"/>
              <a:ext cx="50800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7" name="Rectangle 18">
              <a:extLst>
                <a:ext uri="{FF2B5EF4-FFF2-40B4-BE49-F238E27FC236}">
                  <a16:creationId xmlns:a16="http://schemas.microsoft.com/office/drawing/2014/main" id="{94B485F5-D459-4738-9C5A-665EEBA89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65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8" name="Rectangle 19">
              <a:extLst>
                <a:ext uri="{FF2B5EF4-FFF2-40B4-BE49-F238E27FC236}">
                  <a16:creationId xmlns:a16="http://schemas.microsoft.com/office/drawing/2014/main" id="{3CB63A54-FB77-42AC-99D3-C5677487C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788" y="2451100"/>
              <a:ext cx="25400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4112D567-F785-4C9E-81FA-304C44282A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1863" y="1995488"/>
              <a:ext cx="381000" cy="379412"/>
            </a:xfrm>
            <a:custGeom>
              <a:avLst/>
              <a:gdLst>
                <a:gd name="T0" fmla="*/ 59 w 119"/>
                <a:gd name="T1" fmla="*/ 0 h 118"/>
                <a:gd name="T2" fmla="*/ 0 w 119"/>
                <a:gd name="T3" fmla="*/ 59 h 118"/>
                <a:gd name="T4" fmla="*/ 59 w 119"/>
                <a:gd name="T5" fmla="*/ 118 h 118"/>
                <a:gd name="T6" fmla="*/ 119 w 119"/>
                <a:gd name="T7" fmla="*/ 59 h 118"/>
                <a:gd name="T8" fmla="*/ 59 w 119"/>
                <a:gd name="T9" fmla="*/ 0 h 118"/>
                <a:gd name="T10" fmla="*/ 82 w 119"/>
                <a:gd name="T11" fmla="*/ 105 h 118"/>
                <a:gd name="T12" fmla="*/ 82 w 119"/>
                <a:gd name="T13" fmla="*/ 99 h 118"/>
                <a:gd name="T14" fmla="*/ 56 w 119"/>
                <a:gd name="T15" fmla="*/ 99 h 118"/>
                <a:gd name="T16" fmla="*/ 56 w 119"/>
                <a:gd name="T17" fmla="*/ 110 h 118"/>
                <a:gd name="T18" fmla="*/ 37 w 119"/>
                <a:gd name="T19" fmla="*/ 105 h 118"/>
                <a:gd name="T20" fmla="*/ 37 w 119"/>
                <a:gd name="T21" fmla="*/ 99 h 118"/>
                <a:gd name="T22" fmla="*/ 26 w 119"/>
                <a:gd name="T23" fmla="*/ 99 h 118"/>
                <a:gd name="T24" fmla="*/ 16 w 119"/>
                <a:gd name="T25" fmla="*/ 87 h 118"/>
                <a:gd name="T26" fmla="*/ 82 w 119"/>
                <a:gd name="T27" fmla="*/ 87 h 118"/>
                <a:gd name="T28" fmla="*/ 82 w 119"/>
                <a:gd name="T29" fmla="*/ 74 h 118"/>
                <a:gd name="T30" fmla="*/ 10 w 119"/>
                <a:gd name="T31" fmla="*/ 74 h 118"/>
                <a:gd name="T32" fmla="*/ 8 w 119"/>
                <a:gd name="T33" fmla="*/ 61 h 118"/>
                <a:gd name="T34" fmla="*/ 82 w 119"/>
                <a:gd name="T35" fmla="*/ 61 h 118"/>
                <a:gd name="T36" fmla="*/ 82 w 119"/>
                <a:gd name="T37" fmla="*/ 49 h 118"/>
                <a:gd name="T38" fmla="*/ 9 w 119"/>
                <a:gd name="T39" fmla="*/ 49 h 118"/>
                <a:gd name="T40" fmla="*/ 13 w 119"/>
                <a:gd name="T41" fmla="*/ 36 h 118"/>
                <a:gd name="T42" fmla="*/ 82 w 119"/>
                <a:gd name="T43" fmla="*/ 36 h 118"/>
                <a:gd name="T44" fmla="*/ 82 w 119"/>
                <a:gd name="T45" fmla="*/ 23 h 118"/>
                <a:gd name="T46" fmla="*/ 23 w 119"/>
                <a:gd name="T47" fmla="*/ 23 h 118"/>
                <a:gd name="T48" fmla="*/ 59 w 119"/>
                <a:gd name="T49" fmla="*/ 8 h 118"/>
                <a:gd name="T50" fmla="*/ 111 w 119"/>
                <a:gd name="T51" fmla="*/ 59 h 118"/>
                <a:gd name="T52" fmla="*/ 82 w 119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18">
                  <a:moveTo>
                    <a:pt x="59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59" y="0"/>
                  </a:cubicBezTo>
                  <a:close/>
                  <a:moveTo>
                    <a:pt x="82" y="105"/>
                  </a:moveTo>
                  <a:cubicBezTo>
                    <a:pt x="82" y="99"/>
                    <a:pt x="82" y="99"/>
                    <a:pt x="82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49" y="110"/>
                    <a:pt x="43" y="108"/>
                    <a:pt x="37" y="105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2" y="95"/>
                    <a:pt x="19" y="91"/>
                    <a:pt x="16" y="87"/>
                  </a:cubicBezTo>
                  <a:cubicBezTo>
                    <a:pt x="82" y="87"/>
                    <a:pt x="82" y="87"/>
                    <a:pt x="82" y="87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9" y="70"/>
                    <a:pt x="8" y="66"/>
                    <a:pt x="8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4"/>
                    <a:pt x="11" y="40"/>
                    <a:pt x="13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32" y="13"/>
                    <a:pt x="45" y="8"/>
                    <a:pt x="59" y="8"/>
                  </a:cubicBezTo>
                  <a:cubicBezTo>
                    <a:pt x="88" y="8"/>
                    <a:pt x="111" y="31"/>
                    <a:pt x="111" y="59"/>
                  </a:cubicBezTo>
                  <a:cubicBezTo>
                    <a:pt x="111" y="79"/>
                    <a:pt x="99" y="97"/>
                    <a:pt x="82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50C5E3B8-1CCB-4D0C-ABF8-E6F6BF5FCF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5663" y="1917700"/>
              <a:ext cx="704850" cy="708025"/>
            </a:xfrm>
            <a:custGeom>
              <a:avLst/>
              <a:gdLst>
                <a:gd name="T0" fmla="*/ 215 w 220"/>
                <a:gd name="T1" fmla="*/ 188 h 220"/>
                <a:gd name="T2" fmla="*/ 154 w 220"/>
                <a:gd name="T3" fmla="*/ 127 h 220"/>
                <a:gd name="T4" fmla="*/ 167 w 220"/>
                <a:gd name="T5" fmla="*/ 83 h 220"/>
                <a:gd name="T6" fmla="*/ 83 w 220"/>
                <a:gd name="T7" fmla="*/ 0 h 220"/>
                <a:gd name="T8" fmla="*/ 0 w 220"/>
                <a:gd name="T9" fmla="*/ 83 h 220"/>
                <a:gd name="T10" fmla="*/ 83 w 220"/>
                <a:gd name="T11" fmla="*/ 167 h 220"/>
                <a:gd name="T12" fmla="*/ 127 w 220"/>
                <a:gd name="T13" fmla="*/ 154 h 220"/>
                <a:gd name="T14" fmla="*/ 189 w 220"/>
                <a:gd name="T15" fmla="*/ 215 h 220"/>
                <a:gd name="T16" fmla="*/ 201 w 220"/>
                <a:gd name="T17" fmla="*/ 220 h 220"/>
                <a:gd name="T18" fmla="*/ 214 w 220"/>
                <a:gd name="T19" fmla="*/ 215 h 220"/>
                <a:gd name="T20" fmla="*/ 215 w 220"/>
                <a:gd name="T21" fmla="*/ 214 h 220"/>
                <a:gd name="T22" fmla="*/ 220 w 220"/>
                <a:gd name="T23" fmla="*/ 201 h 220"/>
                <a:gd name="T24" fmla="*/ 215 w 220"/>
                <a:gd name="T25" fmla="*/ 188 h 220"/>
                <a:gd name="T26" fmla="*/ 210 w 220"/>
                <a:gd name="T27" fmla="*/ 208 h 220"/>
                <a:gd name="T28" fmla="*/ 209 w 220"/>
                <a:gd name="T29" fmla="*/ 209 h 220"/>
                <a:gd name="T30" fmla="*/ 201 w 220"/>
                <a:gd name="T31" fmla="*/ 212 h 220"/>
                <a:gd name="T32" fmla="*/ 194 w 220"/>
                <a:gd name="T33" fmla="*/ 209 h 220"/>
                <a:gd name="T34" fmla="*/ 128 w 220"/>
                <a:gd name="T35" fmla="*/ 144 h 220"/>
                <a:gd name="T36" fmla="*/ 126 w 220"/>
                <a:gd name="T37" fmla="*/ 146 h 220"/>
                <a:gd name="T38" fmla="*/ 83 w 220"/>
                <a:gd name="T39" fmla="*/ 159 h 220"/>
                <a:gd name="T40" fmla="*/ 8 w 220"/>
                <a:gd name="T41" fmla="*/ 83 h 220"/>
                <a:gd name="T42" fmla="*/ 83 w 220"/>
                <a:gd name="T43" fmla="*/ 7 h 220"/>
                <a:gd name="T44" fmla="*/ 159 w 220"/>
                <a:gd name="T45" fmla="*/ 83 h 220"/>
                <a:gd name="T46" fmla="*/ 146 w 220"/>
                <a:gd name="T47" fmla="*/ 126 h 220"/>
                <a:gd name="T48" fmla="*/ 144 w 220"/>
                <a:gd name="T49" fmla="*/ 128 h 220"/>
                <a:gd name="T50" fmla="*/ 210 w 220"/>
                <a:gd name="T51" fmla="*/ 194 h 220"/>
                <a:gd name="T52" fmla="*/ 213 w 220"/>
                <a:gd name="T53" fmla="*/ 201 h 220"/>
                <a:gd name="T54" fmla="*/ 210 w 220"/>
                <a:gd name="T55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0" h="220">
                  <a:moveTo>
                    <a:pt x="215" y="188"/>
                  </a:moveTo>
                  <a:cubicBezTo>
                    <a:pt x="154" y="127"/>
                    <a:pt x="154" y="127"/>
                    <a:pt x="154" y="127"/>
                  </a:cubicBezTo>
                  <a:cubicBezTo>
                    <a:pt x="162" y="114"/>
                    <a:pt x="167" y="99"/>
                    <a:pt x="167" y="83"/>
                  </a:cubicBezTo>
                  <a:cubicBezTo>
                    <a:pt x="167" y="37"/>
                    <a:pt x="129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7"/>
                    <a:pt x="83" y="167"/>
                  </a:cubicBezTo>
                  <a:cubicBezTo>
                    <a:pt x="99" y="167"/>
                    <a:pt x="114" y="162"/>
                    <a:pt x="127" y="154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192" y="218"/>
                    <a:pt x="197" y="220"/>
                    <a:pt x="201" y="220"/>
                  </a:cubicBezTo>
                  <a:cubicBezTo>
                    <a:pt x="206" y="220"/>
                    <a:pt x="211" y="218"/>
                    <a:pt x="214" y="215"/>
                  </a:cubicBezTo>
                  <a:cubicBezTo>
                    <a:pt x="215" y="214"/>
                    <a:pt x="215" y="214"/>
                    <a:pt x="215" y="214"/>
                  </a:cubicBezTo>
                  <a:cubicBezTo>
                    <a:pt x="219" y="211"/>
                    <a:pt x="220" y="206"/>
                    <a:pt x="220" y="201"/>
                  </a:cubicBezTo>
                  <a:cubicBezTo>
                    <a:pt x="220" y="196"/>
                    <a:pt x="219" y="192"/>
                    <a:pt x="215" y="188"/>
                  </a:cubicBezTo>
                  <a:close/>
                  <a:moveTo>
                    <a:pt x="210" y="208"/>
                  </a:moveTo>
                  <a:cubicBezTo>
                    <a:pt x="209" y="209"/>
                    <a:pt x="209" y="209"/>
                    <a:pt x="209" y="209"/>
                  </a:cubicBezTo>
                  <a:cubicBezTo>
                    <a:pt x="207" y="211"/>
                    <a:pt x="204" y="212"/>
                    <a:pt x="201" y="212"/>
                  </a:cubicBezTo>
                  <a:cubicBezTo>
                    <a:pt x="199" y="212"/>
                    <a:pt x="196" y="211"/>
                    <a:pt x="194" y="209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13" y="154"/>
                    <a:pt x="99" y="159"/>
                    <a:pt x="83" y="159"/>
                  </a:cubicBezTo>
                  <a:cubicBezTo>
                    <a:pt x="42" y="159"/>
                    <a:pt x="8" y="125"/>
                    <a:pt x="8" y="83"/>
                  </a:cubicBezTo>
                  <a:cubicBezTo>
                    <a:pt x="8" y="41"/>
                    <a:pt x="42" y="7"/>
                    <a:pt x="83" y="7"/>
                  </a:cubicBezTo>
                  <a:cubicBezTo>
                    <a:pt x="125" y="7"/>
                    <a:pt x="159" y="41"/>
                    <a:pt x="159" y="83"/>
                  </a:cubicBezTo>
                  <a:cubicBezTo>
                    <a:pt x="159" y="98"/>
                    <a:pt x="154" y="113"/>
                    <a:pt x="146" y="126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210" y="194"/>
                    <a:pt x="210" y="194"/>
                    <a:pt x="210" y="194"/>
                  </a:cubicBezTo>
                  <a:cubicBezTo>
                    <a:pt x="211" y="196"/>
                    <a:pt x="213" y="198"/>
                    <a:pt x="213" y="201"/>
                  </a:cubicBezTo>
                  <a:cubicBezTo>
                    <a:pt x="213" y="204"/>
                    <a:pt x="211" y="207"/>
                    <a:pt x="2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E6094980-EDDB-4892-9C81-A17ED5AC3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55788" y="2168525"/>
              <a:ext cx="230188" cy="231775"/>
            </a:xfrm>
            <a:custGeom>
              <a:avLst/>
              <a:gdLst>
                <a:gd name="T0" fmla="*/ 72 w 72"/>
                <a:gd name="T1" fmla="*/ 68 h 72"/>
                <a:gd name="T2" fmla="*/ 72 w 72"/>
                <a:gd name="T3" fmla="*/ 4 h 72"/>
                <a:gd name="T4" fmla="*/ 68 w 72"/>
                <a:gd name="T5" fmla="*/ 0 h 72"/>
                <a:gd name="T6" fmla="*/ 4 w 72"/>
                <a:gd name="T7" fmla="*/ 0 h 72"/>
                <a:gd name="T8" fmla="*/ 0 w 72"/>
                <a:gd name="T9" fmla="*/ 4 h 72"/>
                <a:gd name="T10" fmla="*/ 0 w 72"/>
                <a:gd name="T11" fmla="*/ 68 h 72"/>
                <a:gd name="T12" fmla="*/ 4 w 72"/>
                <a:gd name="T13" fmla="*/ 72 h 72"/>
                <a:gd name="T14" fmla="*/ 68 w 72"/>
                <a:gd name="T15" fmla="*/ 72 h 72"/>
                <a:gd name="T16" fmla="*/ 72 w 72"/>
                <a:gd name="T17" fmla="*/ 68 h 72"/>
                <a:gd name="T18" fmla="*/ 32 w 72"/>
                <a:gd name="T19" fmla="*/ 64 h 72"/>
                <a:gd name="T20" fmla="*/ 8 w 72"/>
                <a:gd name="T21" fmla="*/ 64 h 72"/>
                <a:gd name="T22" fmla="*/ 8 w 72"/>
                <a:gd name="T23" fmla="*/ 40 h 72"/>
                <a:gd name="T24" fmla="*/ 32 w 72"/>
                <a:gd name="T25" fmla="*/ 40 h 72"/>
                <a:gd name="T26" fmla="*/ 32 w 72"/>
                <a:gd name="T27" fmla="*/ 64 h 72"/>
                <a:gd name="T28" fmla="*/ 32 w 72"/>
                <a:gd name="T29" fmla="*/ 32 h 72"/>
                <a:gd name="T30" fmla="*/ 8 w 72"/>
                <a:gd name="T31" fmla="*/ 32 h 72"/>
                <a:gd name="T32" fmla="*/ 8 w 72"/>
                <a:gd name="T33" fmla="*/ 8 h 72"/>
                <a:gd name="T34" fmla="*/ 32 w 72"/>
                <a:gd name="T35" fmla="*/ 8 h 72"/>
                <a:gd name="T36" fmla="*/ 32 w 72"/>
                <a:gd name="T37" fmla="*/ 32 h 72"/>
                <a:gd name="T38" fmla="*/ 64 w 72"/>
                <a:gd name="T39" fmla="*/ 64 h 72"/>
                <a:gd name="T40" fmla="*/ 40 w 72"/>
                <a:gd name="T41" fmla="*/ 64 h 72"/>
                <a:gd name="T42" fmla="*/ 40 w 72"/>
                <a:gd name="T43" fmla="*/ 40 h 72"/>
                <a:gd name="T44" fmla="*/ 64 w 72"/>
                <a:gd name="T45" fmla="*/ 40 h 72"/>
                <a:gd name="T46" fmla="*/ 64 w 72"/>
                <a:gd name="T47" fmla="*/ 64 h 72"/>
                <a:gd name="T48" fmla="*/ 64 w 72"/>
                <a:gd name="T49" fmla="*/ 32 h 72"/>
                <a:gd name="T50" fmla="*/ 40 w 72"/>
                <a:gd name="T51" fmla="*/ 32 h 72"/>
                <a:gd name="T52" fmla="*/ 40 w 72"/>
                <a:gd name="T53" fmla="*/ 8 h 72"/>
                <a:gd name="T54" fmla="*/ 64 w 72"/>
                <a:gd name="T55" fmla="*/ 8 h 72"/>
                <a:gd name="T56" fmla="*/ 64 w 72"/>
                <a:gd name="T57" fmla="*/ 3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2" h="72">
                  <a:moveTo>
                    <a:pt x="72" y="68"/>
                  </a:move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1" y="72"/>
                    <a:pt x="4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70" y="72"/>
                    <a:pt x="72" y="70"/>
                    <a:pt x="72" y="68"/>
                  </a:cubicBezTo>
                  <a:close/>
                  <a:moveTo>
                    <a:pt x="32" y="64"/>
                  </a:moveTo>
                  <a:cubicBezTo>
                    <a:pt x="8" y="64"/>
                    <a:pt x="8" y="64"/>
                    <a:pt x="8" y="6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lnTo>
                    <a:pt x="32" y="64"/>
                  </a:lnTo>
                  <a:close/>
                  <a:moveTo>
                    <a:pt x="32" y="32"/>
                  </a:moveTo>
                  <a:cubicBezTo>
                    <a:pt x="8" y="32"/>
                    <a:pt x="8" y="32"/>
                    <a:pt x="8" y="3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32"/>
                  </a:lnTo>
                  <a:close/>
                  <a:moveTo>
                    <a:pt x="64" y="64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lnTo>
                    <a:pt x="64" y="64"/>
                  </a:lnTo>
                  <a:close/>
                  <a:moveTo>
                    <a:pt x="64" y="32"/>
                  </a:moveTo>
                  <a:cubicBezTo>
                    <a:pt x="40" y="32"/>
                    <a:pt x="40" y="32"/>
                    <a:pt x="40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64" y="8"/>
                    <a:pt x="64" y="8"/>
                    <a:pt x="64" y="8"/>
                  </a:cubicBezTo>
                  <a:lnTo>
                    <a:pt x="6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28543435-AE1D-4A36-93FE-99F0D2977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2451100"/>
              <a:ext cx="295275" cy="26987"/>
            </a:xfrm>
            <a:custGeom>
              <a:avLst/>
              <a:gdLst>
                <a:gd name="T0" fmla="*/ 0 w 92"/>
                <a:gd name="T1" fmla="*/ 8 h 8"/>
                <a:gd name="T2" fmla="*/ 92 w 92"/>
                <a:gd name="T3" fmla="*/ 8 h 8"/>
                <a:gd name="T4" fmla="*/ 73 w 92"/>
                <a:gd name="T5" fmla="*/ 0 h 8"/>
                <a:gd name="T6" fmla="*/ 0 w 92"/>
                <a:gd name="T7" fmla="*/ 0 h 8"/>
                <a:gd name="T8" fmla="*/ 0 w 92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8">
                  <a:moveTo>
                    <a:pt x="0" y="8"/>
                  </a:moveTo>
                  <a:cubicBezTo>
                    <a:pt x="92" y="8"/>
                    <a:pt x="92" y="8"/>
                    <a:pt x="92" y="8"/>
                  </a:cubicBezTo>
                  <a:cubicBezTo>
                    <a:pt x="85" y="6"/>
                    <a:pt x="79" y="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FD73B7BA-A507-447D-A991-FBDDBAB70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63" y="2332038"/>
              <a:ext cx="9525" cy="17462"/>
            </a:xfrm>
            <a:custGeom>
              <a:avLst/>
              <a:gdLst>
                <a:gd name="T0" fmla="*/ 0 w 3"/>
                <a:gd name="T1" fmla="*/ 5 h 5"/>
                <a:gd name="T2" fmla="*/ 3 w 3"/>
                <a:gd name="T3" fmla="*/ 5 h 5"/>
                <a:gd name="T4" fmla="*/ 0 w 3"/>
                <a:gd name="T5" fmla="*/ 0 h 5"/>
                <a:gd name="T6" fmla="*/ 0 w 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3"/>
                    <a:pt x="1" y="2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DF3617F1-60CE-4858-97C1-735E0D0FE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7388" y="2451100"/>
              <a:ext cx="2698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DE3D0082-9595-4B13-95AC-81412D26554A}"/>
              </a:ext>
            </a:extLst>
          </p:cNvPr>
          <p:cNvSpPr txBox="1"/>
          <p:nvPr/>
        </p:nvSpPr>
        <p:spPr>
          <a:xfrm>
            <a:off x="9138024" y="2828709"/>
            <a:ext cx="13067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/>
            <a:r>
              <a:rPr lang="en-US" sz="1100" b="1" dirty="0">
                <a:solidFill>
                  <a:srgbClr val="C00000"/>
                </a:solidFill>
                <a:latin typeface="TT Hoves"/>
              </a:rPr>
              <a:t>PT MULTISCANNER</a:t>
            </a:r>
            <a:br>
              <a:rPr lang="en-US" sz="1100" b="1" dirty="0">
                <a:solidFill>
                  <a:srgbClr val="C00000"/>
                </a:solidFill>
                <a:latin typeface="TT Hoves"/>
              </a:rPr>
            </a:br>
            <a:r>
              <a:rPr lang="en-US" sz="1100" b="1" dirty="0">
                <a:solidFill>
                  <a:srgbClr val="C00000"/>
                </a:solidFill>
                <a:latin typeface="TT Hoves"/>
              </a:rPr>
              <a:t>PT SANDBOX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94BCA2C8-AFF8-497C-9994-E7F387C9EC4A}"/>
              </a:ext>
            </a:extLst>
          </p:cNvPr>
          <p:cNvGrpSpPr/>
          <p:nvPr/>
        </p:nvGrpSpPr>
        <p:grpSpPr>
          <a:xfrm>
            <a:off x="9416266" y="2166357"/>
            <a:ext cx="683916" cy="558729"/>
            <a:chOff x="4918075" y="1914525"/>
            <a:chExt cx="823913" cy="673101"/>
          </a:xfrm>
          <a:solidFill>
            <a:srgbClr val="C00000"/>
          </a:solidFill>
        </p:grpSpPr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BD92916E-60DE-44BC-BB1B-66A3E9288A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18075" y="2484438"/>
              <a:ext cx="823913" cy="103188"/>
            </a:xfrm>
            <a:custGeom>
              <a:avLst/>
              <a:gdLst>
                <a:gd name="T0" fmla="*/ 483 w 519"/>
                <a:gd name="T1" fmla="*/ 65 h 65"/>
                <a:gd name="T2" fmla="*/ 37 w 519"/>
                <a:gd name="T3" fmla="*/ 65 h 65"/>
                <a:gd name="T4" fmla="*/ 0 w 519"/>
                <a:gd name="T5" fmla="*/ 26 h 65"/>
                <a:gd name="T6" fmla="*/ 0 w 519"/>
                <a:gd name="T7" fmla="*/ 0 h 65"/>
                <a:gd name="T8" fmla="*/ 207 w 519"/>
                <a:gd name="T9" fmla="*/ 0 h 65"/>
                <a:gd name="T10" fmla="*/ 223 w 519"/>
                <a:gd name="T11" fmla="*/ 16 h 65"/>
                <a:gd name="T12" fmla="*/ 296 w 519"/>
                <a:gd name="T13" fmla="*/ 16 h 65"/>
                <a:gd name="T14" fmla="*/ 312 w 519"/>
                <a:gd name="T15" fmla="*/ 0 h 65"/>
                <a:gd name="T16" fmla="*/ 519 w 519"/>
                <a:gd name="T17" fmla="*/ 0 h 65"/>
                <a:gd name="T18" fmla="*/ 519 w 519"/>
                <a:gd name="T19" fmla="*/ 26 h 65"/>
                <a:gd name="T20" fmla="*/ 483 w 519"/>
                <a:gd name="T21" fmla="*/ 65 h 65"/>
                <a:gd name="T22" fmla="*/ 45 w 519"/>
                <a:gd name="T23" fmla="*/ 49 h 65"/>
                <a:gd name="T24" fmla="*/ 474 w 519"/>
                <a:gd name="T25" fmla="*/ 49 h 65"/>
                <a:gd name="T26" fmla="*/ 503 w 519"/>
                <a:gd name="T27" fmla="*/ 20 h 65"/>
                <a:gd name="T28" fmla="*/ 503 w 519"/>
                <a:gd name="T29" fmla="*/ 16 h 65"/>
                <a:gd name="T30" fmla="*/ 320 w 519"/>
                <a:gd name="T31" fmla="*/ 16 h 65"/>
                <a:gd name="T32" fmla="*/ 304 w 519"/>
                <a:gd name="T33" fmla="*/ 33 h 65"/>
                <a:gd name="T34" fmla="*/ 215 w 519"/>
                <a:gd name="T35" fmla="*/ 33 h 65"/>
                <a:gd name="T36" fmla="*/ 199 w 519"/>
                <a:gd name="T37" fmla="*/ 16 h 65"/>
                <a:gd name="T38" fmla="*/ 16 w 519"/>
                <a:gd name="T39" fmla="*/ 16 h 65"/>
                <a:gd name="T40" fmla="*/ 16 w 519"/>
                <a:gd name="T41" fmla="*/ 20 h 65"/>
                <a:gd name="T42" fmla="*/ 45 w 519"/>
                <a:gd name="T43" fmla="*/ 4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65">
                  <a:moveTo>
                    <a:pt x="483" y="65"/>
                  </a:moveTo>
                  <a:lnTo>
                    <a:pt x="37" y="65"/>
                  </a:lnTo>
                  <a:lnTo>
                    <a:pt x="0" y="26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23" y="16"/>
                  </a:lnTo>
                  <a:lnTo>
                    <a:pt x="296" y="16"/>
                  </a:lnTo>
                  <a:lnTo>
                    <a:pt x="312" y="0"/>
                  </a:lnTo>
                  <a:lnTo>
                    <a:pt x="519" y="0"/>
                  </a:lnTo>
                  <a:lnTo>
                    <a:pt x="519" y="26"/>
                  </a:lnTo>
                  <a:lnTo>
                    <a:pt x="483" y="65"/>
                  </a:lnTo>
                  <a:close/>
                  <a:moveTo>
                    <a:pt x="45" y="49"/>
                  </a:moveTo>
                  <a:lnTo>
                    <a:pt x="474" y="49"/>
                  </a:lnTo>
                  <a:lnTo>
                    <a:pt x="503" y="20"/>
                  </a:lnTo>
                  <a:lnTo>
                    <a:pt x="503" y="16"/>
                  </a:lnTo>
                  <a:lnTo>
                    <a:pt x="320" y="16"/>
                  </a:lnTo>
                  <a:lnTo>
                    <a:pt x="304" y="33"/>
                  </a:lnTo>
                  <a:lnTo>
                    <a:pt x="215" y="33"/>
                  </a:lnTo>
                  <a:lnTo>
                    <a:pt x="199" y="16"/>
                  </a:lnTo>
                  <a:lnTo>
                    <a:pt x="16" y="16"/>
                  </a:lnTo>
                  <a:lnTo>
                    <a:pt x="16" y="20"/>
                  </a:lnTo>
                  <a:lnTo>
                    <a:pt x="45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45E46A23-C5AD-4D57-9BDF-EEE30DDB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5" y="2046288"/>
              <a:ext cx="122238" cy="412750"/>
            </a:xfrm>
            <a:custGeom>
              <a:avLst/>
              <a:gdLst>
                <a:gd name="T0" fmla="*/ 38 w 38"/>
                <a:gd name="T1" fmla="*/ 0 h 128"/>
                <a:gd name="T2" fmla="*/ 16 w 38"/>
                <a:gd name="T3" fmla="*/ 0 h 128"/>
                <a:gd name="T4" fmla="*/ 0 w 38"/>
                <a:gd name="T5" fmla="*/ 16 h 128"/>
                <a:gd name="T6" fmla="*/ 0 w 38"/>
                <a:gd name="T7" fmla="*/ 128 h 128"/>
                <a:gd name="T8" fmla="*/ 8 w 38"/>
                <a:gd name="T9" fmla="*/ 128 h 128"/>
                <a:gd name="T10" fmla="*/ 8 w 38"/>
                <a:gd name="T11" fmla="*/ 16 h 128"/>
                <a:gd name="T12" fmla="*/ 16 w 38"/>
                <a:gd name="T13" fmla="*/ 8 h 128"/>
                <a:gd name="T14" fmla="*/ 35 w 38"/>
                <a:gd name="T15" fmla="*/ 8 h 128"/>
                <a:gd name="T16" fmla="*/ 38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3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1"/>
                    <a:pt x="12" y="8"/>
                    <a:pt x="16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6" y="5"/>
                    <a:pt x="37" y="2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49" name="Freeform 71">
              <a:extLst>
                <a:ext uri="{FF2B5EF4-FFF2-40B4-BE49-F238E27FC236}">
                  <a16:creationId xmlns:a16="http://schemas.microsoft.com/office/drawing/2014/main" id="{20E62964-42FF-4EB2-A27C-BEAE77BC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950" y="2046288"/>
              <a:ext cx="122238" cy="412750"/>
            </a:xfrm>
            <a:custGeom>
              <a:avLst/>
              <a:gdLst>
                <a:gd name="T0" fmla="*/ 22 w 38"/>
                <a:gd name="T1" fmla="*/ 0 h 128"/>
                <a:gd name="T2" fmla="*/ 0 w 38"/>
                <a:gd name="T3" fmla="*/ 0 h 128"/>
                <a:gd name="T4" fmla="*/ 3 w 38"/>
                <a:gd name="T5" fmla="*/ 8 h 128"/>
                <a:gd name="T6" fmla="*/ 22 w 38"/>
                <a:gd name="T7" fmla="*/ 8 h 128"/>
                <a:gd name="T8" fmla="*/ 30 w 38"/>
                <a:gd name="T9" fmla="*/ 16 h 128"/>
                <a:gd name="T10" fmla="*/ 30 w 38"/>
                <a:gd name="T11" fmla="*/ 128 h 128"/>
                <a:gd name="T12" fmla="*/ 38 w 38"/>
                <a:gd name="T13" fmla="*/ 128 h 128"/>
                <a:gd name="T14" fmla="*/ 38 w 38"/>
                <a:gd name="T15" fmla="*/ 16 h 128"/>
                <a:gd name="T16" fmla="*/ 22 w 38"/>
                <a:gd name="T1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28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5"/>
                    <a:pt x="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6" y="8"/>
                    <a:pt x="30" y="11"/>
                    <a:pt x="30" y="16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7"/>
                    <a:pt x="31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50" name="Freeform 72">
              <a:extLst>
                <a:ext uri="{FF2B5EF4-FFF2-40B4-BE49-F238E27FC236}">
                  <a16:creationId xmlns:a16="http://schemas.microsoft.com/office/drawing/2014/main" id="{664B6CAE-3811-4284-933E-A1B0B0737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2098675"/>
              <a:ext cx="617538" cy="360363"/>
            </a:xfrm>
            <a:custGeom>
              <a:avLst/>
              <a:gdLst>
                <a:gd name="T0" fmla="*/ 175 w 192"/>
                <a:gd name="T1" fmla="*/ 0 h 112"/>
                <a:gd name="T2" fmla="*/ 176 w 192"/>
                <a:gd name="T3" fmla="*/ 8 h 112"/>
                <a:gd name="T4" fmla="*/ 184 w 192"/>
                <a:gd name="T5" fmla="*/ 8 h 112"/>
                <a:gd name="T6" fmla="*/ 184 w 192"/>
                <a:gd name="T7" fmla="*/ 104 h 112"/>
                <a:gd name="T8" fmla="*/ 8 w 192"/>
                <a:gd name="T9" fmla="*/ 104 h 112"/>
                <a:gd name="T10" fmla="*/ 8 w 192"/>
                <a:gd name="T11" fmla="*/ 8 h 112"/>
                <a:gd name="T12" fmla="*/ 16 w 192"/>
                <a:gd name="T13" fmla="*/ 8 h 112"/>
                <a:gd name="T14" fmla="*/ 17 w 192"/>
                <a:gd name="T15" fmla="*/ 0 h 112"/>
                <a:gd name="T16" fmla="*/ 0 w 192"/>
                <a:gd name="T17" fmla="*/ 0 h 112"/>
                <a:gd name="T18" fmla="*/ 0 w 192"/>
                <a:gd name="T19" fmla="*/ 112 h 112"/>
                <a:gd name="T20" fmla="*/ 192 w 192"/>
                <a:gd name="T21" fmla="*/ 112 h 112"/>
                <a:gd name="T22" fmla="*/ 192 w 192"/>
                <a:gd name="T23" fmla="*/ 0 h 112"/>
                <a:gd name="T24" fmla="*/ 175 w 192"/>
                <a:gd name="T2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112">
                  <a:moveTo>
                    <a:pt x="175" y="0"/>
                  </a:moveTo>
                  <a:cubicBezTo>
                    <a:pt x="175" y="2"/>
                    <a:pt x="176" y="5"/>
                    <a:pt x="176" y="8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5"/>
                    <a:pt x="17" y="2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0"/>
                    <a:pt x="192" y="0"/>
                    <a:pt x="192" y="0"/>
                  </a:cubicBezTo>
                  <a:lnTo>
                    <a:pt x="1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  <p:sp>
          <p:nvSpPr>
            <p:cNvPr id="51" name="Freeform 73">
              <a:extLst>
                <a:ext uri="{FF2B5EF4-FFF2-40B4-BE49-F238E27FC236}">
                  <a16:creationId xmlns:a16="http://schemas.microsoft.com/office/drawing/2014/main" id="{8D8C1B1B-ED68-444D-B3C1-70E4703F1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050" y="1914525"/>
              <a:ext cx="463550" cy="466725"/>
            </a:xfrm>
            <a:custGeom>
              <a:avLst/>
              <a:gdLst>
                <a:gd name="T0" fmla="*/ 76 w 144"/>
                <a:gd name="T1" fmla="*/ 69 h 145"/>
                <a:gd name="T2" fmla="*/ 83 w 144"/>
                <a:gd name="T3" fmla="*/ 69 h 145"/>
                <a:gd name="T4" fmla="*/ 83 w 144"/>
                <a:gd name="T5" fmla="*/ 77 h 145"/>
                <a:gd name="T6" fmla="*/ 76 w 144"/>
                <a:gd name="T7" fmla="*/ 77 h 145"/>
                <a:gd name="T8" fmla="*/ 76 w 144"/>
                <a:gd name="T9" fmla="*/ 83 h 145"/>
                <a:gd name="T10" fmla="*/ 68 w 144"/>
                <a:gd name="T11" fmla="*/ 83 h 145"/>
                <a:gd name="T12" fmla="*/ 68 w 144"/>
                <a:gd name="T13" fmla="*/ 77 h 145"/>
                <a:gd name="T14" fmla="*/ 61 w 144"/>
                <a:gd name="T15" fmla="*/ 77 h 145"/>
                <a:gd name="T16" fmla="*/ 61 w 144"/>
                <a:gd name="T17" fmla="*/ 69 h 145"/>
                <a:gd name="T18" fmla="*/ 68 w 144"/>
                <a:gd name="T19" fmla="*/ 69 h 145"/>
                <a:gd name="T20" fmla="*/ 68 w 144"/>
                <a:gd name="T21" fmla="*/ 62 h 145"/>
                <a:gd name="T22" fmla="*/ 76 w 144"/>
                <a:gd name="T23" fmla="*/ 62 h 145"/>
                <a:gd name="T24" fmla="*/ 76 w 144"/>
                <a:gd name="T25" fmla="*/ 69 h 145"/>
                <a:gd name="T26" fmla="*/ 72 w 144"/>
                <a:gd name="T27" fmla="*/ 20 h 145"/>
                <a:gd name="T28" fmla="*/ 125 w 144"/>
                <a:gd name="T29" fmla="*/ 69 h 145"/>
                <a:gd name="T30" fmla="*/ 129 w 144"/>
                <a:gd name="T31" fmla="*/ 69 h 145"/>
                <a:gd name="T32" fmla="*/ 129 w 144"/>
                <a:gd name="T33" fmla="*/ 77 h 145"/>
                <a:gd name="T34" fmla="*/ 98 w 144"/>
                <a:gd name="T35" fmla="*/ 77 h 145"/>
                <a:gd name="T36" fmla="*/ 98 w 144"/>
                <a:gd name="T37" fmla="*/ 73 h 145"/>
                <a:gd name="T38" fmla="*/ 72 w 144"/>
                <a:gd name="T39" fmla="*/ 47 h 145"/>
                <a:gd name="T40" fmla="*/ 46 w 144"/>
                <a:gd name="T41" fmla="*/ 73 h 145"/>
                <a:gd name="T42" fmla="*/ 72 w 144"/>
                <a:gd name="T43" fmla="*/ 98 h 145"/>
                <a:gd name="T44" fmla="*/ 72 w 144"/>
                <a:gd name="T45" fmla="*/ 106 h 145"/>
                <a:gd name="T46" fmla="*/ 38 w 144"/>
                <a:gd name="T47" fmla="*/ 73 h 145"/>
                <a:gd name="T48" fmla="*/ 72 w 144"/>
                <a:gd name="T49" fmla="*/ 39 h 145"/>
                <a:gd name="T50" fmla="*/ 106 w 144"/>
                <a:gd name="T51" fmla="*/ 69 h 145"/>
                <a:gd name="T52" fmla="*/ 117 w 144"/>
                <a:gd name="T53" fmla="*/ 69 h 145"/>
                <a:gd name="T54" fmla="*/ 72 w 144"/>
                <a:gd name="T55" fmla="*/ 28 h 145"/>
                <a:gd name="T56" fmla="*/ 27 w 144"/>
                <a:gd name="T57" fmla="*/ 73 h 145"/>
                <a:gd name="T58" fmla="*/ 32 w 144"/>
                <a:gd name="T59" fmla="*/ 93 h 145"/>
                <a:gd name="T60" fmla="*/ 33 w 144"/>
                <a:gd name="T61" fmla="*/ 93 h 145"/>
                <a:gd name="T62" fmla="*/ 42 w 144"/>
                <a:gd name="T63" fmla="*/ 102 h 145"/>
                <a:gd name="T64" fmla="*/ 42 w 144"/>
                <a:gd name="T65" fmla="*/ 106 h 145"/>
                <a:gd name="T66" fmla="*/ 72 w 144"/>
                <a:gd name="T67" fmla="*/ 118 h 145"/>
                <a:gd name="T68" fmla="*/ 72 w 144"/>
                <a:gd name="T69" fmla="*/ 126 h 145"/>
                <a:gd name="T70" fmla="*/ 35 w 144"/>
                <a:gd name="T71" fmla="*/ 111 h 145"/>
                <a:gd name="T72" fmla="*/ 33 w 144"/>
                <a:gd name="T73" fmla="*/ 111 h 145"/>
                <a:gd name="T74" fmla="*/ 24 w 144"/>
                <a:gd name="T75" fmla="*/ 102 h 145"/>
                <a:gd name="T76" fmla="*/ 25 w 144"/>
                <a:gd name="T77" fmla="*/ 97 h 145"/>
                <a:gd name="T78" fmla="*/ 19 w 144"/>
                <a:gd name="T79" fmla="*/ 73 h 145"/>
                <a:gd name="T80" fmla="*/ 72 w 144"/>
                <a:gd name="T81" fmla="*/ 20 h 145"/>
                <a:gd name="T82" fmla="*/ 72 w 144"/>
                <a:gd name="T83" fmla="*/ 8 h 145"/>
                <a:gd name="T84" fmla="*/ 136 w 144"/>
                <a:gd name="T85" fmla="*/ 73 h 145"/>
                <a:gd name="T86" fmla="*/ 72 w 144"/>
                <a:gd name="T87" fmla="*/ 137 h 145"/>
                <a:gd name="T88" fmla="*/ 8 w 144"/>
                <a:gd name="T89" fmla="*/ 73 h 145"/>
                <a:gd name="T90" fmla="*/ 72 w 144"/>
                <a:gd name="T91" fmla="*/ 8 h 145"/>
                <a:gd name="T92" fmla="*/ 0 w 144"/>
                <a:gd name="T93" fmla="*/ 73 h 145"/>
                <a:gd name="T94" fmla="*/ 72 w 144"/>
                <a:gd name="T95" fmla="*/ 145 h 145"/>
                <a:gd name="T96" fmla="*/ 144 w 144"/>
                <a:gd name="T97" fmla="*/ 73 h 145"/>
                <a:gd name="T98" fmla="*/ 72 w 144"/>
                <a:gd name="T99" fmla="*/ 0 h 145"/>
                <a:gd name="T100" fmla="*/ 0 w 144"/>
                <a:gd name="T101" fmla="*/ 7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45">
                  <a:moveTo>
                    <a:pt x="76" y="69"/>
                  </a:moveTo>
                  <a:cubicBezTo>
                    <a:pt x="83" y="69"/>
                    <a:pt x="83" y="69"/>
                    <a:pt x="83" y="69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76" y="62"/>
                    <a:pt x="76" y="62"/>
                    <a:pt x="76" y="62"/>
                  </a:cubicBezTo>
                  <a:lnTo>
                    <a:pt x="76" y="69"/>
                  </a:lnTo>
                  <a:close/>
                  <a:moveTo>
                    <a:pt x="72" y="20"/>
                  </a:moveTo>
                  <a:cubicBezTo>
                    <a:pt x="100" y="20"/>
                    <a:pt x="123" y="41"/>
                    <a:pt x="125" y="69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8" y="58"/>
                    <a:pt x="86" y="47"/>
                    <a:pt x="72" y="47"/>
                  </a:cubicBezTo>
                  <a:cubicBezTo>
                    <a:pt x="58" y="47"/>
                    <a:pt x="46" y="58"/>
                    <a:pt x="46" y="73"/>
                  </a:cubicBezTo>
                  <a:cubicBezTo>
                    <a:pt x="46" y="87"/>
                    <a:pt x="58" y="98"/>
                    <a:pt x="72" y="98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53" y="106"/>
                    <a:pt x="38" y="91"/>
                    <a:pt x="38" y="73"/>
                  </a:cubicBezTo>
                  <a:cubicBezTo>
                    <a:pt x="38" y="54"/>
                    <a:pt x="53" y="39"/>
                    <a:pt x="72" y="39"/>
                  </a:cubicBezTo>
                  <a:cubicBezTo>
                    <a:pt x="89" y="39"/>
                    <a:pt x="104" y="52"/>
                    <a:pt x="106" y="69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5" y="46"/>
                    <a:pt x="95" y="28"/>
                    <a:pt x="72" y="28"/>
                  </a:cubicBezTo>
                  <a:cubicBezTo>
                    <a:pt x="47" y="28"/>
                    <a:pt x="27" y="48"/>
                    <a:pt x="27" y="73"/>
                  </a:cubicBezTo>
                  <a:cubicBezTo>
                    <a:pt x="27" y="80"/>
                    <a:pt x="29" y="87"/>
                    <a:pt x="32" y="93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8" y="93"/>
                    <a:pt x="42" y="97"/>
                    <a:pt x="42" y="102"/>
                  </a:cubicBezTo>
                  <a:cubicBezTo>
                    <a:pt x="42" y="103"/>
                    <a:pt x="42" y="104"/>
                    <a:pt x="42" y="106"/>
                  </a:cubicBezTo>
                  <a:cubicBezTo>
                    <a:pt x="50" y="113"/>
                    <a:pt x="60" y="118"/>
                    <a:pt x="72" y="118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58" y="126"/>
                    <a:pt x="45" y="120"/>
                    <a:pt x="35" y="111"/>
                  </a:cubicBezTo>
                  <a:cubicBezTo>
                    <a:pt x="35" y="111"/>
                    <a:pt x="34" y="111"/>
                    <a:pt x="33" y="111"/>
                  </a:cubicBezTo>
                  <a:cubicBezTo>
                    <a:pt x="28" y="111"/>
                    <a:pt x="24" y="107"/>
                    <a:pt x="24" y="102"/>
                  </a:cubicBezTo>
                  <a:cubicBezTo>
                    <a:pt x="24" y="100"/>
                    <a:pt x="24" y="99"/>
                    <a:pt x="25" y="97"/>
                  </a:cubicBezTo>
                  <a:cubicBezTo>
                    <a:pt x="21" y="90"/>
                    <a:pt x="19" y="81"/>
                    <a:pt x="19" y="73"/>
                  </a:cubicBezTo>
                  <a:cubicBezTo>
                    <a:pt x="19" y="43"/>
                    <a:pt x="43" y="20"/>
                    <a:pt x="72" y="20"/>
                  </a:cubicBezTo>
                  <a:moveTo>
                    <a:pt x="72" y="8"/>
                  </a:moveTo>
                  <a:cubicBezTo>
                    <a:pt x="107" y="8"/>
                    <a:pt x="136" y="37"/>
                    <a:pt x="136" y="73"/>
                  </a:cubicBezTo>
                  <a:cubicBezTo>
                    <a:pt x="136" y="108"/>
                    <a:pt x="107" y="137"/>
                    <a:pt x="72" y="137"/>
                  </a:cubicBezTo>
                  <a:cubicBezTo>
                    <a:pt x="37" y="137"/>
                    <a:pt x="8" y="108"/>
                    <a:pt x="8" y="73"/>
                  </a:cubicBezTo>
                  <a:cubicBezTo>
                    <a:pt x="8" y="37"/>
                    <a:pt x="37" y="8"/>
                    <a:pt x="72" y="8"/>
                  </a:cubicBezTo>
                  <a:moveTo>
                    <a:pt x="0" y="73"/>
                  </a:moveTo>
                  <a:cubicBezTo>
                    <a:pt x="0" y="112"/>
                    <a:pt x="32" y="145"/>
                    <a:pt x="72" y="145"/>
                  </a:cubicBezTo>
                  <a:cubicBezTo>
                    <a:pt x="112" y="145"/>
                    <a:pt x="144" y="112"/>
                    <a:pt x="144" y="73"/>
                  </a:cubicBezTo>
                  <a:cubicBezTo>
                    <a:pt x="144" y="33"/>
                    <a:pt x="112" y="0"/>
                    <a:pt x="72" y="0"/>
                  </a:cubicBezTo>
                  <a:cubicBezTo>
                    <a:pt x="32" y="0"/>
                    <a:pt x="0" y="33"/>
                    <a:pt x="0" y="7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sz="2400" dirty="0">
                <a:latin typeface="TT Hoves"/>
              </a:endParaRPr>
            </a:p>
          </p:txBody>
        </p:sp>
      </p:grpSp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B4A6CEA8-ED23-44ED-8683-5A44FF8A9AAE}"/>
              </a:ext>
            </a:extLst>
          </p:cNvPr>
          <p:cNvCxnSpPr>
            <a:cxnSpLocks/>
            <a:stCxn id="978" idx="2"/>
          </p:cNvCxnSpPr>
          <p:nvPr/>
        </p:nvCxnSpPr>
        <p:spPr>
          <a:xfrm rot="16200000" flipH="1">
            <a:off x="3551465" y="2387442"/>
            <a:ext cx="460110" cy="3228776"/>
          </a:xfrm>
          <a:prstGeom prst="bentConnector2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Соединитель: уступ 57">
            <a:extLst>
              <a:ext uri="{FF2B5EF4-FFF2-40B4-BE49-F238E27FC236}">
                <a16:creationId xmlns:a16="http://schemas.microsoft.com/office/drawing/2014/main" id="{C55B9F50-F724-486A-9C0A-E52AE65FD8CC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>
            <a:off x="7722475" y="2177724"/>
            <a:ext cx="524325" cy="3547177"/>
          </a:xfrm>
          <a:prstGeom prst="bentConnector2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0" name="Прямоугольник: скругленные углы 959">
            <a:extLst>
              <a:ext uri="{FF2B5EF4-FFF2-40B4-BE49-F238E27FC236}">
                <a16:creationId xmlns:a16="http://schemas.microsoft.com/office/drawing/2014/main" id="{C0ED7FDF-5691-4B78-A2BE-27BD937CA7B2}"/>
              </a:ext>
            </a:extLst>
          </p:cNvPr>
          <p:cNvSpPr/>
          <p:nvPr/>
        </p:nvSpPr>
        <p:spPr>
          <a:xfrm>
            <a:off x="581015" y="2511030"/>
            <a:ext cx="10946075" cy="461663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T Hoves"/>
              <a:ea typeface="Arial"/>
              <a:cs typeface="Arial"/>
              <a:sym typeface="Arial"/>
            </a:endParaRPr>
          </a:p>
        </p:txBody>
      </p:sp>
      <p:cxnSp>
        <p:nvCxnSpPr>
          <p:cNvPr id="967" name="Прямая соединительная линия 966">
            <a:extLst>
              <a:ext uri="{FF2B5EF4-FFF2-40B4-BE49-F238E27FC236}">
                <a16:creationId xmlns:a16="http://schemas.microsoft.com/office/drawing/2014/main" id="{71083937-6412-4F02-97F0-CE89A7C8876F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5761733" y="3683671"/>
            <a:ext cx="0" cy="202162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Прямоугольник: скругленные углы 82">
            <a:extLst>
              <a:ext uri="{FF2B5EF4-FFF2-40B4-BE49-F238E27FC236}">
                <a16:creationId xmlns:a16="http://schemas.microsoft.com/office/drawing/2014/main" id="{908843B4-A122-4894-B8BF-11D15DF0FC84}"/>
              </a:ext>
            </a:extLst>
          </p:cNvPr>
          <p:cNvSpPr/>
          <p:nvPr/>
        </p:nvSpPr>
        <p:spPr>
          <a:xfrm>
            <a:off x="589238" y="5567154"/>
            <a:ext cx="10937853" cy="461663"/>
          </a:xfrm>
          <a:prstGeom prst="roundRect">
            <a:avLst>
              <a:gd name="adj" fmla="val 0"/>
            </a:avLst>
          </a:prstGeom>
          <a:noFill/>
          <a:ln w="19050" cap="flat">
            <a:solidFill>
              <a:schemeClr val="bg1">
                <a:lumMod val="85000"/>
              </a:schemeClr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T Hoves"/>
              <a:ea typeface="Arial"/>
              <a:cs typeface="Arial"/>
              <a:sym typeface="Arial"/>
            </a:endParaRPr>
          </a:p>
        </p:txBody>
      </p:sp>
      <p:sp>
        <p:nvSpPr>
          <p:cNvPr id="976" name="TextBox 975">
            <a:extLst>
              <a:ext uri="{FF2B5EF4-FFF2-40B4-BE49-F238E27FC236}">
                <a16:creationId xmlns:a16="http://schemas.microsoft.com/office/drawing/2014/main" id="{EACD8ECC-6301-45B6-8F72-98C0CD348330}"/>
              </a:ext>
            </a:extLst>
          </p:cNvPr>
          <p:cNvSpPr txBox="1"/>
          <p:nvPr/>
        </p:nvSpPr>
        <p:spPr>
          <a:xfrm>
            <a:off x="3392175" y="5693461"/>
            <a:ext cx="5081517" cy="553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NGFW, SIEM</a:t>
            </a:r>
            <a:r>
              <a:rPr kumimoji="0" lang="ru-RU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 (</a:t>
            </a:r>
            <a:r>
              <a:rPr lang="en-US" sz="20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S</a:t>
            </a: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yslog), DLP- </a:t>
            </a:r>
            <a:r>
              <a:rPr kumimoji="0" lang="ru-RU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и </a:t>
            </a: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AV-</a:t>
            </a:r>
            <a:r>
              <a:rPr kumimoji="0" lang="ru-RU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системы</a:t>
            </a:r>
            <a:r>
              <a:rPr kumimoji="0" lang="en-US" sz="200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 (ICAP)</a:t>
            </a:r>
            <a:endParaRPr kumimoji="0" lang="ru-RU" sz="2000" i="0" u="none" strike="noStrike" cap="none" spc="0" normalizeH="0" baseline="0" dirty="0">
              <a:ln>
                <a:noFill/>
              </a:ln>
              <a:solidFill>
                <a:srgbClr val="575657"/>
              </a:solidFill>
              <a:effectLst/>
              <a:uFillTx/>
              <a:latin typeface="TT Hoves"/>
              <a:ea typeface="Arial"/>
              <a:cs typeface="Arial"/>
              <a:sym typeface="Arial"/>
            </a:endParaRPr>
          </a:p>
        </p:txBody>
      </p:sp>
      <p:cxnSp>
        <p:nvCxnSpPr>
          <p:cNvPr id="88" name="Прямая соединительная линия 87">
            <a:extLst>
              <a:ext uri="{FF2B5EF4-FFF2-40B4-BE49-F238E27FC236}">
                <a16:creationId xmlns:a16="http://schemas.microsoft.com/office/drawing/2014/main" id="{16CAA1C9-6607-4722-A4B5-2ECAB522A3AC}"/>
              </a:ext>
            </a:extLst>
          </p:cNvPr>
          <p:cNvCxnSpPr>
            <a:cxnSpLocks/>
          </p:cNvCxnSpPr>
          <p:nvPr/>
        </p:nvCxnSpPr>
        <p:spPr>
          <a:xfrm>
            <a:off x="5773126" y="4914355"/>
            <a:ext cx="0" cy="243937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78" name="TextBox 977">
            <a:extLst>
              <a:ext uri="{FF2B5EF4-FFF2-40B4-BE49-F238E27FC236}">
                <a16:creationId xmlns:a16="http://schemas.microsoft.com/office/drawing/2014/main" id="{F8F17B7F-8AED-47A8-9D83-13AFAA5E7831}"/>
              </a:ext>
            </a:extLst>
          </p:cNvPr>
          <p:cNvSpPr txBox="1"/>
          <p:nvPr/>
        </p:nvSpPr>
        <p:spPr>
          <a:xfrm>
            <a:off x="695325" y="3170575"/>
            <a:ext cx="29436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Передача событий веб-безопасности</a:t>
            </a:r>
            <a:b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</a:br>
            <a: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для их дальнейшей корреляции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EA8682-13A3-4532-ADD3-871821BA6C8A}"/>
              </a:ext>
            </a:extLst>
          </p:cNvPr>
          <p:cNvSpPr txBox="1"/>
          <p:nvPr/>
        </p:nvSpPr>
        <p:spPr>
          <a:xfrm>
            <a:off x="3750191" y="3160453"/>
            <a:ext cx="402308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Формирование виртуальных патчей для защиты</a:t>
            </a:r>
            <a:b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</a:br>
            <a:r>
              <a:rPr kumimoji="0" lang="ru-RU" sz="1400" b="0" i="0" u="none" strike="noStrike" cap="none" spc="0" normalizeH="0" baseline="0" dirty="0">
                <a:ln>
                  <a:noFill/>
                </a:ln>
                <a:solidFill>
                  <a:srgbClr val="575657"/>
                </a:solidFill>
                <a:effectLst/>
                <a:uFillTx/>
                <a:latin typeface="TT Hoves"/>
                <a:ea typeface="Arial"/>
                <a:cs typeface="Arial"/>
                <a:sym typeface="Arial"/>
              </a:rPr>
              <a:t>от эксплуатации имеющихся уязвимостей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DA0D8D0-9F0B-48EA-93B9-55C6FA72E1C8}"/>
              </a:ext>
            </a:extLst>
          </p:cNvPr>
          <p:cNvSpPr txBox="1"/>
          <p:nvPr/>
        </p:nvSpPr>
        <p:spPr>
          <a:xfrm>
            <a:off x="8051139" y="3165932"/>
            <a:ext cx="3414171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Защита веб-порталов </a:t>
            </a:r>
            <a:br>
              <a:rPr lang="en-US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</a:br>
            <a:r>
              <a:rPr lang="ru-RU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от загрузки</a:t>
            </a:r>
            <a:r>
              <a:rPr lang="en-US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 </a:t>
            </a:r>
            <a:r>
              <a:rPr lang="ru-RU" sz="1400" dirty="0">
                <a:solidFill>
                  <a:srgbClr val="575657"/>
                </a:solidFill>
                <a:latin typeface="TT Hoves"/>
                <a:ea typeface="Arial"/>
                <a:cs typeface="Arial"/>
                <a:sym typeface="Arial"/>
              </a:rPr>
              <a:t>вредоносного ПО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rgbClr val="575657"/>
              </a:solidFill>
              <a:effectLst/>
              <a:uFillTx/>
              <a:latin typeface="TT Hoves"/>
              <a:ea typeface="Arial"/>
              <a:cs typeface="Arial"/>
              <a:sym typeface="Arial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CC522EB9-9354-4ABA-B655-2ECC47E547A1}"/>
              </a:ext>
            </a:extLst>
          </p:cNvPr>
          <p:cNvSpPr txBox="1"/>
          <p:nvPr/>
        </p:nvSpPr>
        <p:spPr>
          <a:xfrm>
            <a:off x="3442153" y="1432107"/>
            <a:ext cx="5066416" cy="46166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  <a:sym typeface="Arial Black"/>
              </a:rPr>
              <a:t>ПРОДУКТЫ </a:t>
            </a:r>
            <a:r>
              <a:rPr kumimoji="0" lang="en" sz="2400" b="1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  <a:sym typeface="Arial Black"/>
              </a:rPr>
              <a:t>POSITIVE TECHNOLOGIES</a:t>
            </a:r>
          </a:p>
        </p:txBody>
      </p:sp>
      <p:sp>
        <p:nvSpPr>
          <p:cNvPr id="54" name="Текст 6">
            <a:extLst>
              <a:ext uri="{FF2B5EF4-FFF2-40B4-BE49-F238E27FC236}">
                <a16:creationId xmlns:a16="http://schemas.microsoft.com/office/drawing/2014/main" id="{7CB7A59F-40AF-41A3-93F2-8324F1E8D682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64418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5788663-0E9F-F774-85C9-7A31F5EA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37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72133-C0CE-3344-A51F-39977C3582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29967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Варианты поставки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и модель лицензирования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FD351-E756-FE40-AFA4-BC8415353D3F}"/>
              </a:ext>
            </a:extLst>
          </p:cNvPr>
          <p:cNvSpPr txBox="1"/>
          <p:nvPr/>
        </p:nvSpPr>
        <p:spPr>
          <a:xfrm>
            <a:off x="453110" y="2364514"/>
            <a:ext cx="10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 Hoves"/>
              </a:rPr>
              <a:t>Варианты поставки</a:t>
            </a:r>
            <a:r>
              <a:rPr lang="en-US" sz="2000" b="1" dirty="0">
                <a:latin typeface="TT Hoves"/>
              </a:rPr>
              <a:t>: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T Hov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94DCD-1F6C-F949-8C9A-59530E323D40}"/>
              </a:ext>
            </a:extLst>
          </p:cNvPr>
          <p:cNvSpPr txBox="1"/>
          <p:nvPr/>
        </p:nvSpPr>
        <p:spPr>
          <a:xfrm>
            <a:off x="449198" y="3081681"/>
            <a:ext cx="484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 dirty="0">
                <a:latin typeface="TT Hoves"/>
              </a:rPr>
              <a:t>Лицензирование и ключевые метрики</a:t>
            </a:r>
            <a:r>
              <a:rPr lang="en-US" sz="2000" b="1" dirty="0">
                <a:latin typeface="TT Hoves"/>
              </a:rPr>
              <a:t>:</a:t>
            </a:r>
            <a:endParaRPr lang="ru-RU" sz="2000" b="1" dirty="0">
              <a:latin typeface="TT Hove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B1602-90D5-4F37-8702-A1149FB7EA2D}"/>
              </a:ext>
            </a:extLst>
          </p:cNvPr>
          <p:cNvSpPr txBox="1"/>
          <p:nvPr/>
        </p:nvSpPr>
        <p:spPr>
          <a:xfrm>
            <a:off x="3538568" y="2386917"/>
            <a:ext cx="3401076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2B6BF"/>
                </a:solidFill>
                <a:latin typeface="TT Hoves"/>
              </a:rPr>
              <a:t>Virtual appliance (</a:t>
            </a:r>
            <a:r>
              <a:rPr lang="ru-RU" sz="2000" dirty="0">
                <a:solidFill>
                  <a:srgbClr val="B2B6BF"/>
                </a:solidFill>
                <a:latin typeface="TT Hoves"/>
              </a:rPr>
              <a:t>до 10</a:t>
            </a:r>
            <a:r>
              <a:rPr lang="en-US" sz="2000" dirty="0">
                <a:solidFill>
                  <a:srgbClr val="B2B6BF"/>
                </a:solidFill>
                <a:latin typeface="TT Hoves"/>
              </a:rPr>
              <a:t>k RPS)</a:t>
            </a:r>
            <a:endParaRPr lang="ru-RU" sz="2000" dirty="0">
              <a:solidFill>
                <a:srgbClr val="B2B6BF"/>
              </a:solidFill>
              <a:latin typeface="TT Hove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AF235-D505-41E0-ADA4-89CECAF65F0E}"/>
              </a:ext>
            </a:extLst>
          </p:cNvPr>
          <p:cNvSpPr txBox="1"/>
          <p:nvPr/>
        </p:nvSpPr>
        <p:spPr>
          <a:xfrm>
            <a:off x="7055908" y="2146515"/>
            <a:ext cx="3398402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Arial Black" panose="020B0A04020102020204" pitchFamily="34" charset="0"/>
              </a:rPr>
              <a:t>Hardware appliance</a:t>
            </a:r>
            <a:endParaRPr lang="ru-RU" sz="2000" dirty="0">
              <a:solidFill>
                <a:srgbClr val="B2B6BF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FB9E7E-AC2D-4E58-A562-D6F594CE7CEB}"/>
              </a:ext>
            </a:extLst>
          </p:cNvPr>
          <p:cNvSpPr txBox="1"/>
          <p:nvPr/>
        </p:nvSpPr>
        <p:spPr>
          <a:xfrm>
            <a:off x="453110" y="3429000"/>
            <a:ext cx="984788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Максимальный объем трафика планируется подавать на систему (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RPS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/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Mbit</a:t>
            </a:r>
            <a:r>
              <a:rPr kumimoji="0" lang="ru-RU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) 1000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rPr>
              <a:t> RPS~100Mbit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T Hoves"/>
              </a:rPr>
              <a:t>Необходимость резервирования</a:t>
            </a: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ru-RU" dirty="0">
                <a:solidFill>
                  <a:prstClr val="black"/>
                </a:solidFill>
                <a:latin typeface="TT Hoves"/>
              </a:rPr>
              <a:t>Количество площадок</a:t>
            </a:r>
            <a:endParaRPr lang="en-US" dirty="0">
              <a:solidFill>
                <a:prstClr val="black"/>
              </a:solidFill>
              <a:latin typeface="TT Hoves"/>
            </a:endParaRPr>
          </a:p>
          <a:p>
            <a:pPr lvl="0">
              <a:buClr>
                <a:srgbClr val="C00000"/>
              </a:buClr>
              <a:defRPr/>
            </a:pPr>
            <a:endParaRPr lang="ru-RU" dirty="0">
              <a:solidFill>
                <a:prstClr val="black"/>
              </a:solidFill>
              <a:latin typeface="TT Hoves"/>
            </a:endParaRPr>
          </a:p>
          <a:p>
            <a:pPr lvl="0">
              <a:buClr>
                <a:srgbClr val="C00000"/>
              </a:buClr>
              <a:defRPr/>
            </a:pPr>
            <a:r>
              <a:rPr lang="ru-RU" b="1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Дополнительные модули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T Hoves"/>
              <a:ea typeface="Roboto" panose="02000000000000000000" pitchFamily="2" charset="0"/>
            </a:endParaRPr>
          </a:p>
          <a:p>
            <a:pPr marL="285750" lvl="0" indent="-2857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endParaRPr lang="ru-RU" b="1" dirty="0">
              <a:latin typeface="TT Hoves"/>
              <a:ea typeface="Roboto" panose="02000000000000000000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Анализ исходного кода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 (P-Code) - PTAI</a:t>
            </a:r>
            <a:endParaRPr lang="ru-RU" b="1" dirty="0">
              <a:solidFill>
                <a:prstClr val="black">
                  <a:lumMod val="75000"/>
                  <a:lumOff val="25000"/>
                </a:prstClr>
              </a:solidFill>
              <a:latin typeface="TT Hoves"/>
              <a:ea typeface="Roboto" panose="02000000000000000000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ru-RU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Антивирусная проверка контента (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M-Scan) - </a:t>
            </a:r>
            <a:r>
              <a:rPr lang="en-US" dirty="0" err="1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Multiscanner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latin typeface="TT Hoves"/>
              <a:ea typeface="Roboto" panose="020000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ru-RU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F44E30D3-F128-483D-BDDC-4A0C60B3CA29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3174250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83C504-1A93-4CCF-9FBD-7715949C3B15}"/>
              </a:ext>
            </a:extLst>
          </p:cNvPr>
          <p:cNvSpPr txBox="1"/>
          <p:nvPr/>
        </p:nvSpPr>
        <p:spPr>
          <a:xfrm>
            <a:off x="356686" y="1795110"/>
            <a:ext cx="7340942" cy="38401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Зрелый экспертный продукт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Третий по продажам продукт</a:t>
            </a:r>
            <a:r>
              <a:rPr lang="en-US" dirty="0">
                <a:latin typeface="TT Hoves"/>
              </a:rPr>
              <a:t> Positive Technologies</a:t>
            </a:r>
            <a:endParaRPr lang="ru-RU" dirty="0">
              <a:latin typeface="TT Hoves"/>
            </a:endParaRP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Второй по количеству инсталляций продукт</a:t>
            </a:r>
            <a:r>
              <a:rPr lang="en-US" dirty="0">
                <a:latin typeface="TT Hoves"/>
              </a:rPr>
              <a:t> Positive Technologies</a:t>
            </a:r>
            <a:endParaRPr lang="ru-RU" dirty="0">
              <a:latin typeface="TT Hoves"/>
            </a:endParaRP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Самый продаваемый продукт партнерами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Сертифицирован ФСТЭК</a:t>
            </a:r>
          </a:p>
          <a:p>
            <a:pPr marL="285750" indent="-285750">
              <a:lnSpc>
                <a:spcPts val="5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Состоит в реестре российского ПО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AB3B1-BA24-44D9-95D4-8E5D60B43CB4}"/>
              </a:ext>
            </a:extLst>
          </p:cNvPr>
          <p:cNvSpPr txBox="1"/>
          <p:nvPr/>
        </p:nvSpPr>
        <p:spPr>
          <a:xfrm>
            <a:off x="356686" y="713096"/>
            <a:ext cx="9747504" cy="73353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PTAF</a:t>
            </a:r>
            <a:r>
              <a:rPr lang="en-US" sz="4400" dirty="0">
                <a:solidFill>
                  <a:srgbClr val="CC171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3 </a:t>
            </a:r>
            <a:r>
              <a:rPr lang="ru-RU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 в сухом остатке</a:t>
            </a:r>
          </a:p>
        </p:txBody>
      </p:sp>
      <p:sp>
        <p:nvSpPr>
          <p:cNvPr id="6" name="Прямоугольник 11">
            <a:extLst>
              <a:ext uri="{FF2B5EF4-FFF2-40B4-BE49-F238E27FC236}">
                <a16:creationId xmlns:a16="http://schemas.microsoft.com/office/drawing/2014/main" id="{7C8F111E-E14C-4445-AE54-5449A51DA76E}"/>
              </a:ext>
            </a:extLst>
          </p:cNvPr>
          <p:cNvSpPr txBox="1"/>
          <p:nvPr/>
        </p:nvSpPr>
        <p:spPr>
          <a:xfrm>
            <a:off x="8095759" y="554126"/>
            <a:ext cx="29250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200">
                <a:solidFill>
                  <a:srgbClr val="404040"/>
                </a:solidFill>
              </a:defRPr>
            </a:pPr>
            <a:r>
              <a:rPr lang="ru-RU" b="1" dirty="0">
                <a:solidFill>
                  <a:srgbClr val="BB2F29"/>
                </a:solidFill>
                <a:latin typeface="TT Hoves"/>
              </a:rPr>
              <a:t>РЕЕСТР РОССИЙСКОГО ПО</a:t>
            </a:r>
            <a:br>
              <a:rPr lang="ru-RU" dirty="0">
                <a:latin typeface="TT Hoves"/>
              </a:rPr>
            </a:br>
            <a:r>
              <a:rPr lang="ru-RU" dirty="0">
                <a:latin typeface="TT Hoves"/>
              </a:rPr>
              <a:t>РЕГ. НОМЕР ПО: 1141 ОТ 14 ИЮНЯ 2016 Г.</a:t>
            </a:r>
          </a:p>
        </p:txBody>
      </p:sp>
      <p:pic>
        <p:nvPicPr>
          <p:cNvPr id="7" name="Рисунок 1" descr="Рисунок 1">
            <a:extLst>
              <a:ext uri="{FF2B5EF4-FFF2-40B4-BE49-F238E27FC236}">
                <a16:creationId xmlns:a16="http://schemas.microsoft.com/office/drawing/2014/main" id="{66911AD8-2F28-4164-BCAC-9156255B9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34538" y="1131524"/>
            <a:ext cx="2385216" cy="199143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2" descr="Picture 2">
            <a:extLst>
              <a:ext uri="{FF2B5EF4-FFF2-40B4-BE49-F238E27FC236}">
                <a16:creationId xmlns:a16="http://schemas.microsoft.com/office/drawing/2014/main" id="{A66A0C2F-E6C7-4AA8-BAFF-FFD353336C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538" y="3561859"/>
            <a:ext cx="2385216" cy="31015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Сертификат ФСТЭК России №3455…">
            <a:extLst>
              <a:ext uri="{FF2B5EF4-FFF2-40B4-BE49-F238E27FC236}">
                <a16:creationId xmlns:a16="http://schemas.microsoft.com/office/drawing/2014/main" id="{0DAAB474-7CA4-4776-A99A-B26954D49551}"/>
              </a:ext>
            </a:extLst>
          </p:cNvPr>
          <p:cNvSpPr txBox="1"/>
          <p:nvPr/>
        </p:nvSpPr>
        <p:spPr>
          <a:xfrm>
            <a:off x="8095759" y="3122960"/>
            <a:ext cx="213058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200" b="1">
                <a:solidFill>
                  <a:srgbClr val="BB2F29"/>
                </a:solidFill>
              </a:defRPr>
            </a:pPr>
            <a:r>
              <a:rPr lang="ru-RU" dirty="0">
                <a:latin typeface="TT Hoves"/>
              </a:rPr>
              <a:t>СЕРТИФИКАТ ФСТЭК РОССИИ </a:t>
            </a:r>
            <a:br>
              <a:rPr lang="ru-RU" dirty="0">
                <a:latin typeface="TT Hoves"/>
              </a:rPr>
            </a:br>
            <a:r>
              <a:rPr lang="ru-RU" dirty="0">
                <a:latin typeface="TT Hoves"/>
              </a:rPr>
              <a:t>№ 3455</a:t>
            </a:r>
            <a:r>
              <a:rPr lang="ru-RU" dirty="0">
                <a:solidFill>
                  <a:srgbClr val="C00000"/>
                </a:solidFill>
                <a:latin typeface="TT Hoves"/>
              </a:rPr>
              <a:t>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TT Hoves"/>
              </a:rPr>
              <a:t>ОТ 27 ОКТЯБРЯ 2015 Г.</a:t>
            </a: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2027A38D-FF6D-4C82-AC4C-1FD2799F0032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A389A461-53F1-4C69-939C-DD427765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/>
          <a:p>
            <a:fld id="{86CB4B4D-7CA3-9044-876B-883B54F8677D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999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39</a:t>
            </a:fld>
            <a:endParaRPr lang="ru-RU"/>
          </a:p>
        </p:txBody>
      </p:sp>
      <p:pic>
        <p:nvPicPr>
          <p:cNvPr id="36" name="Рисунок 10" descr="Рисунок 10">
            <a:extLst>
              <a:ext uri="{FF2B5EF4-FFF2-40B4-BE49-F238E27FC236}">
                <a16:creationId xmlns:a16="http://schemas.microsoft.com/office/drawing/2014/main" id="{37BFECA3-E8EE-4E3A-9BD4-626F7776F25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2782" y="1992912"/>
            <a:ext cx="4817089" cy="3557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0" name="Picture 6" descr="Закулисное видео Mortal Kombat показывает рождение культового &quot;get over  here&quot; Скорпиона">
            <a:extLst>
              <a:ext uri="{FF2B5EF4-FFF2-40B4-BE49-F238E27FC236}">
                <a16:creationId xmlns:a16="http://schemas.microsoft.com/office/drawing/2014/main" id="{36584BFB-34D0-47A9-A4A8-025D00A23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95" y="2381017"/>
            <a:ext cx="3818176" cy="278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09B67F6-EC92-486D-9575-29DBACCB1F5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50"/>
          <a:stretch/>
        </p:blipFill>
        <p:spPr>
          <a:xfrm>
            <a:off x="8331695" y="2342451"/>
            <a:ext cx="3818176" cy="2819056"/>
          </a:xfrm>
          <a:prstGeom prst="rect">
            <a:avLst/>
          </a:prstGeom>
        </p:spPr>
      </p:pic>
      <p:sp>
        <p:nvSpPr>
          <p:cNvPr id="13" name="Текст 3">
            <a:extLst>
              <a:ext uri="{FF2B5EF4-FFF2-40B4-BE49-F238E27FC236}">
                <a16:creationId xmlns:a16="http://schemas.microsoft.com/office/drawing/2014/main" id="{682DDA38-08F1-420B-99E6-970DB2DD9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3" y="1592263"/>
            <a:ext cx="7313196" cy="570716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Новый продукт, технологии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Экспертиза из коробки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Защита от атак на уровне </a:t>
            </a:r>
            <a:r>
              <a:rPr lang="en-US" dirty="0">
                <a:latin typeface="TT Hoves"/>
              </a:rPr>
              <a:t>web</a:t>
            </a:r>
            <a:r>
              <a:rPr lang="ru-RU" dirty="0">
                <a:latin typeface="TT Hoves"/>
              </a:rPr>
              <a:t> приложений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i="1" dirty="0">
                <a:latin typeface="TT Hoves"/>
              </a:rPr>
              <a:t>Большие нагрузки и высокая производительность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i="1" dirty="0">
                <a:latin typeface="TT Hoves"/>
              </a:rPr>
              <a:t>Распределенные атаки во времени </a:t>
            </a:r>
            <a:endParaRPr lang="ru-RU" dirty="0">
              <a:latin typeface="TT Hoves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Распределенная установка и удаленные площадки. Гибкость в поддерживаемой инфраструктуре за счет агентской поставки, в том числе.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i="1" dirty="0">
                <a:latin typeface="TT Hoves"/>
              </a:rPr>
              <a:t>Поддержка </a:t>
            </a:r>
            <a:r>
              <a:rPr lang="ru-RU" i="1" dirty="0" err="1">
                <a:latin typeface="TT Hoves"/>
              </a:rPr>
              <a:t>мультитеннантности</a:t>
            </a:r>
            <a:r>
              <a:rPr lang="ru-RU" i="1" dirty="0">
                <a:latin typeface="TT Hoves"/>
              </a:rPr>
              <a:t> из-коробки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Узлы обработки трафика и внутренние сервисы продукта автоматически</a:t>
            </a: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масштабируются независимо друг от друга.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dirty="0">
                <a:latin typeface="TT Hoves"/>
              </a:rPr>
              <a:t>Нативная поддержка облаков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i="1" dirty="0">
                <a:latin typeface="TT Hoves"/>
              </a:rPr>
              <a:t>Облачное обновление экспертизы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4887C626-82B9-4F86-8174-30F825F1D492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E84D970F-36BE-4933-AD47-CF558D495562}"/>
              </a:ext>
            </a:extLst>
          </p:cNvPr>
          <p:cNvSpPr txBox="1">
            <a:spLocks/>
          </p:cNvSpPr>
          <p:nvPr/>
        </p:nvSpPr>
        <p:spPr>
          <a:xfrm>
            <a:off x="330049" y="671266"/>
            <a:ext cx="11203139" cy="92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400" kern="1200">
                <a:solidFill>
                  <a:srgbClr val="CC171E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PTAF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4.x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32502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AE4C5E1-DF25-B46E-B976-183FE0ED4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3EBD7D2-B458-4DDA-8EED-FF6510926D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10726738" cy="1425575"/>
          </a:xfrm>
        </p:spPr>
        <p:txBody>
          <a:bodyPr/>
          <a:lstStyle/>
          <a:p>
            <a:r>
              <a:rPr lang="ru-RU" dirty="0"/>
              <a:t>У нас экспертиза</a:t>
            </a:r>
            <a:r>
              <a:rPr lang="en-US" dirty="0"/>
              <a:t> </a:t>
            </a:r>
            <a:r>
              <a:rPr lang="ru-RU" dirty="0">
                <a:latin typeface="+mn-lt"/>
              </a:rPr>
              <a:t>во всех </a:t>
            </a:r>
            <a:br>
              <a:rPr lang="en-US" dirty="0">
                <a:latin typeface="+mn-lt"/>
              </a:rPr>
            </a:br>
            <a:r>
              <a:rPr lang="ru-RU" dirty="0">
                <a:latin typeface="+mn-lt"/>
              </a:rPr>
              <a:t>областях кибербезопасности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9A0028C-C987-4871-A454-A84A1699BCFA}"/>
              </a:ext>
            </a:extLst>
          </p:cNvPr>
          <p:cNvGrpSpPr/>
          <p:nvPr/>
        </p:nvGrpSpPr>
        <p:grpSpPr>
          <a:xfrm>
            <a:off x="780235" y="2767543"/>
            <a:ext cx="291620" cy="288830"/>
            <a:chOff x="1594331" y="3805238"/>
            <a:chExt cx="291620" cy="288830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BEEEECF0-0984-4532-91BA-B490356EA3D6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ADA8D3D-3B06-4819-86E5-551EF63375B9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416F0CC-12F1-4DD8-A110-9ACF3F165E08}"/>
              </a:ext>
            </a:extLst>
          </p:cNvPr>
          <p:cNvGrpSpPr/>
          <p:nvPr/>
        </p:nvGrpSpPr>
        <p:grpSpPr>
          <a:xfrm>
            <a:off x="4666553" y="2767543"/>
            <a:ext cx="291620" cy="288830"/>
            <a:chOff x="1594331" y="3805238"/>
            <a:chExt cx="291620" cy="28883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AFDC3B52-6F9B-43DD-901B-AB22D6BEA476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2C91D8C1-D763-404E-9F57-4D5B4ED7A452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8B08B07-DCDE-455A-ADC3-523E414F6D5C}"/>
              </a:ext>
            </a:extLst>
          </p:cNvPr>
          <p:cNvSpPr/>
          <p:nvPr/>
        </p:nvSpPr>
        <p:spPr>
          <a:xfrm>
            <a:off x="811562" y="2799563"/>
            <a:ext cx="3246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200+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наши эксперты обнаруживают ежегодно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284FF7-078F-4B80-8136-128D2A74F00F}"/>
              </a:ext>
            </a:extLst>
          </p:cNvPr>
          <p:cNvSpPr/>
          <p:nvPr/>
        </p:nvSpPr>
        <p:spPr>
          <a:xfrm>
            <a:off x="4669305" y="2799563"/>
            <a:ext cx="33517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в системах класса SCADA найдены нами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43F4C7E-D98E-49D0-A9DF-2BD81A221B57}"/>
              </a:ext>
            </a:extLst>
          </p:cNvPr>
          <p:cNvGrpSpPr/>
          <p:nvPr/>
        </p:nvGrpSpPr>
        <p:grpSpPr>
          <a:xfrm>
            <a:off x="780235" y="4580084"/>
            <a:ext cx="291620" cy="288830"/>
            <a:chOff x="1594331" y="3805238"/>
            <a:chExt cx="291620" cy="28883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123E4AF3-BD69-4B9B-B446-5AC51B28BC4A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42D726C0-E6D0-4964-A207-D98C78CAFE7E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AB68ADAD-81B3-428F-B535-1FE509EECBAC}"/>
              </a:ext>
            </a:extLst>
          </p:cNvPr>
          <p:cNvGrpSpPr/>
          <p:nvPr/>
        </p:nvGrpSpPr>
        <p:grpSpPr>
          <a:xfrm>
            <a:off x="4666553" y="4580084"/>
            <a:ext cx="291620" cy="288830"/>
            <a:chOff x="1594331" y="3805238"/>
            <a:chExt cx="291620" cy="288830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A45B1BA-927C-4CE4-97DF-5BC362E2763B}"/>
                </a:ext>
              </a:extLst>
            </p:cNvPr>
            <p:cNvSpPr/>
            <p:nvPr/>
          </p:nvSpPr>
          <p:spPr>
            <a:xfrm>
              <a:off x="1595438" y="3805238"/>
              <a:ext cx="192881" cy="192881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AF92FED-F03C-4980-97E9-4FDCF38FFE12}"/>
                </a:ext>
              </a:extLst>
            </p:cNvPr>
            <p:cNvSpPr/>
            <p:nvPr/>
          </p:nvSpPr>
          <p:spPr>
            <a:xfrm>
              <a:off x="1594331" y="3805238"/>
              <a:ext cx="291620" cy="2888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D6930158-41DB-422A-8B6A-BBDCD5A5C307}"/>
              </a:ext>
            </a:extLst>
          </p:cNvPr>
          <p:cNvSpPr/>
          <p:nvPr/>
        </p:nvSpPr>
        <p:spPr>
          <a:xfrm>
            <a:off x="811562" y="4612104"/>
            <a:ext cx="3246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500+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работ по анализу безопасности мобильных и веб-приложений в год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C16A3A3-67F5-468E-904A-019FA39AF0E5}"/>
              </a:ext>
            </a:extLst>
          </p:cNvPr>
          <p:cNvSpPr/>
          <p:nvPr/>
        </p:nvSpPr>
        <p:spPr>
          <a:xfrm>
            <a:off x="4669304" y="4612104"/>
            <a:ext cx="33517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Arial"/>
                <a:cs typeface="Arial" panose="020B0604020202020204" pitchFamily="34" charset="0"/>
                <a:sym typeface="Arial"/>
              </a:rPr>
              <a:t>30+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"/>
                <a:cs typeface="Arial" panose="020B0604020202020204" pitchFamily="34" charset="0"/>
                <a:sym typeface="Arial"/>
              </a:rPr>
              <a:t> </a:t>
            </a:r>
          </a:p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T Sans" panose="020B0503020203020204" pitchFamily="34" charset="-52"/>
              <a:buNone/>
              <a:tabLst/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уязвимостей нулевого дня в mobile 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telecoms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найдены нами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B481125-DD95-4C44-BC06-D185CF8E609E}"/>
              </a:ext>
            </a:extLst>
          </p:cNvPr>
          <p:cNvCxnSpPr>
            <a:cxnSpLocks/>
          </p:cNvCxnSpPr>
          <p:nvPr/>
        </p:nvCxnSpPr>
        <p:spPr>
          <a:xfrm>
            <a:off x="8738346" y="2279164"/>
            <a:ext cx="0" cy="4099081"/>
          </a:xfrm>
          <a:prstGeom prst="line">
            <a:avLst/>
          </a:prstGeom>
          <a:ln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553C9EFE-61EA-754E-B2AE-933015063211}"/>
              </a:ext>
            </a:extLst>
          </p:cNvPr>
          <p:cNvSpPr/>
          <p:nvPr/>
        </p:nvSpPr>
        <p:spPr>
          <a:xfrm>
            <a:off x="9246886" y="2254147"/>
            <a:ext cx="2359291" cy="404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D362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НАШИ ПРОЕКТЫ</a:t>
            </a:r>
          </a:p>
        </p:txBody>
      </p:sp>
      <p:pic>
        <p:nvPicPr>
          <p:cNvPr id="27" name="Picture 6" descr="Image result for winter olympic games sochi logo">
            <a:extLst>
              <a:ext uri="{FF2B5EF4-FFF2-40B4-BE49-F238E27FC236}">
                <a16:creationId xmlns:a16="http://schemas.microsoft.com/office/drawing/2014/main" id="{82FB0B99-352C-47E8-BA5B-4C1A4AF9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67682" y="2647842"/>
            <a:ext cx="1739425" cy="117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ÐÐ°ÑÑÐ¸Ð½ÐºÐ¸ Ð¿Ð¾ Ð·Ð°Ð¿ÑÐ¾ÑÑ Ð²ÑÐ±Ð¾ÑÑ Ð¿ÑÐµÐ·Ð¸Ð´ÐµÐ½ÑÐ° 2018 png">
            <a:extLst>
              <a:ext uri="{FF2B5EF4-FFF2-40B4-BE49-F238E27FC236}">
                <a16:creationId xmlns:a16="http://schemas.microsoft.com/office/drawing/2014/main" id="{18885A47-6F17-4549-9F60-02E556FF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14" y="3952379"/>
            <a:ext cx="1405634" cy="770352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20CF7-070A-4D40-B9C5-44B1C9590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407" y="4947274"/>
            <a:ext cx="1295561" cy="143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42DC3C-0249-7CB1-BDBD-29013E64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7793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EDF5B57-7C51-477A-854D-7451C841C318}"/>
              </a:ext>
            </a:extLst>
          </p:cNvPr>
          <p:cNvSpPr/>
          <p:nvPr/>
        </p:nvSpPr>
        <p:spPr>
          <a:xfrm>
            <a:off x="374310" y="1652204"/>
            <a:ext cx="496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 err="1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reCAPTCHA</a:t>
            </a:r>
            <a:endParaRPr lang="en-US" b="1" kern="0" dirty="0">
              <a:solidFill>
                <a:srgbClr val="C00000"/>
              </a:solidFill>
              <a:latin typeface="TT Hoves"/>
              <a:cs typeface="Arial Black" panose="020B0604020202020204" pitchFamily="34" charset="0"/>
              <a:sym typeface="Arial Black"/>
            </a:endParaRPr>
          </a:p>
          <a:p>
            <a:r>
              <a:rPr lang="ru-RU" kern="0" dirty="0">
                <a:latin typeface="TT Hoves"/>
                <a:cs typeface="Arial" panose="020B0604020202020204" pitchFamily="34" charset="0"/>
                <a:sym typeface="Arial Black"/>
              </a:rPr>
              <a:t>Проверка пользователя</a:t>
            </a:r>
            <a:endParaRPr lang="en-US" kern="0" dirty="0">
              <a:latin typeface="TT Hoves"/>
              <a:cs typeface="Arial"/>
              <a:sym typeface="Arial"/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F9B6C8E-3BF6-44DD-948A-D0F11BB6588B}"/>
              </a:ext>
            </a:extLst>
          </p:cNvPr>
          <p:cNvSpPr/>
          <p:nvPr/>
        </p:nvSpPr>
        <p:spPr>
          <a:xfrm>
            <a:off x="374310" y="2310844"/>
            <a:ext cx="49691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Rate limiting</a:t>
            </a:r>
            <a:r>
              <a:rPr lang="ru-RU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 </a:t>
            </a:r>
          </a:p>
          <a:p>
            <a:r>
              <a:rPr lang="ru-RU" kern="0" dirty="0">
                <a:latin typeface="TT Hoves"/>
                <a:cs typeface="Arial" panose="020B0604020202020204" pitchFamily="34" charset="0"/>
                <a:sym typeface="Arial Black"/>
              </a:rPr>
              <a:t>настраиваемые лимиты количества обращений за единицу времени к критичным функциям веб-приложений </a:t>
            </a:r>
            <a:endParaRPr lang="en-US" kern="0" dirty="0">
              <a:latin typeface="TT Hoves"/>
              <a:cs typeface="Arial"/>
              <a:sym typeface="Arial"/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822DD6C0-006D-424B-95CC-96A950E850D4}"/>
              </a:ext>
            </a:extLst>
          </p:cNvPr>
          <p:cNvSpPr/>
          <p:nvPr/>
        </p:nvSpPr>
        <p:spPr>
          <a:xfrm>
            <a:off x="374310" y="4412807"/>
            <a:ext cx="496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Защита </a:t>
            </a:r>
            <a:r>
              <a:rPr lang="en-US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API</a:t>
            </a:r>
            <a:endParaRPr lang="ru-RU" b="1" kern="0" dirty="0">
              <a:solidFill>
                <a:srgbClr val="C00000"/>
              </a:solidFill>
              <a:latin typeface="TT Hoves"/>
              <a:cs typeface="Arial Black" panose="020B0604020202020204" pitchFamily="34" charset="0"/>
              <a:sym typeface="Arial Black"/>
            </a:endParaRPr>
          </a:p>
          <a:p>
            <a:r>
              <a:rPr lang="ru-RU" kern="0" dirty="0">
                <a:latin typeface="TT Hoves"/>
                <a:cs typeface="Arial"/>
                <a:sym typeface="Arial"/>
              </a:rPr>
              <a:t>защита </a:t>
            </a:r>
            <a:r>
              <a:rPr lang="en-US" kern="0" dirty="0" err="1">
                <a:latin typeface="TT Hoves"/>
                <a:cs typeface="Arial"/>
                <a:sym typeface="Arial"/>
              </a:rPr>
              <a:t>Graphql</a:t>
            </a:r>
            <a:r>
              <a:rPr lang="ru-RU" kern="0" dirty="0">
                <a:latin typeface="TT Hoves"/>
                <a:cs typeface="Arial"/>
                <a:sym typeface="Arial"/>
              </a:rPr>
              <a:t> </a:t>
            </a:r>
            <a:r>
              <a:rPr lang="en-US" kern="0" dirty="0">
                <a:latin typeface="TT Hoves"/>
                <a:cs typeface="Arial"/>
                <a:sym typeface="Arial"/>
              </a:rPr>
              <a:t>API </a:t>
            </a:r>
            <a:r>
              <a:rPr lang="ru-RU" kern="0" dirty="0">
                <a:latin typeface="TT Hoves"/>
                <a:cs typeface="Arial"/>
                <a:sym typeface="Arial"/>
              </a:rPr>
              <a:t>и</a:t>
            </a:r>
            <a:r>
              <a:rPr lang="en-US" kern="0" dirty="0">
                <a:latin typeface="TT Hoves"/>
                <a:cs typeface="Arial"/>
                <a:sym typeface="Arial"/>
              </a:rPr>
              <a:t> JWT</a:t>
            </a:r>
            <a:r>
              <a:rPr lang="ru-RU" kern="0" dirty="0">
                <a:latin typeface="TT Hoves"/>
                <a:cs typeface="Arial"/>
                <a:sym typeface="Arial"/>
              </a:rPr>
              <a:t> </a:t>
            </a:r>
            <a:endParaRPr lang="en-US" kern="0" dirty="0">
              <a:latin typeface="TT Hoves"/>
              <a:cs typeface="Arial"/>
              <a:sym typeface="Arial"/>
            </a:endParaRP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080A7D9E-F4F1-4CF5-8078-3201FCA657B9}"/>
              </a:ext>
            </a:extLst>
          </p:cNvPr>
          <p:cNvSpPr/>
          <p:nvPr/>
        </p:nvSpPr>
        <p:spPr>
          <a:xfrm>
            <a:off x="374310" y="5197713"/>
            <a:ext cx="6018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Готовые профили защиты для современных веб-фреймворков</a:t>
            </a:r>
          </a:p>
          <a:p>
            <a:r>
              <a:rPr lang="en-US" kern="0" dirty="0">
                <a:latin typeface="TT Hoves"/>
                <a:cs typeface="Arial"/>
                <a:sym typeface="Arial"/>
              </a:rPr>
              <a:t>LAMP, </a:t>
            </a:r>
            <a:r>
              <a:rPr lang="en-US" kern="0" dirty="0" err="1">
                <a:latin typeface="TT Hoves"/>
                <a:cs typeface="Arial"/>
                <a:sym typeface="Arial"/>
              </a:rPr>
              <a:t>ASP.Net</a:t>
            </a:r>
            <a:r>
              <a:rPr lang="en-US" kern="0" dirty="0">
                <a:latin typeface="TT Hoves"/>
                <a:cs typeface="Arial"/>
                <a:sym typeface="Arial"/>
              </a:rPr>
              <a:t>, Apache Struts, NodeJS </a:t>
            </a:r>
            <a:r>
              <a:rPr lang="ru-RU" kern="0" dirty="0">
                <a:latin typeface="TT Hoves"/>
                <a:cs typeface="Arial"/>
                <a:sym typeface="Arial"/>
              </a:rPr>
              <a:t>и </a:t>
            </a:r>
            <a:r>
              <a:rPr lang="ru-RU" kern="0" dirty="0" err="1">
                <a:latin typeface="TT Hoves"/>
                <a:cs typeface="Arial"/>
                <a:sym typeface="Arial"/>
              </a:rPr>
              <a:t>др</a:t>
            </a:r>
            <a:r>
              <a:rPr lang="en-US" kern="0" dirty="0">
                <a:latin typeface="TT Hoves"/>
                <a:cs typeface="Arial"/>
                <a:sym typeface="Arial"/>
              </a:rPr>
              <a:t>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31923EF-6293-41AC-9842-5C6A78C21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228" y="2514574"/>
            <a:ext cx="1555750" cy="142334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42B71B-4223-47C3-8396-7704804A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00" y="2033248"/>
            <a:ext cx="1952625" cy="7810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38C24-5E0C-4501-8720-2783AE21D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19" y="4043702"/>
            <a:ext cx="1569804" cy="180999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2919DF-A206-419F-BA8B-93CB78202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762" y="2933356"/>
            <a:ext cx="1598680" cy="1651219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C27F45A-5FBB-428F-99C7-C2C96FA7E74A}"/>
              </a:ext>
            </a:extLst>
          </p:cNvPr>
          <p:cNvSpPr txBox="1">
            <a:spLocks/>
          </p:cNvSpPr>
          <p:nvPr/>
        </p:nvSpPr>
        <p:spPr>
          <a:xfrm>
            <a:off x="330049" y="671266"/>
            <a:ext cx="11203139" cy="92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400" kern="1200">
                <a:solidFill>
                  <a:srgbClr val="CC171E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PTAF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4.x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. Новые функции безопасности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0EB164-8D1B-452B-8F57-F1BBD2A4C2C2}"/>
              </a:ext>
            </a:extLst>
          </p:cNvPr>
          <p:cNvSpPr/>
          <p:nvPr/>
        </p:nvSpPr>
        <p:spPr>
          <a:xfrm>
            <a:off x="387441" y="3489477"/>
            <a:ext cx="4969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solidFill>
                  <a:srgbClr val="C00000"/>
                </a:solidFill>
                <a:latin typeface="TT Hoves"/>
                <a:cs typeface="Arial Black" panose="020B0604020202020204" pitchFamily="34" charset="0"/>
                <a:sym typeface="Arial Black"/>
              </a:rPr>
              <a:t>Парсер грамматик</a:t>
            </a:r>
          </a:p>
          <a:p>
            <a:r>
              <a:rPr lang="ru-RU" kern="0" dirty="0">
                <a:latin typeface="TT Hoves"/>
                <a:cs typeface="Arial" panose="020B0604020202020204" pitchFamily="34" charset="0"/>
                <a:sym typeface="Arial Black"/>
              </a:rPr>
              <a:t>Эмуляция подозрительных запросов пользователя</a:t>
            </a:r>
            <a:endParaRPr lang="en-US" kern="0" dirty="0">
              <a:latin typeface="TT Hoves"/>
              <a:cs typeface="Arial"/>
              <a:sym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EA93A9E-B9ED-D70F-6425-A765D83A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40</a:t>
            </a:fld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7F51372B-C97B-404D-A8E0-157BCCDD462A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16909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Box 105"/>
          <p:cNvSpPr txBox="1"/>
          <p:nvPr/>
        </p:nvSpPr>
        <p:spPr>
          <a:xfrm>
            <a:off x="385717" y="1594683"/>
            <a:ext cx="4458898" cy="15388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T Hoves"/>
                <a:cs typeface="Arial" panose="020B0604020202020204" pitchFamily="34" charset="0"/>
              </a:rPr>
              <a:t>Reverse proxy</a:t>
            </a:r>
            <a:endParaRPr lang="ru-RU" b="1" dirty="0">
              <a:solidFill>
                <a:srgbClr val="FF0000"/>
              </a:solidFill>
              <a:latin typeface="TT Hoves"/>
              <a:cs typeface="Arial" panose="020B0604020202020204" pitchFamily="34" charset="0"/>
            </a:endParaRPr>
          </a:p>
          <a:p>
            <a:r>
              <a:rPr lang="en-US" sz="1400" dirty="0">
                <a:latin typeface="TT Hoves"/>
                <a:cs typeface="Arial" panose="020B0604020202020204" pitchFamily="34" charset="0"/>
              </a:rPr>
              <a:t>PTAF </a:t>
            </a:r>
            <a:r>
              <a:rPr lang="ru-RU" sz="1400" dirty="0">
                <a:latin typeface="TT Hoves"/>
                <a:cs typeface="Arial" panose="020B0604020202020204" pitchFamily="34" charset="0"/>
              </a:rPr>
              <a:t>устанавливается «в разрыв», трафик идет через сервера основного кластера либо через отдельные выделенные серверы обработки трафика в доп. локациях</a:t>
            </a:r>
          </a:p>
          <a:p>
            <a:endParaRPr lang="en-US" dirty="0">
              <a:latin typeface="TT Hoves"/>
              <a:cs typeface="Arial" panose="020B0604020202020204" pitchFamily="34" charset="0"/>
            </a:endParaRPr>
          </a:p>
        </p:txBody>
      </p:sp>
      <p:sp>
        <p:nvSpPr>
          <p:cNvPr id="113" name="Прямоугольник 112">
            <a:extLst>
              <a:ext uri="{FF2B5EF4-FFF2-40B4-BE49-F238E27FC236}">
                <a16:creationId xmlns:a16="http://schemas.microsoft.com/office/drawing/2014/main" id="{62E4FFD9-B1A3-4E3F-9E57-315B7FE4AFC9}"/>
              </a:ext>
            </a:extLst>
          </p:cNvPr>
          <p:cNvSpPr/>
          <p:nvPr/>
        </p:nvSpPr>
        <p:spPr>
          <a:xfrm>
            <a:off x="5124450" y="1715919"/>
            <a:ext cx="2615610" cy="2585728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FB6C89EE-AFDF-44B4-99DF-036A6D069B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999" y="2201714"/>
            <a:ext cx="571681" cy="571681"/>
          </a:xfrm>
          <a:prstGeom prst="rect">
            <a:avLst/>
          </a:prstGeom>
        </p:spPr>
      </p:pic>
      <p:pic>
        <p:nvPicPr>
          <p:cNvPr id="116" name="Picture 29">
            <a:extLst>
              <a:ext uri="{FF2B5EF4-FFF2-40B4-BE49-F238E27FC236}">
                <a16:creationId xmlns:a16="http://schemas.microsoft.com/office/drawing/2014/main" id="{E8942D58-54D1-4ACE-9DC4-BC394A2D72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41B4D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119263" y="4724746"/>
            <a:ext cx="529341" cy="522686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A2D8A305-189B-4D5E-86E6-1055B53DDADD}"/>
              </a:ext>
            </a:extLst>
          </p:cNvPr>
          <p:cNvSpPr txBox="1"/>
          <p:nvPr/>
        </p:nvSpPr>
        <p:spPr>
          <a:xfrm>
            <a:off x="6003373" y="5198595"/>
            <a:ext cx="702949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latin typeface="TT Hoves"/>
                <a:cs typeface="Arial" panose="020B0604020202020204" pitchFamily="34" charset="0"/>
              </a:rPr>
              <a:t>Internet</a:t>
            </a:r>
            <a:endParaRPr lang="ru-RU" sz="1200" b="1" dirty="0">
              <a:solidFill>
                <a:schemeClr val="bg1">
                  <a:lumMod val="50000"/>
                </a:schemeClr>
              </a:solidFill>
              <a:latin typeface="TT Hoves"/>
              <a:cs typeface="Arial" panose="020B0604020202020204" pitchFamily="34" charset="0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956987FD-17AB-41F0-808F-CF223E89726D}"/>
              </a:ext>
            </a:extLst>
          </p:cNvPr>
          <p:cNvSpPr/>
          <p:nvPr/>
        </p:nvSpPr>
        <p:spPr>
          <a:xfrm>
            <a:off x="9037272" y="1711066"/>
            <a:ext cx="2366303" cy="1424812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7397C3C2-E433-471F-AD00-689D116D4B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00" y="2227702"/>
            <a:ext cx="571681" cy="571681"/>
          </a:xfrm>
          <a:prstGeom prst="rect">
            <a:avLst/>
          </a:prstGeom>
        </p:spPr>
      </p:pic>
      <p:sp>
        <p:nvSpPr>
          <p:cNvPr id="120" name="Прямоугольник 119">
            <a:extLst>
              <a:ext uri="{FF2B5EF4-FFF2-40B4-BE49-F238E27FC236}">
                <a16:creationId xmlns:a16="http://schemas.microsoft.com/office/drawing/2014/main" id="{3340C342-E1DD-43AD-9238-E87DE40FF2C1}"/>
              </a:ext>
            </a:extLst>
          </p:cNvPr>
          <p:cNvSpPr/>
          <p:nvPr/>
        </p:nvSpPr>
        <p:spPr>
          <a:xfrm>
            <a:off x="10018859" y="1720700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rgbClr val="141B4D"/>
                </a:solidFill>
                <a:latin typeface="TT Hoves"/>
                <a:cs typeface="Arial" panose="020B0604020202020204" pitchFamily="34" charset="0"/>
              </a:rPr>
              <a:t>ЦОД1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  <a:cs typeface="Arial" panose="020B0604020202020204" pitchFamily="34" charset="0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164DD8DC-54E0-4239-88C4-24562BA68918}"/>
              </a:ext>
            </a:extLst>
          </p:cNvPr>
          <p:cNvSpPr/>
          <p:nvPr/>
        </p:nvSpPr>
        <p:spPr>
          <a:xfrm>
            <a:off x="9265278" y="1978468"/>
            <a:ext cx="753129" cy="1641831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sp>
        <p:nvSpPr>
          <p:cNvPr id="122" name="Прямоугольник 121">
            <a:extLst>
              <a:ext uri="{FF2B5EF4-FFF2-40B4-BE49-F238E27FC236}">
                <a16:creationId xmlns:a16="http://schemas.microsoft.com/office/drawing/2014/main" id="{ED579B4E-1B09-4296-AE40-85FC3FF7D05A}"/>
              </a:ext>
            </a:extLst>
          </p:cNvPr>
          <p:cNvSpPr/>
          <p:nvPr/>
        </p:nvSpPr>
        <p:spPr>
          <a:xfrm>
            <a:off x="8703605" y="3147191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Тенант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PT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</a:endParaRP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E342B6A2-BE50-466D-9A57-70F82B2B3843}"/>
              </a:ext>
            </a:extLst>
          </p:cNvPr>
          <p:cNvGrpSpPr/>
          <p:nvPr/>
        </p:nvGrpSpPr>
        <p:grpSpPr>
          <a:xfrm>
            <a:off x="9104485" y="1978468"/>
            <a:ext cx="2951187" cy="1641831"/>
            <a:chOff x="6665393" y="4580533"/>
            <a:chExt cx="2951187" cy="1641831"/>
          </a:xfrm>
        </p:grpSpPr>
        <p:sp>
          <p:nvSpPr>
            <p:cNvPr id="124" name="Прямоугольник 123">
              <a:extLst>
                <a:ext uri="{FF2B5EF4-FFF2-40B4-BE49-F238E27FC236}">
                  <a16:creationId xmlns:a16="http://schemas.microsoft.com/office/drawing/2014/main" id="{C030C8C9-4F7E-4F80-983A-4463DC51C057}"/>
                </a:ext>
              </a:extLst>
            </p:cNvPr>
            <p:cNvSpPr/>
            <p:nvPr/>
          </p:nvSpPr>
          <p:spPr>
            <a:xfrm>
              <a:off x="6665393" y="5760570"/>
              <a:ext cx="295118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Защищаемые</a:t>
              </a: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 </a:t>
              </a:r>
              <a:b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</a:b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приложения</a:t>
              </a:r>
              <a:endPara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endParaRPr>
            </a:p>
          </p:txBody>
        </p:sp>
        <p:sp>
          <p:nvSpPr>
            <p:cNvPr id="125" name="Прямоугольник 124">
              <a:extLst>
                <a:ext uri="{FF2B5EF4-FFF2-40B4-BE49-F238E27FC236}">
                  <a16:creationId xmlns:a16="http://schemas.microsoft.com/office/drawing/2014/main" id="{70F87F69-BC9E-44B4-92E8-EE3D61A3EB58}"/>
                </a:ext>
              </a:extLst>
            </p:cNvPr>
            <p:cNvSpPr/>
            <p:nvPr/>
          </p:nvSpPr>
          <p:spPr>
            <a:xfrm>
              <a:off x="7688155" y="4580533"/>
              <a:ext cx="912096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>
                <a:latin typeface="TT Hoves"/>
              </a:endParaRP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0DE5C4F7-6C58-4C84-B617-9B38F350895D}"/>
              </a:ext>
            </a:extLst>
          </p:cNvPr>
          <p:cNvGrpSpPr/>
          <p:nvPr/>
        </p:nvGrpSpPr>
        <p:grpSpPr>
          <a:xfrm>
            <a:off x="1257105" y="4039684"/>
            <a:ext cx="3352067" cy="1910266"/>
            <a:chOff x="955958" y="3927501"/>
            <a:chExt cx="3352067" cy="1910266"/>
          </a:xfrm>
        </p:grpSpPr>
        <p:sp>
          <p:nvSpPr>
            <p:cNvPr id="127" name="Прямоугольник 126">
              <a:extLst>
                <a:ext uri="{FF2B5EF4-FFF2-40B4-BE49-F238E27FC236}">
                  <a16:creationId xmlns:a16="http://schemas.microsoft.com/office/drawing/2014/main" id="{3694E1B8-279C-4E2C-BBAC-80417CE8FE74}"/>
                </a:ext>
              </a:extLst>
            </p:cNvPr>
            <p:cNvSpPr/>
            <p:nvPr/>
          </p:nvSpPr>
          <p:spPr>
            <a:xfrm>
              <a:off x="1289625" y="3928534"/>
              <a:ext cx="2366303" cy="1424812"/>
            </a:xfrm>
            <a:prstGeom prst="rect">
              <a:avLst/>
            </a:prstGeom>
            <a:solidFill>
              <a:schemeClr val="bg1"/>
            </a:solidFill>
            <a:ln w="2381" cap="flat">
              <a:solidFill>
                <a:srgbClr val="141B4D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ru-RU" dirty="0">
                <a:latin typeface="TT Hoves"/>
              </a:endParaRPr>
            </a:p>
          </p:txBody>
        </p:sp>
        <p:pic>
          <p:nvPicPr>
            <p:cNvPr id="128" name="Рисунок 127">
              <a:extLst>
                <a:ext uri="{FF2B5EF4-FFF2-40B4-BE49-F238E27FC236}">
                  <a16:creationId xmlns:a16="http://schemas.microsoft.com/office/drawing/2014/main" id="{BFDAB8C9-9BB5-4D57-AFA1-BC5C30A8B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626" y="4397904"/>
              <a:ext cx="1098914" cy="625651"/>
            </a:xfrm>
            <a:prstGeom prst="rect">
              <a:avLst/>
            </a:prstGeom>
          </p:spPr>
        </p:pic>
        <p:sp>
          <p:nvSpPr>
            <p:cNvPr id="129" name="Freeform 15">
              <a:extLst>
                <a:ext uri="{FF2B5EF4-FFF2-40B4-BE49-F238E27FC236}">
                  <a16:creationId xmlns:a16="http://schemas.microsoft.com/office/drawing/2014/main" id="{4EDC9964-32C7-4302-96B8-89FE6ADB9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083" y="4359667"/>
              <a:ext cx="365447" cy="351062"/>
            </a:xfrm>
            <a:custGeom>
              <a:avLst/>
              <a:gdLst>
                <a:gd name="T0" fmla="*/ 853 w 896"/>
                <a:gd name="T1" fmla="*/ 485 h 814"/>
                <a:gd name="T2" fmla="*/ 837 w 896"/>
                <a:gd name="T3" fmla="*/ 385 h 814"/>
                <a:gd name="T4" fmla="*/ 0 w 896"/>
                <a:gd name="T5" fmla="*/ 44 h 814"/>
                <a:gd name="T6" fmla="*/ 667 w 896"/>
                <a:gd name="T7" fmla="*/ 814 h 814"/>
                <a:gd name="T8" fmla="*/ 693 w 896"/>
                <a:gd name="T9" fmla="*/ 813 h 814"/>
                <a:gd name="T10" fmla="*/ 608 w 896"/>
                <a:gd name="T11" fmla="*/ 30 h 814"/>
                <a:gd name="T12" fmla="*/ 608 w 896"/>
                <a:gd name="T13" fmla="*/ 146 h 814"/>
                <a:gd name="T14" fmla="*/ 809 w 896"/>
                <a:gd name="T15" fmla="*/ 175 h 814"/>
                <a:gd name="T16" fmla="*/ 809 w 896"/>
                <a:gd name="T17" fmla="*/ 398 h 814"/>
                <a:gd name="T18" fmla="*/ 809 w 896"/>
                <a:gd name="T19" fmla="*/ 321 h 814"/>
                <a:gd name="T20" fmla="*/ 405 w 896"/>
                <a:gd name="T21" fmla="*/ 584 h 814"/>
                <a:gd name="T22" fmla="*/ 440 w 896"/>
                <a:gd name="T23" fmla="*/ 543 h 814"/>
                <a:gd name="T24" fmla="*/ 290 w 896"/>
                <a:gd name="T25" fmla="*/ 438 h 814"/>
                <a:gd name="T26" fmla="*/ 562 w 896"/>
                <a:gd name="T27" fmla="*/ 397 h 814"/>
                <a:gd name="T28" fmla="*/ 115 w 896"/>
                <a:gd name="T29" fmla="*/ 292 h 814"/>
                <a:gd name="T30" fmla="*/ 115 w 896"/>
                <a:gd name="T31" fmla="*/ 292 h 814"/>
                <a:gd name="T32" fmla="*/ 611 w 896"/>
                <a:gd name="T33" fmla="*/ 292 h 814"/>
                <a:gd name="T34" fmla="*/ 723 w 896"/>
                <a:gd name="T35" fmla="*/ 292 h 814"/>
                <a:gd name="T36" fmla="*/ 579 w 896"/>
                <a:gd name="T37" fmla="*/ 30 h 814"/>
                <a:gd name="T38" fmla="*/ 29 w 896"/>
                <a:gd name="T39" fmla="*/ 44 h 814"/>
                <a:gd name="T40" fmla="*/ 29 w 896"/>
                <a:gd name="T41" fmla="*/ 146 h 814"/>
                <a:gd name="T42" fmla="*/ 86 w 896"/>
                <a:gd name="T43" fmla="*/ 292 h 814"/>
                <a:gd name="T44" fmla="*/ 261 w 896"/>
                <a:gd name="T45" fmla="*/ 321 h 814"/>
                <a:gd name="T46" fmla="*/ 29 w 896"/>
                <a:gd name="T47" fmla="*/ 467 h 814"/>
                <a:gd name="T48" fmla="*/ 29 w 896"/>
                <a:gd name="T49" fmla="*/ 467 h 814"/>
                <a:gd name="T50" fmla="*/ 29 w 896"/>
                <a:gd name="T51" fmla="*/ 613 h 814"/>
                <a:gd name="T52" fmla="*/ 290 w 896"/>
                <a:gd name="T53" fmla="*/ 613 h 814"/>
                <a:gd name="T54" fmla="*/ 290 w 896"/>
                <a:gd name="T55" fmla="*/ 729 h 814"/>
                <a:gd name="T56" fmla="*/ 739 w 896"/>
                <a:gd name="T57" fmla="*/ 763 h 814"/>
                <a:gd name="T58" fmla="*/ 594 w 896"/>
                <a:gd name="T59" fmla="*/ 729 h 814"/>
                <a:gd name="T60" fmla="*/ 613 w 896"/>
                <a:gd name="T61" fmla="*/ 639 h 814"/>
                <a:gd name="T62" fmla="*/ 651 w 896"/>
                <a:gd name="T63" fmla="*/ 648 h 814"/>
                <a:gd name="T64" fmla="*/ 682 w 896"/>
                <a:gd name="T65" fmla="*/ 573 h 814"/>
                <a:gd name="T66" fmla="*/ 736 w 896"/>
                <a:gd name="T67" fmla="*/ 665 h 814"/>
                <a:gd name="T68" fmla="*/ 764 w 896"/>
                <a:gd name="T69" fmla="*/ 685 h 814"/>
                <a:gd name="T70" fmla="*/ 776 w 896"/>
                <a:gd name="T71" fmla="*/ 764 h 814"/>
                <a:gd name="T72" fmla="*/ 754 w 896"/>
                <a:gd name="T73" fmla="*/ 629 h 814"/>
                <a:gd name="T74" fmla="*/ 720 w 896"/>
                <a:gd name="T75" fmla="*/ 594 h 814"/>
                <a:gd name="T76" fmla="*/ 701 w 896"/>
                <a:gd name="T77" fmla="*/ 529 h 814"/>
                <a:gd name="T78" fmla="*/ 581 w 896"/>
                <a:gd name="T79" fmla="*/ 599 h 814"/>
                <a:gd name="T80" fmla="*/ 575 w 896"/>
                <a:gd name="T81" fmla="*/ 675 h 814"/>
                <a:gd name="T82" fmla="*/ 523 w 896"/>
                <a:gd name="T83" fmla="*/ 732 h 814"/>
                <a:gd name="T84" fmla="*/ 468 w 896"/>
                <a:gd name="T85" fmla="*/ 550 h 814"/>
                <a:gd name="T86" fmla="*/ 541 w 896"/>
                <a:gd name="T87" fmla="*/ 580 h 814"/>
                <a:gd name="T88" fmla="*/ 611 w 896"/>
                <a:gd name="T89" fmla="*/ 391 h 814"/>
                <a:gd name="T90" fmla="*/ 643 w 896"/>
                <a:gd name="T91" fmla="*/ 304 h 814"/>
                <a:gd name="T92" fmla="*/ 741 w 896"/>
                <a:gd name="T93" fmla="*/ 479 h 814"/>
                <a:gd name="T94" fmla="*/ 828 w 896"/>
                <a:gd name="T95" fmla="*/ 421 h 814"/>
                <a:gd name="T96" fmla="*/ 847 w 896"/>
                <a:gd name="T97" fmla="*/ 55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6" h="814">
                  <a:moveTo>
                    <a:pt x="893" y="596"/>
                  </a:moveTo>
                  <a:cubicBezTo>
                    <a:pt x="889" y="574"/>
                    <a:pt x="880" y="554"/>
                    <a:pt x="874" y="540"/>
                  </a:cubicBezTo>
                  <a:cubicBezTo>
                    <a:pt x="872" y="538"/>
                    <a:pt x="872" y="538"/>
                    <a:pt x="872" y="538"/>
                  </a:cubicBezTo>
                  <a:cubicBezTo>
                    <a:pt x="864" y="520"/>
                    <a:pt x="855" y="503"/>
                    <a:pt x="853" y="485"/>
                  </a:cubicBezTo>
                  <a:cubicBezTo>
                    <a:pt x="848" y="455"/>
                    <a:pt x="858" y="425"/>
                    <a:pt x="868" y="399"/>
                  </a:cubicBezTo>
                  <a:cubicBezTo>
                    <a:pt x="870" y="393"/>
                    <a:pt x="869" y="387"/>
                    <a:pt x="865" y="383"/>
                  </a:cubicBezTo>
                  <a:cubicBezTo>
                    <a:pt x="861" y="379"/>
                    <a:pt x="855" y="378"/>
                    <a:pt x="850" y="380"/>
                  </a:cubicBezTo>
                  <a:cubicBezTo>
                    <a:pt x="846" y="381"/>
                    <a:pt x="842" y="383"/>
                    <a:pt x="837" y="385"/>
                  </a:cubicBezTo>
                  <a:cubicBezTo>
                    <a:pt x="837" y="44"/>
                    <a:pt x="837" y="44"/>
                    <a:pt x="837" y="44"/>
                  </a:cubicBezTo>
                  <a:cubicBezTo>
                    <a:pt x="837" y="20"/>
                    <a:pt x="818" y="0"/>
                    <a:pt x="79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0" y="739"/>
                    <a:pt x="19" y="758"/>
                    <a:pt x="43" y="758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9" y="793"/>
                    <a:pt x="597" y="814"/>
                    <a:pt x="667" y="814"/>
                  </a:cubicBezTo>
                  <a:cubicBezTo>
                    <a:pt x="667" y="814"/>
                    <a:pt x="667" y="814"/>
                    <a:pt x="667" y="814"/>
                  </a:cubicBezTo>
                  <a:cubicBezTo>
                    <a:pt x="670" y="814"/>
                    <a:pt x="674" y="813"/>
                    <a:pt x="677" y="813"/>
                  </a:cubicBezTo>
                  <a:cubicBezTo>
                    <a:pt x="677" y="813"/>
                    <a:pt x="678" y="813"/>
                    <a:pt x="678" y="813"/>
                  </a:cubicBezTo>
                  <a:cubicBezTo>
                    <a:pt x="684" y="813"/>
                    <a:pt x="689" y="813"/>
                    <a:pt x="693" y="813"/>
                  </a:cubicBezTo>
                  <a:cubicBezTo>
                    <a:pt x="758" y="808"/>
                    <a:pt x="815" y="786"/>
                    <a:pt x="850" y="751"/>
                  </a:cubicBezTo>
                  <a:cubicBezTo>
                    <a:pt x="873" y="727"/>
                    <a:pt x="888" y="693"/>
                    <a:pt x="893" y="655"/>
                  </a:cubicBezTo>
                  <a:cubicBezTo>
                    <a:pt x="896" y="632"/>
                    <a:pt x="896" y="613"/>
                    <a:pt x="893" y="596"/>
                  </a:cubicBezTo>
                  <a:close/>
                  <a:moveTo>
                    <a:pt x="608" y="30"/>
                  </a:moveTo>
                  <a:cubicBezTo>
                    <a:pt x="794" y="30"/>
                    <a:pt x="794" y="30"/>
                    <a:pt x="794" y="30"/>
                  </a:cubicBezTo>
                  <a:cubicBezTo>
                    <a:pt x="802" y="30"/>
                    <a:pt x="809" y="36"/>
                    <a:pt x="809" y="44"/>
                  </a:cubicBezTo>
                  <a:cubicBezTo>
                    <a:pt x="809" y="146"/>
                    <a:pt x="809" y="146"/>
                    <a:pt x="809" y="146"/>
                  </a:cubicBezTo>
                  <a:cubicBezTo>
                    <a:pt x="608" y="146"/>
                    <a:pt x="608" y="146"/>
                    <a:pt x="608" y="146"/>
                  </a:cubicBezTo>
                  <a:lnTo>
                    <a:pt x="608" y="30"/>
                  </a:lnTo>
                  <a:close/>
                  <a:moveTo>
                    <a:pt x="751" y="292"/>
                  </a:moveTo>
                  <a:cubicBezTo>
                    <a:pt x="751" y="175"/>
                    <a:pt x="751" y="175"/>
                    <a:pt x="751" y="175"/>
                  </a:cubicBezTo>
                  <a:cubicBezTo>
                    <a:pt x="809" y="175"/>
                    <a:pt x="809" y="175"/>
                    <a:pt x="809" y="175"/>
                  </a:cubicBezTo>
                  <a:cubicBezTo>
                    <a:pt x="809" y="292"/>
                    <a:pt x="809" y="292"/>
                    <a:pt x="809" y="292"/>
                  </a:cubicBezTo>
                  <a:lnTo>
                    <a:pt x="751" y="292"/>
                  </a:lnTo>
                  <a:close/>
                  <a:moveTo>
                    <a:pt x="809" y="321"/>
                  </a:moveTo>
                  <a:cubicBezTo>
                    <a:pt x="809" y="398"/>
                    <a:pt x="809" y="398"/>
                    <a:pt x="809" y="398"/>
                  </a:cubicBezTo>
                  <a:cubicBezTo>
                    <a:pt x="797" y="406"/>
                    <a:pt x="784" y="414"/>
                    <a:pt x="774" y="425"/>
                  </a:cubicBezTo>
                  <a:cubicBezTo>
                    <a:pt x="771" y="389"/>
                    <a:pt x="757" y="354"/>
                    <a:pt x="735" y="325"/>
                  </a:cubicBezTo>
                  <a:cubicBezTo>
                    <a:pt x="734" y="323"/>
                    <a:pt x="733" y="322"/>
                    <a:pt x="732" y="321"/>
                  </a:cubicBezTo>
                  <a:lnTo>
                    <a:pt x="809" y="321"/>
                  </a:lnTo>
                  <a:close/>
                  <a:moveTo>
                    <a:pt x="115" y="584"/>
                  </a:moveTo>
                  <a:cubicBezTo>
                    <a:pt x="115" y="467"/>
                    <a:pt x="115" y="467"/>
                    <a:pt x="115" y="467"/>
                  </a:cubicBezTo>
                  <a:cubicBezTo>
                    <a:pt x="405" y="467"/>
                    <a:pt x="405" y="467"/>
                    <a:pt x="405" y="467"/>
                  </a:cubicBezTo>
                  <a:cubicBezTo>
                    <a:pt x="405" y="584"/>
                    <a:pt x="405" y="584"/>
                    <a:pt x="405" y="584"/>
                  </a:cubicBezTo>
                  <a:lnTo>
                    <a:pt x="115" y="584"/>
                  </a:lnTo>
                  <a:close/>
                  <a:moveTo>
                    <a:pt x="434" y="467"/>
                  </a:moveTo>
                  <a:cubicBezTo>
                    <a:pt x="488" y="467"/>
                    <a:pt x="488" y="467"/>
                    <a:pt x="488" y="467"/>
                  </a:cubicBezTo>
                  <a:cubicBezTo>
                    <a:pt x="463" y="488"/>
                    <a:pt x="444" y="522"/>
                    <a:pt x="440" y="543"/>
                  </a:cubicBezTo>
                  <a:cubicBezTo>
                    <a:pt x="436" y="557"/>
                    <a:pt x="435" y="571"/>
                    <a:pt x="435" y="584"/>
                  </a:cubicBezTo>
                  <a:cubicBezTo>
                    <a:pt x="434" y="584"/>
                    <a:pt x="434" y="584"/>
                    <a:pt x="434" y="584"/>
                  </a:cubicBezTo>
                  <a:lnTo>
                    <a:pt x="434" y="467"/>
                  </a:lnTo>
                  <a:close/>
                  <a:moveTo>
                    <a:pt x="290" y="438"/>
                  </a:moveTo>
                  <a:cubicBezTo>
                    <a:pt x="290" y="321"/>
                    <a:pt x="290" y="321"/>
                    <a:pt x="290" y="321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13" y="342"/>
                    <a:pt x="601" y="360"/>
                    <a:pt x="590" y="372"/>
                  </a:cubicBezTo>
                  <a:cubicBezTo>
                    <a:pt x="582" y="381"/>
                    <a:pt x="573" y="389"/>
                    <a:pt x="562" y="397"/>
                  </a:cubicBezTo>
                  <a:cubicBezTo>
                    <a:pt x="559" y="400"/>
                    <a:pt x="559" y="400"/>
                    <a:pt x="559" y="400"/>
                  </a:cubicBezTo>
                  <a:cubicBezTo>
                    <a:pt x="546" y="411"/>
                    <a:pt x="535" y="424"/>
                    <a:pt x="526" y="438"/>
                  </a:cubicBezTo>
                  <a:lnTo>
                    <a:pt x="290" y="438"/>
                  </a:lnTo>
                  <a:close/>
                  <a:moveTo>
                    <a:pt x="115" y="292"/>
                  </a:moveTo>
                  <a:cubicBezTo>
                    <a:pt x="115" y="175"/>
                    <a:pt x="115" y="175"/>
                    <a:pt x="115" y="175"/>
                  </a:cubicBezTo>
                  <a:cubicBezTo>
                    <a:pt x="405" y="175"/>
                    <a:pt x="405" y="175"/>
                    <a:pt x="405" y="175"/>
                  </a:cubicBezTo>
                  <a:cubicBezTo>
                    <a:pt x="405" y="292"/>
                    <a:pt x="405" y="292"/>
                    <a:pt x="405" y="292"/>
                  </a:cubicBezTo>
                  <a:lnTo>
                    <a:pt x="115" y="292"/>
                  </a:lnTo>
                  <a:close/>
                  <a:moveTo>
                    <a:pt x="614" y="238"/>
                  </a:moveTo>
                  <a:cubicBezTo>
                    <a:pt x="608" y="236"/>
                    <a:pt x="602" y="237"/>
                    <a:pt x="598" y="242"/>
                  </a:cubicBezTo>
                  <a:cubicBezTo>
                    <a:pt x="594" y="247"/>
                    <a:pt x="593" y="254"/>
                    <a:pt x="596" y="259"/>
                  </a:cubicBezTo>
                  <a:cubicBezTo>
                    <a:pt x="604" y="271"/>
                    <a:pt x="608" y="282"/>
                    <a:pt x="611" y="292"/>
                  </a:cubicBezTo>
                  <a:cubicBezTo>
                    <a:pt x="434" y="292"/>
                    <a:pt x="434" y="292"/>
                    <a:pt x="434" y="292"/>
                  </a:cubicBezTo>
                  <a:cubicBezTo>
                    <a:pt x="434" y="175"/>
                    <a:pt x="434" y="175"/>
                    <a:pt x="434" y="175"/>
                  </a:cubicBezTo>
                  <a:cubicBezTo>
                    <a:pt x="723" y="175"/>
                    <a:pt x="723" y="175"/>
                    <a:pt x="723" y="175"/>
                  </a:cubicBezTo>
                  <a:cubicBezTo>
                    <a:pt x="723" y="292"/>
                    <a:pt x="723" y="292"/>
                    <a:pt x="723" y="292"/>
                  </a:cubicBezTo>
                  <a:cubicBezTo>
                    <a:pt x="705" y="292"/>
                    <a:pt x="705" y="292"/>
                    <a:pt x="705" y="292"/>
                  </a:cubicBezTo>
                  <a:cubicBezTo>
                    <a:pt x="680" y="269"/>
                    <a:pt x="649" y="250"/>
                    <a:pt x="614" y="238"/>
                  </a:cubicBezTo>
                  <a:close/>
                  <a:moveTo>
                    <a:pt x="290" y="30"/>
                  </a:moveTo>
                  <a:cubicBezTo>
                    <a:pt x="579" y="30"/>
                    <a:pt x="579" y="30"/>
                    <a:pt x="579" y="30"/>
                  </a:cubicBezTo>
                  <a:cubicBezTo>
                    <a:pt x="579" y="146"/>
                    <a:pt x="579" y="146"/>
                    <a:pt x="579" y="146"/>
                  </a:cubicBezTo>
                  <a:cubicBezTo>
                    <a:pt x="290" y="146"/>
                    <a:pt x="290" y="146"/>
                    <a:pt x="290" y="146"/>
                  </a:cubicBezTo>
                  <a:lnTo>
                    <a:pt x="290" y="30"/>
                  </a:lnTo>
                  <a:close/>
                  <a:moveTo>
                    <a:pt x="29" y="44"/>
                  </a:moveTo>
                  <a:cubicBezTo>
                    <a:pt x="29" y="36"/>
                    <a:pt x="35" y="30"/>
                    <a:pt x="43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146"/>
                    <a:pt x="261" y="146"/>
                    <a:pt x="261" y="146"/>
                  </a:cubicBezTo>
                  <a:cubicBezTo>
                    <a:pt x="29" y="146"/>
                    <a:pt x="29" y="146"/>
                    <a:pt x="29" y="146"/>
                  </a:cubicBezTo>
                  <a:lnTo>
                    <a:pt x="29" y="44"/>
                  </a:lnTo>
                  <a:close/>
                  <a:moveTo>
                    <a:pt x="29" y="175"/>
                  </a:moveTo>
                  <a:cubicBezTo>
                    <a:pt x="86" y="175"/>
                    <a:pt x="86" y="175"/>
                    <a:pt x="86" y="175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29" y="292"/>
                    <a:pt x="29" y="292"/>
                    <a:pt x="29" y="292"/>
                  </a:cubicBezTo>
                  <a:lnTo>
                    <a:pt x="29" y="175"/>
                  </a:lnTo>
                  <a:close/>
                  <a:moveTo>
                    <a:pt x="29" y="321"/>
                  </a:moveTo>
                  <a:cubicBezTo>
                    <a:pt x="261" y="321"/>
                    <a:pt x="261" y="321"/>
                    <a:pt x="261" y="321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9" y="438"/>
                    <a:pt x="29" y="438"/>
                    <a:pt x="29" y="438"/>
                  </a:cubicBezTo>
                  <a:lnTo>
                    <a:pt x="29" y="321"/>
                  </a:lnTo>
                  <a:close/>
                  <a:moveTo>
                    <a:pt x="29" y="467"/>
                  </a:moveTo>
                  <a:cubicBezTo>
                    <a:pt x="86" y="467"/>
                    <a:pt x="86" y="467"/>
                    <a:pt x="86" y="467"/>
                  </a:cubicBezTo>
                  <a:cubicBezTo>
                    <a:pt x="86" y="584"/>
                    <a:pt x="86" y="584"/>
                    <a:pt x="86" y="584"/>
                  </a:cubicBezTo>
                  <a:cubicBezTo>
                    <a:pt x="29" y="584"/>
                    <a:pt x="29" y="584"/>
                    <a:pt x="29" y="584"/>
                  </a:cubicBezTo>
                  <a:lnTo>
                    <a:pt x="29" y="467"/>
                  </a:lnTo>
                  <a:close/>
                  <a:moveTo>
                    <a:pt x="261" y="729"/>
                  </a:moveTo>
                  <a:cubicBezTo>
                    <a:pt x="43" y="729"/>
                    <a:pt x="43" y="729"/>
                    <a:pt x="43" y="729"/>
                  </a:cubicBezTo>
                  <a:cubicBezTo>
                    <a:pt x="35" y="729"/>
                    <a:pt x="29" y="723"/>
                    <a:pt x="29" y="715"/>
                  </a:cubicBezTo>
                  <a:cubicBezTo>
                    <a:pt x="29" y="613"/>
                    <a:pt x="29" y="613"/>
                    <a:pt x="29" y="613"/>
                  </a:cubicBezTo>
                  <a:cubicBezTo>
                    <a:pt x="261" y="613"/>
                    <a:pt x="261" y="613"/>
                    <a:pt x="261" y="613"/>
                  </a:cubicBezTo>
                  <a:lnTo>
                    <a:pt x="261" y="729"/>
                  </a:lnTo>
                  <a:close/>
                  <a:moveTo>
                    <a:pt x="290" y="729"/>
                  </a:moveTo>
                  <a:cubicBezTo>
                    <a:pt x="290" y="613"/>
                    <a:pt x="290" y="613"/>
                    <a:pt x="290" y="613"/>
                  </a:cubicBezTo>
                  <a:cubicBezTo>
                    <a:pt x="437" y="613"/>
                    <a:pt x="437" y="613"/>
                    <a:pt x="437" y="613"/>
                  </a:cubicBezTo>
                  <a:cubicBezTo>
                    <a:pt x="440" y="641"/>
                    <a:pt x="446" y="667"/>
                    <a:pt x="457" y="690"/>
                  </a:cubicBezTo>
                  <a:cubicBezTo>
                    <a:pt x="464" y="704"/>
                    <a:pt x="472" y="717"/>
                    <a:pt x="482" y="729"/>
                  </a:cubicBezTo>
                  <a:lnTo>
                    <a:pt x="290" y="729"/>
                  </a:lnTo>
                  <a:close/>
                  <a:moveTo>
                    <a:pt x="765" y="706"/>
                  </a:moveTo>
                  <a:cubicBezTo>
                    <a:pt x="765" y="718"/>
                    <a:pt x="762" y="729"/>
                    <a:pt x="757" y="739"/>
                  </a:cubicBezTo>
                  <a:cubicBezTo>
                    <a:pt x="754" y="747"/>
                    <a:pt x="748" y="755"/>
                    <a:pt x="741" y="761"/>
                  </a:cubicBezTo>
                  <a:cubicBezTo>
                    <a:pt x="741" y="762"/>
                    <a:pt x="740" y="762"/>
                    <a:pt x="739" y="763"/>
                  </a:cubicBezTo>
                  <a:cubicBezTo>
                    <a:pt x="732" y="774"/>
                    <a:pt x="713" y="782"/>
                    <a:pt x="691" y="784"/>
                  </a:cubicBezTo>
                  <a:cubicBezTo>
                    <a:pt x="686" y="784"/>
                    <a:pt x="681" y="784"/>
                    <a:pt x="677" y="784"/>
                  </a:cubicBezTo>
                  <a:cubicBezTo>
                    <a:pt x="648" y="784"/>
                    <a:pt x="622" y="775"/>
                    <a:pt x="608" y="761"/>
                  </a:cubicBezTo>
                  <a:cubicBezTo>
                    <a:pt x="601" y="754"/>
                    <a:pt x="596" y="742"/>
                    <a:pt x="594" y="729"/>
                  </a:cubicBezTo>
                  <a:cubicBezTo>
                    <a:pt x="593" y="720"/>
                    <a:pt x="593" y="713"/>
                    <a:pt x="594" y="707"/>
                  </a:cubicBezTo>
                  <a:cubicBezTo>
                    <a:pt x="595" y="702"/>
                    <a:pt x="597" y="695"/>
                    <a:pt x="601" y="686"/>
                  </a:cubicBezTo>
                  <a:cubicBezTo>
                    <a:pt x="606" y="677"/>
                    <a:pt x="611" y="667"/>
                    <a:pt x="613" y="656"/>
                  </a:cubicBezTo>
                  <a:cubicBezTo>
                    <a:pt x="613" y="650"/>
                    <a:pt x="614" y="644"/>
                    <a:pt x="613" y="639"/>
                  </a:cubicBezTo>
                  <a:cubicBezTo>
                    <a:pt x="614" y="639"/>
                    <a:pt x="614" y="640"/>
                    <a:pt x="615" y="640"/>
                  </a:cubicBezTo>
                  <a:cubicBezTo>
                    <a:pt x="618" y="644"/>
                    <a:pt x="621" y="649"/>
                    <a:pt x="624" y="656"/>
                  </a:cubicBezTo>
                  <a:cubicBezTo>
                    <a:pt x="627" y="663"/>
                    <a:pt x="635" y="667"/>
                    <a:pt x="642" y="665"/>
                  </a:cubicBezTo>
                  <a:cubicBezTo>
                    <a:pt x="649" y="662"/>
                    <a:pt x="653" y="655"/>
                    <a:pt x="651" y="648"/>
                  </a:cubicBezTo>
                  <a:cubicBezTo>
                    <a:pt x="650" y="642"/>
                    <a:pt x="650" y="637"/>
                    <a:pt x="650" y="631"/>
                  </a:cubicBezTo>
                  <a:cubicBezTo>
                    <a:pt x="649" y="617"/>
                    <a:pt x="654" y="602"/>
                    <a:pt x="664" y="590"/>
                  </a:cubicBezTo>
                  <a:cubicBezTo>
                    <a:pt x="669" y="584"/>
                    <a:pt x="675" y="577"/>
                    <a:pt x="682" y="572"/>
                  </a:cubicBezTo>
                  <a:cubicBezTo>
                    <a:pt x="682" y="573"/>
                    <a:pt x="682" y="573"/>
                    <a:pt x="682" y="573"/>
                  </a:cubicBezTo>
                  <a:cubicBezTo>
                    <a:pt x="682" y="587"/>
                    <a:pt x="688" y="601"/>
                    <a:pt x="699" y="614"/>
                  </a:cubicBezTo>
                  <a:cubicBezTo>
                    <a:pt x="703" y="619"/>
                    <a:pt x="709" y="624"/>
                    <a:pt x="714" y="628"/>
                  </a:cubicBezTo>
                  <a:cubicBezTo>
                    <a:pt x="715" y="629"/>
                    <a:pt x="715" y="629"/>
                    <a:pt x="715" y="629"/>
                  </a:cubicBezTo>
                  <a:cubicBezTo>
                    <a:pt x="726" y="638"/>
                    <a:pt x="734" y="651"/>
                    <a:pt x="736" y="665"/>
                  </a:cubicBezTo>
                  <a:cubicBezTo>
                    <a:pt x="737" y="676"/>
                    <a:pt x="736" y="682"/>
                    <a:pt x="730" y="693"/>
                  </a:cubicBezTo>
                  <a:cubicBezTo>
                    <a:pt x="727" y="700"/>
                    <a:pt x="730" y="708"/>
                    <a:pt x="737" y="712"/>
                  </a:cubicBezTo>
                  <a:cubicBezTo>
                    <a:pt x="743" y="716"/>
                    <a:pt x="752" y="713"/>
                    <a:pt x="756" y="707"/>
                  </a:cubicBezTo>
                  <a:cubicBezTo>
                    <a:pt x="760" y="700"/>
                    <a:pt x="763" y="692"/>
                    <a:pt x="764" y="685"/>
                  </a:cubicBezTo>
                  <a:cubicBezTo>
                    <a:pt x="766" y="690"/>
                    <a:pt x="766" y="697"/>
                    <a:pt x="765" y="706"/>
                  </a:cubicBezTo>
                  <a:close/>
                  <a:moveTo>
                    <a:pt x="864" y="651"/>
                  </a:moveTo>
                  <a:cubicBezTo>
                    <a:pt x="861" y="683"/>
                    <a:pt x="848" y="711"/>
                    <a:pt x="830" y="730"/>
                  </a:cubicBezTo>
                  <a:cubicBezTo>
                    <a:pt x="816" y="744"/>
                    <a:pt x="797" y="755"/>
                    <a:pt x="776" y="764"/>
                  </a:cubicBezTo>
                  <a:cubicBezTo>
                    <a:pt x="779" y="760"/>
                    <a:pt x="781" y="756"/>
                    <a:pt x="783" y="751"/>
                  </a:cubicBezTo>
                  <a:cubicBezTo>
                    <a:pt x="789" y="739"/>
                    <a:pt x="793" y="724"/>
                    <a:pt x="794" y="708"/>
                  </a:cubicBezTo>
                  <a:cubicBezTo>
                    <a:pt x="795" y="699"/>
                    <a:pt x="795" y="689"/>
                    <a:pt x="792" y="678"/>
                  </a:cubicBezTo>
                  <a:cubicBezTo>
                    <a:pt x="789" y="663"/>
                    <a:pt x="775" y="638"/>
                    <a:pt x="754" y="629"/>
                  </a:cubicBezTo>
                  <a:cubicBezTo>
                    <a:pt x="753" y="629"/>
                    <a:pt x="753" y="629"/>
                    <a:pt x="753" y="629"/>
                  </a:cubicBezTo>
                  <a:cubicBezTo>
                    <a:pt x="748" y="621"/>
                    <a:pt x="741" y="613"/>
                    <a:pt x="734" y="606"/>
                  </a:cubicBezTo>
                  <a:cubicBezTo>
                    <a:pt x="732" y="605"/>
                    <a:pt x="732" y="605"/>
                    <a:pt x="732" y="605"/>
                  </a:cubicBezTo>
                  <a:cubicBezTo>
                    <a:pt x="728" y="602"/>
                    <a:pt x="723" y="598"/>
                    <a:pt x="720" y="594"/>
                  </a:cubicBezTo>
                  <a:cubicBezTo>
                    <a:pt x="717" y="590"/>
                    <a:pt x="711" y="582"/>
                    <a:pt x="711" y="573"/>
                  </a:cubicBezTo>
                  <a:cubicBezTo>
                    <a:pt x="710" y="567"/>
                    <a:pt x="713" y="560"/>
                    <a:pt x="718" y="551"/>
                  </a:cubicBezTo>
                  <a:cubicBezTo>
                    <a:pt x="721" y="545"/>
                    <a:pt x="721" y="539"/>
                    <a:pt x="717" y="534"/>
                  </a:cubicBezTo>
                  <a:cubicBezTo>
                    <a:pt x="713" y="529"/>
                    <a:pt x="707" y="527"/>
                    <a:pt x="701" y="529"/>
                  </a:cubicBezTo>
                  <a:cubicBezTo>
                    <a:pt x="676" y="539"/>
                    <a:pt x="655" y="553"/>
                    <a:pt x="641" y="573"/>
                  </a:cubicBezTo>
                  <a:cubicBezTo>
                    <a:pt x="632" y="584"/>
                    <a:pt x="626" y="596"/>
                    <a:pt x="623" y="610"/>
                  </a:cubicBezTo>
                  <a:cubicBezTo>
                    <a:pt x="614" y="603"/>
                    <a:pt x="603" y="599"/>
                    <a:pt x="596" y="596"/>
                  </a:cubicBezTo>
                  <a:cubicBezTo>
                    <a:pt x="590" y="594"/>
                    <a:pt x="584" y="595"/>
                    <a:pt x="581" y="599"/>
                  </a:cubicBezTo>
                  <a:cubicBezTo>
                    <a:pt x="577" y="603"/>
                    <a:pt x="575" y="609"/>
                    <a:pt x="577" y="615"/>
                  </a:cubicBezTo>
                  <a:cubicBezTo>
                    <a:pt x="582" y="626"/>
                    <a:pt x="586" y="639"/>
                    <a:pt x="584" y="651"/>
                  </a:cubicBezTo>
                  <a:cubicBezTo>
                    <a:pt x="583" y="658"/>
                    <a:pt x="580" y="666"/>
                    <a:pt x="576" y="673"/>
                  </a:cubicBezTo>
                  <a:cubicBezTo>
                    <a:pt x="576" y="673"/>
                    <a:pt x="575" y="675"/>
                    <a:pt x="575" y="675"/>
                  </a:cubicBezTo>
                  <a:cubicBezTo>
                    <a:pt x="572" y="681"/>
                    <a:pt x="567" y="691"/>
                    <a:pt x="566" y="703"/>
                  </a:cubicBezTo>
                  <a:cubicBezTo>
                    <a:pt x="564" y="712"/>
                    <a:pt x="564" y="721"/>
                    <a:pt x="566" y="733"/>
                  </a:cubicBezTo>
                  <a:cubicBezTo>
                    <a:pt x="567" y="747"/>
                    <a:pt x="572" y="760"/>
                    <a:pt x="579" y="770"/>
                  </a:cubicBezTo>
                  <a:cubicBezTo>
                    <a:pt x="554" y="761"/>
                    <a:pt x="535" y="748"/>
                    <a:pt x="523" y="732"/>
                  </a:cubicBezTo>
                  <a:cubicBezTo>
                    <a:pt x="523" y="731"/>
                    <a:pt x="522" y="731"/>
                    <a:pt x="521" y="730"/>
                  </a:cubicBezTo>
                  <a:cubicBezTo>
                    <a:pt x="505" y="715"/>
                    <a:pt x="492" y="697"/>
                    <a:pt x="483" y="678"/>
                  </a:cubicBezTo>
                  <a:cubicBezTo>
                    <a:pt x="473" y="655"/>
                    <a:pt x="466" y="629"/>
                    <a:pt x="465" y="601"/>
                  </a:cubicBezTo>
                  <a:cubicBezTo>
                    <a:pt x="464" y="587"/>
                    <a:pt x="463" y="568"/>
                    <a:pt x="468" y="550"/>
                  </a:cubicBezTo>
                  <a:cubicBezTo>
                    <a:pt x="471" y="536"/>
                    <a:pt x="482" y="514"/>
                    <a:pt x="497" y="498"/>
                  </a:cubicBezTo>
                  <a:cubicBezTo>
                    <a:pt x="494" y="525"/>
                    <a:pt x="496" y="561"/>
                    <a:pt x="516" y="593"/>
                  </a:cubicBezTo>
                  <a:cubicBezTo>
                    <a:pt x="520" y="600"/>
                    <a:pt x="528" y="602"/>
                    <a:pt x="535" y="599"/>
                  </a:cubicBezTo>
                  <a:cubicBezTo>
                    <a:pt x="541" y="595"/>
                    <a:pt x="544" y="587"/>
                    <a:pt x="541" y="580"/>
                  </a:cubicBezTo>
                  <a:cubicBezTo>
                    <a:pt x="529" y="554"/>
                    <a:pt x="525" y="538"/>
                    <a:pt x="528" y="510"/>
                  </a:cubicBezTo>
                  <a:cubicBezTo>
                    <a:pt x="533" y="476"/>
                    <a:pt x="551" y="445"/>
                    <a:pt x="578" y="422"/>
                  </a:cubicBezTo>
                  <a:cubicBezTo>
                    <a:pt x="581" y="420"/>
                    <a:pt x="581" y="420"/>
                    <a:pt x="581" y="420"/>
                  </a:cubicBezTo>
                  <a:cubicBezTo>
                    <a:pt x="591" y="411"/>
                    <a:pt x="602" y="402"/>
                    <a:pt x="611" y="391"/>
                  </a:cubicBezTo>
                  <a:cubicBezTo>
                    <a:pt x="626" y="375"/>
                    <a:pt x="644" y="348"/>
                    <a:pt x="643" y="317"/>
                  </a:cubicBezTo>
                  <a:cubicBezTo>
                    <a:pt x="643" y="313"/>
                    <a:pt x="643" y="310"/>
                    <a:pt x="643" y="307"/>
                  </a:cubicBezTo>
                  <a:cubicBezTo>
                    <a:pt x="643" y="307"/>
                    <a:pt x="643" y="307"/>
                    <a:pt x="643" y="307"/>
                  </a:cubicBezTo>
                  <a:cubicBezTo>
                    <a:pt x="643" y="306"/>
                    <a:pt x="643" y="305"/>
                    <a:pt x="643" y="304"/>
                  </a:cubicBezTo>
                  <a:cubicBezTo>
                    <a:pt x="642" y="296"/>
                    <a:pt x="640" y="288"/>
                    <a:pt x="638" y="280"/>
                  </a:cubicBezTo>
                  <a:cubicBezTo>
                    <a:pt x="668" y="296"/>
                    <a:pt x="693" y="317"/>
                    <a:pt x="712" y="342"/>
                  </a:cubicBezTo>
                  <a:cubicBezTo>
                    <a:pt x="734" y="371"/>
                    <a:pt x="746" y="406"/>
                    <a:pt x="745" y="441"/>
                  </a:cubicBezTo>
                  <a:cubicBezTo>
                    <a:pt x="745" y="453"/>
                    <a:pt x="744" y="466"/>
                    <a:pt x="741" y="479"/>
                  </a:cubicBezTo>
                  <a:cubicBezTo>
                    <a:pt x="739" y="486"/>
                    <a:pt x="744" y="493"/>
                    <a:pt x="751" y="496"/>
                  </a:cubicBezTo>
                  <a:cubicBezTo>
                    <a:pt x="758" y="498"/>
                    <a:pt x="765" y="494"/>
                    <a:pt x="768" y="487"/>
                  </a:cubicBezTo>
                  <a:cubicBezTo>
                    <a:pt x="775" y="471"/>
                    <a:pt x="783" y="458"/>
                    <a:pt x="793" y="447"/>
                  </a:cubicBezTo>
                  <a:cubicBezTo>
                    <a:pt x="802" y="437"/>
                    <a:pt x="814" y="429"/>
                    <a:pt x="828" y="421"/>
                  </a:cubicBezTo>
                  <a:cubicBezTo>
                    <a:pt x="829" y="421"/>
                    <a:pt x="829" y="420"/>
                    <a:pt x="830" y="420"/>
                  </a:cubicBezTo>
                  <a:cubicBezTo>
                    <a:pt x="830" y="420"/>
                    <a:pt x="830" y="420"/>
                    <a:pt x="831" y="420"/>
                  </a:cubicBezTo>
                  <a:cubicBezTo>
                    <a:pt x="825" y="441"/>
                    <a:pt x="821" y="465"/>
                    <a:pt x="824" y="490"/>
                  </a:cubicBezTo>
                  <a:cubicBezTo>
                    <a:pt x="828" y="512"/>
                    <a:pt x="837" y="532"/>
                    <a:pt x="847" y="551"/>
                  </a:cubicBezTo>
                  <a:cubicBezTo>
                    <a:pt x="848" y="553"/>
                    <a:pt x="848" y="553"/>
                    <a:pt x="848" y="553"/>
                  </a:cubicBezTo>
                  <a:cubicBezTo>
                    <a:pt x="857" y="572"/>
                    <a:pt x="862" y="587"/>
                    <a:pt x="864" y="601"/>
                  </a:cubicBezTo>
                  <a:cubicBezTo>
                    <a:pt x="867" y="615"/>
                    <a:pt x="867" y="631"/>
                    <a:pt x="864" y="651"/>
                  </a:cubicBezTo>
                  <a:close/>
                </a:path>
              </a:pathLst>
            </a:custGeom>
            <a:solidFill>
              <a:srgbClr val="141B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T Hoves"/>
              </a:endParaRPr>
            </a:p>
          </p:txBody>
        </p:sp>
        <p:pic>
          <p:nvPicPr>
            <p:cNvPr id="130" name="Рисунок 129">
              <a:extLst>
                <a:ext uri="{FF2B5EF4-FFF2-40B4-BE49-F238E27FC236}">
                  <a16:creationId xmlns:a16="http://schemas.microsoft.com/office/drawing/2014/main" id="{DCCE75E9-ED6A-4612-AAA9-2DB24C268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253" y="4445170"/>
              <a:ext cx="571681" cy="571681"/>
            </a:xfrm>
            <a:prstGeom prst="rect">
              <a:avLst/>
            </a:prstGeom>
          </p:spPr>
        </p:pic>
        <p:sp>
          <p:nvSpPr>
            <p:cNvPr id="131" name="Прямоугольник 130">
              <a:extLst>
                <a:ext uri="{FF2B5EF4-FFF2-40B4-BE49-F238E27FC236}">
                  <a16:creationId xmlns:a16="http://schemas.microsoft.com/office/drawing/2014/main" id="{CDE27FA4-F781-49E6-BCAC-578F51894009}"/>
                </a:ext>
              </a:extLst>
            </p:cNvPr>
            <p:cNvSpPr/>
            <p:nvPr/>
          </p:nvSpPr>
          <p:spPr>
            <a:xfrm>
              <a:off x="1933251" y="3927501"/>
              <a:ext cx="18764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1" i="0" u="none" strike="noStrike" kern="1200" cap="none" spc="0" normalizeH="0" baseline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Внешни</a:t>
              </a:r>
              <a:r>
                <a:rPr lang="ru-RU" sz="1200" b="1" dirty="0">
                  <a:solidFill>
                    <a:srgbClr val="141B4D"/>
                  </a:solidFill>
                  <a:latin typeface="TT Hoves"/>
                  <a:cs typeface="Arial" panose="020B0604020202020204" pitchFamily="34" charset="0"/>
                </a:rPr>
                <a:t>й хостинг</a:t>
              </a:r>
              <a:endPara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endParaRPr>
            </a:p>
          </p:txBody>
        </p:sp>
        <p:sp>
          <p:nvSpPr>
            <p:cNvPr id="132" name="Прямоугольник 131">
              <a:extLst>
                <a:ext uri="{FF2B5EF4-FFF2-40B4-BE49-F238E27FC236}">
                  <a16:creationId xmlns:a16="http://schemas.microsoft.com/office/drawing/2014/main" id="{C00BE026-F737-436C-8AFB-06C9AC05762C}"/>
                </a:ext>
              </a:extLst>
            </p:cNvPr>
            <p:cNvSpPr/>
            <p:nvPr/>
          </p:nvSpPr>
          <p:spPr>
            <a:xfrm>
              <a:off x="1517631" y="4195936"/>
              <a:ext cx="753129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>
                <a:latin typeface="TT Hoves"/>
              </a:endParaRPr>
            </a:p>
          </p:txBody>
        </p:sp>
        <p:sp>
          <p:nvSpPr>
            <p:cNvPr id="133" name="Прямоугольник 132">
              <a:extLst>
                <a:ext uri="{FF2B5EF4-FFF2-40B4-BE49-F238E27FC236}">
                  <a16:creationId xmlns:a16="http://schemas.microsoft.com/office/drawing/2014/main" id="{64D6C73E-45E1-4E46-B1B9-7B19CA8AA1DD}"/>
                </a:ext>
              </a:extLst>
            </p:cNvPr>
            <p:cNvSpPr/>
            <p:nvPr/>
          </p:nvSpPr>
          <p:spPr>
            <a:xfrm>
              <a:off x="955958" y="5364659"/>
              <a:ext cx="18764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</a:rPr>
                <a:t>Агенты </a:t>
              </a:r>
              <a:b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</a:rPr>
              </a:b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</a:rPr>
                <a:t>PT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</a:rPr>
                <a:t> AF</a:t>
              </a:r>
              <a:endPara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endParaRPr>
            </a:p>
          </p:txBody>
        </p:sp>
        <p:grpSp>
          <p:nvGrpSpPr>
            <p:cNvPr id="134" name="Группа 133">
              <a:extLst>
                <a:ext uri="{FF2B5EF4-FFF2-40B4-BE49-F238E27FC236}">
                  <a16:creationId xmlns:a16="http://schemas.microsoft.com/office/drawing/2014/main" id="{6070F7B4-0F07-4BAE-B1D6-65D9AC000551}"/>
                </a:ext>
              </a:extLst>
            </p:cNvPr>
            <p:cNvGrpSpPr/>
            <p:nvPr/>
          </p:nvGrpSpPr>
          <p:grpSpPr>
            <a:xfrm>
              <a:off x="1356838" y="4195936"/>
              <a:ext cx="2951187" cy="1641831"/>
              <a:chOff x="6665393" y="4580533"/>
              <a:chExt cx="2951187" cy="1641831"/>
            </a:xfrm>
          </p:grpSpPr>
          <p:sp>
            <p:nvSpPr>
              <p:cNvPr id="135" name="Прямоугольник 134">
                <a:extLst>
                  <a:ext uri="{FF2B5EF4-FFF2-40B4-BE49-F238E27FC236}">
                    <a16:creationId xmlns:a16="http://schemas.microsoft.com/office/drawing/2014/main" id="{01EF0D17-4C73-429D-A2A4-D462060C68B8}"/>
                  </a:ext>
                </a:extLst>
              </p:cNvPr>
              <p:cNvSpPr/>
              <p:nvPr/>
            </p:nvSpPr>
            <p:spPr>
              <a:xfrm>
                <a:off x="6665393" y="5760570"/>
                <a:ext cx="295118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05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TT Hoves"/>
                    <a:cs typeface="Arial" panose="020B0604020202020204" pitchFamily="34" charset="0"/>
                  </a:rPr>
                  <a:t>Защищаемые</a:t>
                </a:r>
                <a: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TT Hoves"/>
                    <a:cs typeface="Arial" panose="020B0604020202020204" pitchFamily="34" charset="0"/>
                  </a:rPr>
                  <a:t> </a:t>
                </a:r>
                <a:b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TT Hoves"/>
                    <a:cs typeface="Arial" panose="020B0604020202020204" pitchFamily="34" charset="0"/>
                  </a:rPr>
                </a:br>
                <a:r>
                  <a:rPr kumimoji="0" lang="ru-RU" sz="1050" i="0" u="none" strike="noStrike" kern="1200" cap="none" spc="0" normalizeH="0" noProof="0" dirty="0">
                    <a:ln>
                      <a:noFill/>
                    </a:ln>
                    <a:solidFill>
                      <a:srgbClr val="141B4D"/>
                    </a:solidFill>
                    <a:effectLst/>
                    <a:uLnTx/>
                    <a:uFillTx/>
                    <a:latin typeface="TT Hoves"/>
                    <a:cs typeface="Arial" panose="020B0604020202020204" pitchFamily="34" charset="0"/>
                  </a:rPr>
                  <a:t>приложения</a:t>
                </a:r>
                <a:endPara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endParaRPr>
              </a:p>
            </p:txBody>
          </p:sp>
          <p:sp>
            <p:nvSpPr>
              <p:cNvPr id="136" name="Прямоугольник 135">
                <a:extLst>
                  <a:ext uri="{FF2B5EF4-FFF2-40B4-BE49-F238E27FC236}">
                    <a16:creationId xmlns:a16="http://schemas.microsoft.com/office/drawing/2014/main" id="{E1C7C5CC-CDE3-4C0B-B7C6-2F2BAE711A83}"/>
                  </a:ext>
                </a:extLst>
              </p:cNvPr>
              <p:cNvSpPr/>
              <p:nvPr/>
            </p:nvSpPr>
            <p:spPr>
              <a:xfrm>
                <a:off x="7688155" y="4580533"/>
                <a:ext cx="912096" cy="1641831"/>
              </a:xfrm>
              <a:prstGeom prst="rect">
                <a:avLst/>
              </a:prstGeom>
              <a:noFill/>
              <a:ln w="2381" cap="flat">
                <a:solidFill>
                  <a:srgbClr val="1D1D1B"/>
                </a:solidFill>
                <a:prstDash val="dash"/>
                <a:miter/>
              </a:ln>
            </p:spPr>
            <p:txBody>
              <a:bodyPr rtlCol="0" anchor="ctr"/>
              <a:lstStyle/>
              <a:p>
                <a:pPr algn="l"/>
                <a:endParaRPr lang="ru-RU" dirty="0">
                  <a:latin typeface="TT Hoves"/>
                </a:endParaRPr>
              </a:p>
            </p:txBody>
          </p:sp>
        </p:grpSp>
      </p:grpSp>
      <p:cxnSp>
        <p:nvCxnSpPr>
          <p:cNvPr id="137" name="Соединительная линия уступом 7">
            <a:extLst>
              <a:ext uri="{FF2B5EF4-FFF2-40B4-BE49-F238E27FC236}">
                <a16:creationId xmlns:a16="http://schemas.microsoft.com/office/drawing/2014/main" id="{CA78AD91-8C95-4025-A55E-AF019745EBD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8608" y="3422638"/>
            <a:ext cx="2610591" cy="1498135"/>
          </a:xfrm>
          <a:prstGeom prst="bentConnector3">
            <a:avLst>
              <a:gd name="adj1" fmla="val 31236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Соединительная линия уступом 89">
            <a:extLst>
              <a:ext uri="{FF2B5EF4-FFF2-40B4-BE49-F238E27FC236}">
                <a16:creationId xmlns:a16="http://schemas.microsoft.com/office/drawing/2014/main" id="{DA651067-9D01-4051-A4E3-BF54F74D51EF}"/>
              </a:ext>
            </a:extLst>
          </p:cNvPr>
          <p:cNvCxnSpPr>
            <a:cxnSpLocks/>
            <a:stCxn id="132" idx="2"/>
          </p:cNvCxnSpPr>
          <p:nvPr/>
        </p:nvCxnSpPr>
        <p:spPr>
          <a:xfrm rot="5400000" flipH="1" flipV="1">
            <a:off x="3675374" y="3506061"/>
            <a:ext cx="963858" cy="3923920"/>
          </a:xfrm>
          <a:prstGeom prst="bentConnector4">
            <a:avLst>
              <a:gd name="adj1" fmla="val -16941"/>
              <a:gd name="adj2" fmla="val 54798"/>
            </a:avLst>
          </a:prstGeom>
          <a:ln>
            <a:solidFill>
              <a:srgbClr val="738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Freeform 15">
            <a:extLst>
              <a:ext uri="{FF2B5EF4-FFF2-40B4-BE49-F238E27FC236}">
                <a16:creationId xmlns:a16="http://schemas.microsoft.com/office/drawing/2014/main" id="{F915293C-92A6-4394-99FD-3110678C7A64}"/>
              </a:ext>
            </a:extLst>
          </p:cNvPr>
          <p:cNvSpPr>
            <a:spLocks noEditPoints="1"/>
          </p:cNvSpPr>
          <p:nvPr/>
        </p:nvSpPr>
        <p:spPr bwMode="auto">
          <a:xfrm>
            <a:off x="9404239" y="2244359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</p:txBody>
      </p:sp>
      <p:sp>
        <p:nvSpPr>
          <p:cNvPr id="140" name="Прямоугольник 139">
            <a:extLst>
              <a:ext uri="{FF2B5EF4-FFF2-40B4-BE49-F238E27FC236}">
                <a16:creationId xmlns:a16="http://schemas.microsoft.com/office/drawing/2014/main" id="{11D30DAA-975A-4BBC-872C-75C83DA2F15F}"/>
              </a:ext>
            </a:extLst>
          </p:cNvPr>
          <p:cNvSpPr/>
          <p:nvPr/>
        </p:nvSpPr>
        <p:spPr>
          <a:xfrm>
            <a:off x="6087995" y="1745026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chemeClr val="bg1">
                    <a:lumMod val="50000"/>
                  </a:schemeClr>
                </a:solidFill>
                <a:latin typeface="TT Hoves"/>
                <a:cs typeface="Arial" panose="020B0604020202020204" pitchFamily="34" charset="0"/>
              </a:rPr>
              <a:t>Головной офис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T Hoves"/>
              <a:cs typeface="Arial" panose="020B0604020202020204" pitchFamily="34" charset="0"/>
            </a:endParaRP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ABF656EC-DF5B-41BC-AE42-EFA636EF8AAE}"/>
              </a:ext>
            </a:extLst>
          </p:cNvPr>
          <p:cNvSpPr/>
          <p:nvPr/>
        </p:nvSpPr>
        <p:spPr>
          <a:xfrm>
            <a:off x="4615251" y="3793343"/>
            <a:ext cx="3573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Центральная консоль </a:t>
            </a:r>
            <a:b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PT AF 4.0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</a:endParaRPr>
          </a:p>
        </p:txBody>
      </p:sp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13A9B4E3-2A45-4F9B-8BE8-3E289280F97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duotone>
              <a:prstClr val="black"/>
              <a:srgbClr val="141B4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0137" y="3389765"/>
            <a:ext cx="443853" cy="443853"/>
          </a:xfrm>
          <a:prstGeom prst="rect">
            <a:avLst/>
          </a:prstGeom>
        </p:spPr>
      </p:pic>
      <p:cxnSp>
        <p:nvCxnSpPr>
          <p:cNvPr id="143" name="Прямая соединительная линия 142">
            <a:extLst>
              <a:ext uri="{FF2B5EF4-FFF2-40B4-BE49-F238E27FC236}">
                <a16:creationId xmlns:a16="http://schemas.microsoft.com/office/drawing/2014/main" id="{E259EEE8-A330-415C-B8EC-8083AA948727}"/>
              </a:ext>
            </a:extLst>
          </p:cNvPr>
          <p:cNvCxnSpPr>
            <a:stCxn id="116" idx="0"/>
          </p:cNvCxnSpPr>
          <p:nvPr/>
        </p:nvCxnSpPr>
        <p:spPr>
          <a:xfrm flipV="1">
            <a:off x="6383934" y="4175532"/>
            <a:ext cx="18130" cy="549214"/>
          </a:xfrm>
          <a:prstGeom prst="line">
            <a:avLst/>
          </a:prstGeom>
          <a:ln>
            <a:solidFill>
              <a:srgbClr val="7380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Freeform 15">
            <a:extLst>
              <a:ext uri="{FF2B5EF4-FFF2-40B4-BE49-F238E27FC236}">
                <a16:creationId xmlns:a16="http://schemas.microsoft.com/office/drawing/2014/main" id="{9D36B3D6-D292-4ED5-AD7A-21D6AC00AA1E}"/>
              </a:ext>
            </a:extLst>
          </p:cNvPr>
          <p:cNvSpPr>
            <a:spLocks noEditPoints="1"/>
          </p:cNvSpPr>
          <p:nvPr/>
        </p:nvSpPr>
        <p:spPr bwMode="auto">
          <a:xfrm>
            <a:off x="5749189" y="2230550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</p:txBody>
      </p:sp>
      <p:sp>
        <p:nvSpPr>
          <p:cNvPr id="146" name="Прямоугольник 145">
            <a:extLst>
              <a:ext uri="{FF2B5EF4-FFF2-40B4-BE49-F238E27FC236}">
                <a16:creationId xmlns:a16="http://schemas.microsoft.com/office/drawing/2014/main" id="{B12A19E0-4F04-4A01-88D9-76ACB7A970FC}"/>
              </a:ext>
            </a:extLst>
          </p:cNvPr>
          <p:cNvSpPr/>
          <p:nvPr/>
        </p:nvSpPr>
        <p:spPr>
          <a:xfrm>
            <a:off x="6513482" y="2083370"/>
            <a:ext cx="926011" cy="1127184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797BA931-7808-47C4-9671-C3282F34AD2D}"/>
              </a:ext>
            </a:extLst>
          </p:cNvPr>
          <p:cNvSpPr/>
          <p:nvPr/>
        </p:nvSpPr>
        <p:spPr>
          <a:xfrm>
            <a:off x="5565851" y="2083370"/>
            <a:ext cx="852414" cy="1127184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sp>
        <p:nvSpPr>
          <p:cNvPr id="148" name="Прямоугольник 147">
            <a:extLst>
              <a:ext uri="{FF2B5EF4-FFF2-40B4-BE49-F238E27FC236}">
                <a16:creationId xmlns:a16="http://schemas.microsoft.com/office/drawing/2014/main" id="{A40BAA05-6AA1-4198-A5B5-69883AC7ECCB}"/>
              </a:ext>
            </a:extLst>
          </p:cNvPr>
          <p:cNvSpPr/>
          <p:nvPr/>
        </p:nvSpPr>
        <p:spPr>
          <a:xfrm>
            <a:off x="5053821" y="2795529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Тенант</a:t>
            </a:r>
            <a:b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PT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</a:endParaRPr>
          </a:p>
        </p:txBody>
      </p:sp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6BB0C6A9-3466-418F-99A5-A23CA329336C}"/>
              </a:ext>
            </a:extLst>
          </p:cNvPr>
          <p:cNvSpPr/>
          <p:nvPr/>
        </p:nvSpPr>
        <p:spPr>
          <a:xfrm>
            <a:off x="5495845" y="2743193"/>
            <a:ext cx="29511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rPr>
              <a:t>Защищаемые</a:t>
            </a:r>
            <a: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rPr>
              <a:t> </a:t>
            </a:r>
            <a:b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rPr>
            </a:br>
            <a:r>
              <a:rPr kumimoji="0" lang="ru-RU" sz="105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rPr>
              <a:t>приложения</a:t>
            </a:r>
            <a:endParaRPr kumimoji="0" lang="ru-RU" sz="105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T Hoves"/>
              <a:cs typeface="Arial" panose="020B0604020202020204" pitchFamily="34" charset="0"/>
            </a:endParaRPr>
          </a:p>
        </p:txBody>
      </p:sp>
      <p:cxnSp>
        <p:nvCxnSpPr>
          <p:cNvPr id="150" name="Соединительная линия уступом 110">
            <a:extLst>
              <a:ext uri="{FF2B5EF4-FFF2-40B4-BE49-F238E27FC236}">
                <a16:creationId xmlns:a16="http://schemas.microsoft.com/office/drawing/2014/main" id="{6867F1A3-D292-472E-9859-6BC0DD710B53}"/>
              </a:ext>
            </a:extLst>
          </p:cNvPr>
          <p:cNvCxnSpPr>
            <a:stCxn id="148" idx="2"/>
            <a:endCxn id="142" idx="0"/>
          </p:cNvCxnSpPr>
          <p:nvPr/>
        </p:nvCxnSpPr>
        <p:spPr>
          <a:xfrm rot="16200000" flipH="1">
            <a:off x="6130776" y="3118476"/>
            <a:ext cx="132571" cy="4100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Прямоугольник 150">
            <a:extLst>
              <a:ext uri="{FF2B5EF4-FFF2-40B4-BE49-F238E27FC236}">
                <a16:creationId xmlns:a16="http://schemas.microsoft.com/office/drawing/2014/main" id="{ACCE32C1-4FE0-44A4-83A6-2806A60F0EEC}"/>
              </a:ext>
            </a:extLst>
          </p:cNvPr>
          <p:cNvSpPr/>
          <p:nvPr/>
        </p:nvSpPr>
        <p:spPr>
          <a:xfrm>
            <a:off x="9037272" y="3987606"/>
            <a:ext cx="2366303" cy="1424812"/>
          </a:xfrm>
          <a:prstGeom prst="rect">
            <a:avLst/>
          </a:prstGeom>
          <a:solidFill>
            <a:schemeClr val="bg1"/>
          </a:solidFill>
          <a:ln w="2381" cap="flat">
            <a:solidFill>
              <a:srgbClr val="141B4D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2EB5B559-7CD5-4AA4-9125-E8C09A5021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8900" y="4504242"/>
            <a:ext cx="571681" cy="571681"/>
          </a:xfrm>
          <a:prstGeom prst="rect">
            <a:avLst/>
          </a:prstGeom>
        </p:spPr>
      </p:pic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759BFD3D-8B46-47CB-A0A9-BF75C04DA680}"/>
              </a:ext>
            </a:extLst>
          </p:cNvPr>
          <p:cNvSpPr/>
          <p:nvPr/>
        </p:nvSpPr>
        <p:spPr>
          <a:xfrm>
            <a:off x="10018859" y="3997240"/>
            <a:ext cx="18764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noProof="0" dirty="0">
                <a:solidFill>
                  <a:srgbClr val="141B4D"/>
                </a:solidFill>
                <a:latin typeface="TT Hoves"/>
                <a:cs typeface="Arial" panose="020B0604020202020204" pitchFamily="34" charset="0"/>
              </a:rPr>
              <a:t>ЦОД2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  <a:cs typeface="Arial" panose="020B0604020202020204" pitchFamily="34" charset="0"/>
            </a:endParaRPr>
          </a:p>
        </p:txBody>
      </p:sp>
      <p:sp>
        <p:nvSpPr>
          <p:cNvPr id="154" name="Прямоугольник 153">
            <a:extLst>
              <a:ext uri="{FF2B5EF4-FFF2-40B4-BE49-F238E27FC236}">
                <a16:creationId xmlns:a16="http://schemas.microsoft.com/office/drawing/2014/main" id="{1B632885-2582-4C7A-9F78-A1FD04E55B11}"/>
              </a:ext>
            </a:extLst>
          </p:cNvPr>
          <p:cNvSpPr/>
          <p:nvPr/>
        </p:nvSpPr>
        <p:spPr>
          <a:xfrm>
            <a:off x="9265278" y="4255008"/>
            <a:ext cx="753129" cy="1641831"/>
          </a:xfrm>
          <a:prstGeom prst="rect">
            <a:avLst/>
          </a:prstGeom>
          <a:noFill/>
          <a:ln w="2381" cap="flat">
            <a:solidFill>
              <a:srgbClr val="1D1D1B"/>
            </a:solidFill>
            <a:prstDash val="dash"/>
            <a:miter/>
          </a:ln>
        </p:spPr>
        <p:txBody>
          <a:bodyPr rtlCol="0" anchor="ctr"/>
          <a:lstStyle/>
          <a:p>
            <a:pPr algn="l"/>
            <a:endParaRPr lang="ru-RU" dirty="0">
              <a:latin typeface="TT Hoves"/>
            </a:endParaRPr>
          </a:p>
        </p:txBody>
      </p:sp>
      <p:sp>
        <p:nvSpPr>
          <p:cNvPr id="155" name="Прямоугольник 154">
            <a:extLst>
              <a:ext uri="{FF2B5EF4-FFF2-40B4-BE49-F238E27FC236}">
                <a16:creationId xmlns:a16="http://schemas.microsoft.com/office/drawing/2014/main" id="{80637113-CCC6-4D23-958E-089FEE4C8B95}"/>
              </a:ext>
            </a:extLst>
          </p:cNvPr>
          <p:cNvSpPr/>
          <p:nvPr/>
        </p:nvSpPr>
        <p:spPr>
          <a:xfrm>
            <a:off x="8703605" y="5423731"/>
            <a:ext cx="18764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Тенант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</a:b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PT</a:t>
            </a:r>
            <a:r>
              <a:rPr kumimoji="0" lang="en-US" sz="1200" b="1" i="0" u="none" strike="noStrike" kern="1200" cap="none" spc="0" normalizeH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</a:rPr>
              <a:t> AF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41B4D"/>
              </a:solidFill>
              <a:effectLst/>
              <a:uLnTx/>
              <a:uFillTx/>
              <a:latin typeface="TT Hoves"/>
            </a:endParaRPr>
          </a:p>
        </p:txBody>
      </p:sp>
      <p:grpSp>
        <p:nvGrpSpPr>
          <p:cNvPr id="156" name="Группа 155">
            <a:extLst>
              <a:ext uri="{FF2B5EF4-FFF2-40B4-BE49-F238E27FC236}">
                <a16:creationId xmlns:a16="http://schemas.microsoft.com/office/drawing/2014/main" id="{B9F0A2B7-804C-4E33-BFE3-EEA35018DAAE}"/>
              </a:ext>
            </a:extLst>
          </p:cNvPr>
          <p:cNvGrpSpPr/>
          <p:nvPr/>
        </p:nvGrpSpPr>
        <p:grpSpPr>
          <a:xfrm>
            <a:off x="9104485" y="4255008"/>
            <a:ext cx="2951187" cy="1641831"/>
            <a:chOff x="6665393" y="4580533"/>
            <a:chExt cx="2951187" cy="1641831"/>
          </a:xfrm>
        </p:grpSpPr>
        <p:sp>
          <p:nvSpPr>
            <p:cNvPr id="157" name="Прямоугольник 156">
              <a:extLst>
                <a:ext uri="{FF2B5EF4-FFF2-40B4-BE49-F238E27FC236}">
                  <a16:creationId xmlns:a16="http://schemas.microsoft.com/office/drawing/2014/main" id="{923C4D08-277F-4AE5-A6EC-6FCA74DC38CA}"/>
                </a:ext>
              </a:extLst>
            </p:cNvPr>
            <p:cNvSpPr/>
            <p:nvPr/>
          </p:nvSpPr>
          <p:spPr>
            <a:xfrm>
              <a:off x="6665393" y="5760570"/>
              <a:ext cx="295118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050" i="0" u="none" strike="noStrike" kern="1200" cap="none" spc="0" normalizeH="0" baseline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Защищаемые</a:t>
              </a: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 </a:t>
              </a:r>
              <a:b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</a:br>
              <a:r>
                <a:rPr kumimoji="0" lang="ru-RU" sz="1050" i="0" u="none" strike="noStrike" kern="1200" cap="none" spc="0" normalizeH="0" noProof="0" dirty="0">
                  <a:ln>
                    <a:noFill/>
                  </a:ln>
                  <a:solidFill>
                    <a:srgbClr val="141B4D"/>
                  </a:solidFill>
                  <a:effectLst/>
                  <a:uLnTx/>
                  <a:uFillTx/>
                  <a:latin typeface="TT Hoves"/>
                  <a:cs typeface="Arial" panose="020B0604020202020204" pitchFamily="34" charset="0"/>
                </a:rPr>
                <a:t>приложения</a:t>
              </a:r>
              <a:endParaRPr kumimoji="0" lang="ru-RU" sz="1050" i="0" u="none" strike="noStrike" kern="1200" cap="none" spc="0" normalizeH="0" baseline="0" noProof="0" dirty="0">
                <a:ln>
                  <a:noFill/>
                </a:ln>
                <a:solidFill>
                  <a:srgbClr val="141B4D"/>
                </a:solidFill>
                <a:effectLst/>
                <a:uLnTx/>
                <a:uFillTx/>
                <a:latin typeface="TT Hoves"/>
                <a:cs typeface="Arial" panose="020B0604020202020204" pitchFamily="34" charset="0"/>
              </a:endParaRPr>
            </a:p>
          </p:txBody>
        </p:sp>
        <p:sp>
          <p:nvSpPr>
            <p:cNvPr id="158" name="Прямоугольник 157">
              <a:extLst>
                <a:ext uri="{FF2B5EF4-FFF2-40B4-BE49-F238E27FC236}">
                  <a16:creationId xmlns:a16="http://schemas.microsoft.com/office/drawing/2014/main" id="{D6CE6960-195D-4ADC-BE6C-1C515C7C4736}"/>
                </a:ext>
              </a:extLst>
            </p:cNvPr>
            <p:cNvSpPr/>
            <p:nvPr/>
          </p:nvSpPr>
          <p:spPr>
            <a:xfrm>
              <a:off x="7688155" y="4580533"/>
              <a:ext cx="912096" cy="1641831"/>
            </a:xfrm>
            <a:prstGeom prst="rect">
              <a:avLst/>
            </a:prstGeom>
            <a:noFill/>
            <a:ln w="2381" cap="flat">
              <a:solidFill>
                <a:srgbClr val="1D1D1B"/>
              </a:solidFill>
              <a:prstDash val="dash"/>
              <a:miter/>
            </a:ln>
          </p:spPr>
          <p:txBody>
            <a:bodyPr rtlCol="0" anchor="ctr"/>
            <a:lstStyle/>
            <a:p>
              <a:pPr algn="l"/>
              <a:endParaRPr lang="ru-RU" dirty="0">
                <a:latin typeface="TT Hoves"/>
              </a:endParaRPr>
            </a:p>
          </p:txBody>
        </p:sp>
      </p:grpSp>
      <p:sp>
        <p:nvSpPr>
          <p:cNvPr id="159" name="Freeform 15">
            <a:extLst>
              <a:ext uri="{FF2B5EF4-FFF2-40B4-BE49-F238E27FC236}">
                <a16:creationId xmlns:a16="http://schemas.microsoft.com/office/drawing/2014/main" id="{B7FE7406-FC63-4433-9F58-960CDE941AC7}"/>
              </a:ext>
            </a:extLst>
          </p:cNvPr>
          <p:cNvSpPr>
            <a:spLocks noEditPoints="1"/>
          </p:cNvSpPr>
          <p:nvPr/>
        </p:nvSpPr>
        <p:spPr bwMode="auto">
          <a:xfrm>
            <a:off x="9404239" y="4520899"/>
            <a:ext cx="508368" cy="488357"/>
          </a:xfrm>
          <a:custGeom>
            <a:avLst/>
            <a:gdLst>
              <a:gd name="T0" fmla="*/ 853 w 896"/>
              <a:gd name="T1" fmla="*/ 485 h 814"/>
              <a:gd name="T2" fmla="*/ 837 w 896"/>
              <a:gd name="T3" fmla="*/ 385 h 814"/>
              <a:gd name="T4" fmla="*/ 0 w 896"/>
              <a:gd name="T5" fmla="*/ 44 h 814"/>
              <a:gd name="T6" fmla="*/ 667 w 896"/>
              <a:gd name="T7" fmla="*/ 814 h 814"/>
              <a:gd name="T8" fmla="*/ 693 w 896"/>
              <a:gd name="T9" fmla="*/ 813 h 814"/>
              <a:gd name="T10" fmla="*/ 608 w 896"/>
              <a:gd name="T11" fmla="*/ 30 h 814"/>
              <a:gd name="T12" fmla="*/ 608 w 896"/>
              <a:gd name="T13" fmla="*/ 146 h 814"/>
              <a:gd name="T14" fmla="*/ 809 w 896"/>
              <a:gd name="T15" fmla="*/ 175 h 814"/>
              <a:gd name="T16" fmla="*/ 809 w 896"/>
              <a:gd name="T17" fmla="*/ 398 h 814"/>
              <a:gd name="T18" fmla="*/ 809 w 896"/>
              <a:gd name="T19" fmla="*/ 321 h 814"/>
              <a:gd name="T20" fmla="*/ 405 w 896"/>
              <a:gd name="T21" fmla="*/ 584 h 814"/>
              <a:gd name="T22" fmla="*/ 440 w 896"/>
              <a:gd name="T23" fmla="*/ 543 h 814"/>
              <a:gd name="T24" fmla="*/ 290 w 896"/>
              <a:gd name="T25" fmla="*/ 438 h 814"/>
              <a:gd name="T26" fmla="*/ 562 w 896"/>
              <a:gd name="T27" fmla="*/ 397 h 814"/>
              <a:gd name="T28" fmla="*/ 115 w 896"/>
              <a:gd name="T29" fmla="*/ 292 h 814"/>
              <a:gd name="T30" fmla="*/ 115 w 896"/>
              <a:gd name="T31" fmla="*/ 292 h 814"/>
              <a:gd name="T32" fmla="*/ 611 w 896"/>
              <a:gd name="T33" fmla="*/ 292 h 814"/>
              <a:gd name="T34" fmla="*/ 723 w 896"/>
              <a:gd name="T35" fmla="*/ 292 h 814"/>
              <a:gd name="T36" fmla="*/ 579 w 896"/>
              <a:gd name="T37" fmla="*/ 30 h 814"/>
              <a:gd name="T38" fmla="*/ 29 w 896"/>
              <a:gd name="T39" fmla="*/ 44 h 814"/>
              <a:gd name="T40" fmla="*/ 29 w 896"/>
              <a:gd name="T41" fmla="*/ 146 h 814"/>
              <a:gd name="T42" fmla="*/ 86 w 896"/>
              <a:gd name="T43" fmla="*/ 292 h 814"/>
              <a:gd name="T44" fmla="*/ 261 w 896"/>
              <a:gd name="T45" fmla="*/ 321 h 814"/>
              <a:gd name="T46" fmla="*/ 29 w 896"/>
              <a:gd name="T47" fmla="*/ 467 h 814"/>
              <a:gd name="T48" fmla="*/ 29 w 896"/>
              <a:gd name="T49" fmla="*/ 467 h 814"/>
              <a:gd name="T50" fmla="*/ 29 w 896"/>
              <a:gd name="T51" fmla="*/ 613 h 814"/>
              <a:gd name="T52" fmla="*/ 290 w 896"/>
              <a:gd name="T53" fmla="*/ 613 h 814"/>
              <a:gd name="T54" fmla="*/ 290 w 896"/>
              <a:gd name="T55" fmla="*/ 729 h 814"/>
              <a:gd name="T56" fmla="*/ 739 w 896"/>
              <a:gd name="T57" fmla="*/ 763 h 814"/>
              <a:gd name="T58" fmla="*/ 594 w 896"/>
              <a:gd name="T59" fmla="*/ 729 h 814"/>
              <a:gd name="T60" fmla="*/ 613 w 896"/>
              <a:gd name="T61" fmla="*/ 639 h 814"/>
              <a:gd name="T62" fmla="*/ 651 w 896"/>
              <a:gd name="T63" fmla="*/ 648 h 814"/>
              <a:gd name="T64" fmla="*/ 682 w 896"/>
              <a:gd name="T65" fmla="*/ 573 h 814"/>
              <a:gd name="T66" fmla="*/ 736 w 896"/>
              <a:gd name="T67" fmla="*/ 665 h 814"/>
              <a:gd name="T68" fmla="*/ 764 w 896"/>
              <a:gd name="T69" fmla="*/ 685 h 814"/>
              <a:gd name="T70" fmla="*/ 776 w 896"/>
              <a:gd name="T71" fmla="*/ 764 h 814"/>
              <a:gd name="T72" fmla="*/ 754 w 896"/>
              <a:gd name="T73" fmla="*/ 629 h 814"/>
              <a:gd name="T74" fmla="*/ 720 w 896"/>
              <a:gd name="T75" fmla="*/ 594 h 814"/>
              <a:gd name="T76" fmla="*/ 701 w 896"/>
              <a:gd name="T77" fmla="*/ 529 h 814"/>
              <a:gd name="T78" fmla="*/ 581 w 896"/>
              <a:gd name="T79" fmla="*/ 599 h 814"/>
              <a:gd name="T80" fmla="*/ 575 w 896"/>
              <a:gd name="T81" fmla="*/ 675 h 814"/>
              <a:gd name="T82" fmla="*/ 523 w 896"/>
              <a:gd name="T83" fmla="*/ 732 h 814"/>
              <a:gd name="T84" fmla="*/ 468 w 896"/>
              <a:gd name="T85" fmla="*/ 550 h 814"/>
              <a:gd name="T86" fmla="*/ 541 w 896"/>
              <a:gd name="T87" fmla="*/ 580 h 814"/>
              <a:gd name="T88" fmla="*/ 611 w 896"/>
              <a:gd name="T89" fmla="*/ 391 h 814"/>
              <a:gd name="T90" fmla="*/ 643 w 896"/>
              <a:gd name="T91" fmla="*/ 304 h 814"/>
              <a:gd name="T92" fmla="*/ 741 w 896"/>
              <a:gd name="T93" fmla="*/ 479 h 814"/>
              <a:gd name="T94" fmla="*/ 828 w 896"/>
              <a:gd name="T95" fmla="*/ 421 h 814"/>
              <a:gd name="T96" fmla="*/ 847 w 896"/>
              <a:gd name="T97" fmla="*/ 55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96" h="814">
                <a:moveTo>
                  <a:pt x="893" y="596"/>
                </a:moveTo>
                <a:cubicBezTo>
                  <a:pt x="889" y="574"/>
                  <a:pt x="880" y="554"/>
                  <a:pt x="874" y="540"/>
                </a:cubicBezTo>
                <a:cubicBezTo>
                  <a:pt x="872" y="538"/>
                  <a:pt x="872" y="538"/>
                  <a:pt x="872" y="538"/>
                </a:cubicBezTo>
                <a:cubicBezTo>
                  <a:pt x="864" y="520"/>
                  <a:pt x="855" y="503"/>
                  <a:pt x="853" y="485"/>
                </a:cubicBezTo>
                <a:cubicBezTo>
                  <a:pt x="848" y="455"/>
                  <a:pt x="858" y="425"/>
                  <a:pt x="868" y="399"/>
                </a:cubicBezTo>
                <a:cubicBezTo>
                  <a:pt x="870" y="393"/>
                  <a:pt x="869" y="387"/>
                  <a:pt x="865" y="383"/>
                </a:cubicBezTo>
                <a:cubicBezTo>
                  <a:pt x="861" y="379"/>
                  <a:pt x="855" y="378"/>
                  <a:pt x="850" y="380"/>
                </a:cubicBezTo>
                <a:cubicBezTo>
                  <a:pt x="846" y="381"/>
                  <a:pt x="842" y="383"/>
                  <a:pt x="837" y="385"/>
                </a:cubicBezTo>
                <a:cubicBezTo>
                  <a:pt x="837" y="44"/>
                  <a:pt x="837" y="44"/>
                  <a:pt x="837" y="44"/>
                </a:cubicBezTo>
                <a:cubicBezTo>
                  <a:pt x="837" y="20"/>
                  <a:pt x="818" y="0"/>
                  <a:pt x="79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20"/>
                  <a:pt x="0" y="44"/>
                </a:cubicBezTo>
                <a:cubicBezTo>
                  <a:pt x="0" y="715"/>
                  <a:pt x="0" y="715"/>
                  <a:pt x="0" y="715"/>
                </a:cubicBezTo>
                <a:cubicBezTo>
                  <a:pt x="0" y="739"/>
                  <a:pt x="19" y="758"/>
                  <a:pt x="43" y="758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9" y="793"/>
                  <a:pt x="597" y="814"/>
                  <a:pt x="667" y="814"/>
                </a:cubicBezTo>
                <a:cubicBezTo>
                  <a:pt x="667" y="814"/>
                  <a:pt x="667" y="814"/>
                  <a:pt x="667" y="814"/>
                </a:cubicBezTo>
                <a:cubicBezTo>
                  <a:pt x="670" y="814"/>
                  <a:pt x="674" y="813"/>
                  <a:pt x="677" y="813"/>
                </a:cubicBezTo>
                <a:cubicBezTo>
                  <a:pt x="677" y="813"/>
                  <a:pt x="678" y="813"/>
                  <a:pt x="678" y="813"/>
                </a:cubicBezTo>
                <a:cubicBezTo>
                  <a:pt x="684" y="813"/>
                  <a:pt x="689" y="813"/>
                  <a:pt x="693" y="813"/>
                </a:cubicBezTo>
                <a:cubicBezTo>
                  <a:pt x="758" y="808"/>
                  <a:pt x="815" y="786"/>
                  <a:pt x="850" y="751"/>
                </a:cubicBezTo>
                <a:cubicBezTo>
                  <a:pt x="873" y="727"/>
                  <a:pt x="888" y="693"/>
                  <a:pt x="893" y="655"/>
                </a:cubicBezTo>
                <a:cubicBezTo>
                  <a:pt x="896" y="632"/>
                  <a:pt x="896" y="613"/>
                  <a:pt x="893" y="596"/>
                </a:cubicBezTo>
                <a:close/>
                <a:moveTo>
                  <a:pt x="608" y="30"/>
                </a:moveTo>
                <a:cubicBezTo>
                  <a:pt x="794" y="30"/>
                  <a:pt x="794" y="30"/>
                  <a:pt x="794" y="30"/>
                </a:cubicBezTo>
                <a:cubicBezTo>
                  <a:pt x="802" y="30"/>
                  <a:pt x="809" y="36"/>
                  <a:pt x="809" y="44"/>
                </a:cubicBezTo>
                <a:cubicBezTo>
                  <a:pt x="809" y="146"/>
                  <a:pt x="809" y="146"/>
                  <a:pt x="809" y="146"/>
                </a:cubicBezTo>
                <a:cubicBezTo>
                  <a:pt x="608" y="146"/>
                  <a:pt x="608" y="146"/>
                  <a:pt x="608" y="146"/>
                </a:cubicBezTo>
                <a:lnTo>
                  <a:pt x="608" y="30"/>
                </a:lnTo>
                <a:close/>
                <a:moveTo>
                  <a:pt x="751" y="292"/>
                </a:moveTo>
                <a:cubicBezTo>
                  <a:pt x="751" y="175"/>
                  <a:pt x="751" y="175"/>
                  <a:pt x="751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292"/>
                  <a:pt x="809" y="292"/>
                  <a:pt x="809" y="292"/>
                </a:cubicBezTo>
                <a:lnTo>
                  <a:pt x="751" y="292"/>
                </a:lnTo>
                <a:close/>
                <a:moveTo>
                  <a:pt x="809" y="321"/>
                </a:moveTo>
                <a:cubicBezTo>
                  <a:pt x="809" y="398"/>
                  <a:pt x="809" y="398"/>
                  <a:pt x="809" y="398"/>
                </a:cubicBezTo>
                <a:cubicBezTo>
                  <a:pt x="797" y="406"/>
                  <a:pt x="784" y="414"/>
                  <a:pt x="774" y="425"/>
                </a:cubicBezTo>
                <a:cubicBezTo>
                  <a:pt x="771" y="389"/>
                  <a:pt x="757" y="354"/>
                  <a:pt x="735" y="325"/>
                </a:cubicBezTo>
                <a:cubicBezTo>
                  <a:pt x="734" y="323"/>
                  <a:pt x="733" y="322"/>
                  <a:pt x="732" y="321"/>
                </a:cubicBezTo>
                <a:lnTo>
                  <a:pt x="809" y="321"/>
                </a:lnTo>
                <a:close/>
                <a:moveTo>
                  <a:pt x="115" y="584"/>
                </a:moveTo>
                <a:cubicBezTo>
                  <a:pt x="115" y="467"/>
                  <a:pt x="115" y="467"/>
                  <a:pt x="115" y="467"/>
                </a:cubicBezTo>
                <a:cubicBezTo>
                  <a:pt x="405" y="467"/>
                  <a:pt x="405" y="467"/>
                  <a:pt x="405" y="467"/>
                </a:cubicBezTo>
                <a:cubicBezTo>
                  <a:pt x="405" y="584"/>
                  <a:pt x="405" y="584"/>
                  <a:pt x="405" y="584"/>
                </a:cubicBezTo>
                <a:lnTo>
                  <a:pt x="115" y="584"/>
                </a:lnTo>
                <a:close/>
                <a:moveTo>
                  <a:pt x="434" y="467"/>
                </a:moveTo>
                <a:cubicBezTo>
                  <a:pt x="488" y="467"/>
                  <a:pt x="488" y="467"/>
                  <a:pt x="488" y="467"/>
                </a:cubicBezTo>
                <a:cubicBezTo>
                  <a:pt x="463" y="488"/>
                  <a:pt x="444" y="522"/>
                  <a:pt x="440" y="543"/>
                </a:cubicBezTo>
                <a:cubicBezTo>
                  <a:pt x="436" y="557"/>
                  <a:pt x="435" y="571"/>
                  <a:pt x="435" y="584"/>
                </a:cubicBezTo>
                <a:cubicBezTo>
                  <a:pt x="434" y="584"/>
                  <a:pt x="434" y="584"/>
                  <a:pt x="434" y="584"/>
                </a:cubicBezTo>
                <a:lnTo>
                  <a:pt x="434" y="467"/>
                </a:lnTo>
                <a:close/>
                <a:moveTo>
                  <a:pt x="290" y="438"/>
                </a:moveTo>
                <a:cubicBezTo>
                  <a:pt x="290" y="321"/>
                  <a:pt x="290" y="321"/>
                  <a:pt x="290" y="321"/>
                </a:cubicBezTo>
                <a:cubicBezTo>
                  <a:pt x="614" y="321"/>
                  <a:pt x="614" y="321"/>
                  <a:pt x="614" y="321"/>
                </a:cubicBezTo>
                <a:cubicBezTo>
                  <a:pt x="613" y="342"/>
                  <a:pt x="601" y="360"/>
                  <a:pt x="590" y="372"/>
                </a:cubicBezTo>
                <a:cubicBezTo>
                  <a:pt x="582" y="381"/>
                  <a:pt x="573" y="389"/>
                  <a:pt x="562" y="397"/>
                </a:cubicBezTo>
                <a:cubicBezTo>
                  <a:pt x="559" y="400"/>
                  <a:pt x="559" y="400"/>
                  <a:pt x="559" y="400"/>
                </a:cubicBezTo>
                <a:cubicBezTo>
                  <a:pt x="546" y="411"/>
                  <a:pt x="535" y="424"/>
                  <a:pt x="526" y="438"/>
                </a:cubicBezTo>
                <a:lnTo>
                  <a:pt x="290" y="438"/>
                </a:lnTo>
                <a:close/>
                <a:moveTo>
                  <a:pt x="115" y="292"/>
                </a:moveTo>
                <a:cubicBezTo>
                  <a:pt x="115" y="175"/>
                  <a:pt x="115" y="175"/>
                  <a:pt x="115" y="175"/>
                </a:cubicBezTo>
                <a:cubicBezTo>
                  <a:pt x="405" y="175"/>
                  <a:pt x="405" y="175"/>
                  <a:pt x="405" y="175"/>
                </a:cubicBezTo>
                <a:cubicBezTo>
                  <a:pt x="405" y="292"/>
                  <a:pt x="405" y="292"/>
                  <a:pt x="405" y="292"/>
                </a:cubicBezTo>
                <a:lnTo>
                  <a:pt x="115" y="292"/>
                </a:lnTo>
                <a:close/>
                <a:moveTo>
                  <a:pt x="614" y="238"/>
                </a:moveTo>
                <a:cubicBezTo>
                  <a:pt x="608" y="236"/>
                  <a:pt x="602" y="237"/>
                  <a:pt x="598" y="242"/>
                </a:cubicBezTo>
                <a:cubicBezTo>
                  <a:pt x="594" y="247"/>
                  <a:pt x="593" y="254"/>
                  <a:pt x="596" y="259"/>
                </a:cubicBezTo>
                <a:cubicBezTo>
                  <a:pt x="604" y="271"/>
                  <a:pt x="608" y="282"/>
                  <a:pt x="611" y="292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434" y="175"/>
                  <a:pt x="434" y="175"/>
                  <a:pt x="434" y="175"/>
                </a:cubicBezTo>
                <a:cubicBezTo>
                  <a:pt x="723" y="175"/>
                  <a:pt x="723" y="175"/>
                  <a:pt x="723" y="175"/>
                </a:cubicBezTo>
                <a:cubicBezTo>
                  <a:pt x="723" y="292"/>
                  <a:pt x="723" y="292"/>
                  <a:pt x="723" y="292"/>
                </a:cubicBezTo>
                <a:cubicBezTo>
                  <a:pt x="705" y="292"/>
                  <a:pt x="705" y="292"/>
                  <a:pt x="705" y="292"/>
                </a:cubicBezTo>
                <a:cubicBezTo>
                  <a:pt x="680" y="269"/>
                  <a:pt x="649" y="250"/>
                  <a:pt x="614" y="238"/>
                </a:cubicBezTo>
                <a:close/>
                <a:moveTo>
                  <a:pt x="290" y="30"/>
                </a:moveTo>
                <a:cubicBezTo>
                  <a:pt x="579" y="30"/>
                  <a:pt x="579" y="30"/>
                  <a:pt x="579" y="30"/>
                </a:cubicBezTo>
                <a:cubicBezTo>
                  <a:pt x="579" y="146"/>
                  <a:pt x="579" y="146"/>
                  <a:pt x="579" y="146"/>
                </a:cubicBezTo>
                <a:cubicBezTo>
                  <a:pt x="290" y="146"/>
                  <a:pt x="290" y="146"/>
                  <a:pt x="290" y="146"/>
                </a:cubicBezTo>
                <a:lnTo>
                  <a:pt x="290" y="30"/>
                </a:lnTo>
                <a:close/>
                <a:moveTo>
                  <a:pt x="29" y="44"/>
                </a:moveTo>
                <a:cubicBezTo>
                  <a:pt x="29" y="36"/>
                  <a:pt x="35" y="30"/>
                  <a:pt x="43" y="30"/>
                </a:cubicBezTo>
                <a:cubicBezTo>
                  <a:pt x="261" y="30"/>
                  <a:pt x="261" y="30"/>
                  <a:pt x="261" y="30"/>
                </a:cubicBezTo>
                <a:cubicBezTo>
                  <a:pt x="261" y="146"/>
                  <a:pt x="261" y="146"/>
                  <a:pt x="261" y="146"/>
                </a:cubicBezTo>
                <a:cubicBezTo>
                  <a:pt x="29" y="146"/>
                  <a:pt x="29" y="146"/>
                  <a:pt x="29" y="146"/>
                </a:cubicBezTo>
                <a:lnTo>
                  <a:pt x="29" y="44"/>
                </a:lnTo>
                <a:close/>
                <a:moveTo>
                  <a:pt x="29" y="175"/>
                </a:moveTo>
                <a:cubicBezTo>
                  <a:pt x="86" y="175"/>
                  <a:pt x="86" y="175"/>
                  <a:pt x="86" y="175"/>
                </a:cubicBezTo>
                <a:cubicBezTo>
                  <a:pt x="86" y="292"/>
                  <a:pt x="86" y="292"/>
                  <a:pt x="86" y="292"/>
                </a:cubicBezTo>
                <a:cubicBezTo>
                  <a:pt x="29" y="292"/>
                  <a:pt x="29" y="292"/>
                  <a:pt x="29" y="292"/>
                </a:cubicBezTo>
                <a:lnTo>
                  <a:pt x="29" y="175"/>
                </a:lnTo>
                <a:close/>
                <a:moveTo>
                  <a:pt x="29" y="321"/>
                </a:moveTo>
                <a:cubicBezTo>
                  <a:pt x="261" y="321"/>
                  <a:pt x="261" y="321"/>
                  <a:pt x="261" y="321"/>
                </a:cubicBezTo>
                <a:cubicBezTo>
                  <a:pt x="261" y="438"/>
                  <a:pt x="261" y="438"/>
                  <a:pt x="261" y="438"/>
                </a:cubicBezTo>
                <a:cubicBezTo>
                  <a:pt x="29" y="438"/>
                  <a:pt x="29" y="438"/>
                  <a:pt x="29" y="438"/>
                </a:cubicBezTo>
                <a:lnTo>
                  <a:pt x="29" y="321"/>
                </a:lnTo>
                <a:close/>
                <a:moveTo>
                  <a:pt x="29" y="467"/>
                </a:moveTo>
                <a:cubicBezTo>
                  <a:pt x="86" y="467"/>
                  <a:pt x="86" y="467"/>
                  <a:pt x="86" y="467"/>
                </a:cubicBezTo>
                <a:cubicBezTo>
                  <a:pt x="86" y="584"/>
                  <a:pt x="86" y="584"/>
                  <a:pt x="86" y="584"/>
                </a:cubicBezTo>
                <a:cubicBezTo>
                  <a:pt x="29" y="584"/>
                  <a:pt x="29" y="584"/>
                  <a:pt x="29" y="584"/>
                </a:cubicBezTo>
                <a:lnTo>
                  <a:pt x="29" y="467"/>
                </a:lnTo>
                <a:close/>
                <a:moveTo>
                  <a:pt x="261" y="729"/>
                </a:moveTo>
                <a:cubicBezTo>
                  <a:pt x="43" y="729"/>
                  <a:pt x="43" y="729"/>
                  <a:pt x="43" y="729"/>
                </a:cubicBezTo>
                <a:cubicBezTo>
                  <a:pt x="35" y="729"/>
                  <a:pt x="29" y="723"/>
                  <a:pt x="29" y="715"/>
                </a:cubicBezTo>
                <a:cubicBezTo>
                  <a:pt x="29" y="613"/>
                  <a:pt x="29" y="613"/>
                  <a:pt x="29" y="613"/>
                </a:cubicBezTo>
                <a:cubicBezTo>
                  <a:pt x="261" y="613"/>
                  <a:pt x="261" y="613"/>
                  <a:pt x="261" y="613"/>
                </a:cubicBezTo>
                <a:lnTo>
                  <a:pt x="261" y="729"/>
                </a:lnTo>
                <a:close/>
                <a:moveTo>
                  <a:pt x="290" y="729"/>
                </a:moveTo>
                <a:cubicBezTo>
                  <a:pt x="290" y="613"/>
                  <a:pt x="290" y="613"/>
                  <a:pt x="290" y="613"/>
                </a:cubicBezTo>
                <a:cubicBezTo>
                  <a:pt x="437" y="613"/>
                  <a:pt x="437" y="613"/>
                  <a:pt x="437" y="613"/>
                </a:cubicBezTo>
                <a:cubicBezTo>
                  <a:pt x="440" y="641"/>
                  <a:pt x="446" y="667"/>
                  <a:pt x="457" y="690"/>
                </a:cubicBezTo>
                <a:cubicBezTo>
                  <a:pt x="464" y="704"/>
                  <a:pt x="472" y="717"/>
                  <a:pt x="482" y="729"/>
                </a:cubicBezTo>
                <a:lnTo>
                  <a:pt x="290" y="729"/>
                </a:lnTo>
                <a:close/>
                <a:moveTo>
                  <a:pt x="765" y="706"/>
                </a:moveTo>
                <a:cubicBezTo>
                  <a:pt x="765" y="718"/>
                  <a:pt x="762" y="729"/>
                  <a:pt x="757" y="739"/>
                </a:cubicBezTo>
                <a:cubicBezTo>
                  <a:pt x="754" y="747"/>
                  <a:pt x="748" y="755"/>
                  <a:pt x="741" y="761"/>
                </a:cubicBezTo>
                <a:cubicBezTo>
                  <a:pt x="741" y="762"/>
                  <a:pt x="740" y="762"/>
                  <a:pt x="739" y="763"/>
                </a:cubicBezTo>
                <a:cubicBezTo>
                  <a:pt x="732" y="774"/>
                  <a:pt x="713" y="782"/>
                  <a:pt x="691" y="784"/>
                </a:cubicBezTo>
                <a:cubicBezTo>
                  <a:pt x="686" y="784"/>
                  <a:pt x="681" y="784"/>
                  <a:pt x="677" y="784"/>
                </a:cubicBezTo>
                <a:cubicBezTo>
                  <a:pt x="648" y="784"/>
                  <a:pt x="622" y="775"/>
                  <a:pt x="608" y="761"/>
                </a:cubicBezTo>
                <a:cubicBezTo>
                  <a:pt x="601" y="754"/>
                  <a:pt x="596" y="742"/>
                  <a:pt x="594" y="729"/>
                </a:cubicBezTo>
                <a:cubicBezTo>
                  <a:pt x="593" y="720"/>
                  <a:pt x="593" y="713"/>
                  <a:pt x="594" y="707"/>
                </a:cubicBezTo>
                <a:cubicBezTo>
                  <a:pt x="595" y="702"/>
                  <a:pt x="597" y="695"/>
                  <a:pt x="601" y="686"/>
                </a:cubicBezTo>
                <a:cubicBezTo>
                  <a:pt x="606" y="677"/>
                  <a:pt x="611" y="667"/>
                  <a:pt x="613" y="656"/>
                </a:cubicBezTo>
                <a:cubicBezTo>
                  <a:pt x="613" y="650"/>
                  <a:pt x="614" y="644"/>
                  <a:pt x="613" y="639"/>
                </a:cubicBezTo>
                <a:cubicBezTo>
                  <a:pt x="614" y="639"/>
                  <a:pt x="614" y="640"/>
                  <a:pt x="615" y="640"/>
                </a:cubicBezTo>
                <a:cubicBezTo>
                  <a:pt x="618" y="644"/>
                  <a:pt x="621" y="649"/>
                  <a:pt x="624" y="656"/>
                </a:cubicBezTo>
                <a:cubicBezTo>
                  <a:pt x="627" y="663"/>
                  <a:pt x="635" y="667"/>
                  <a:pt x="642" y="665"/>
                </a:cubicBezTo>
                <a:cubicBezTo>
                  <a:pt x="649" y="662"/>
                  <a:pt x="653" y="655"/>
                  <a:pt x="651" y="648"/>
                </a:cubicBezTo>
                <a:cubicBezTo>
                  <a:pt x="650" y="642"/>
                  <a:pt x="650" y="637"/>
                  <a:pt x="650" y="631"/>
                </a:cubicBezTo>
                <a:cubicBezTo>
                  <a:pt x="649" y="617"/>
                  <a:pt x="654" y="602"/>
                  <a:pt x="664" y="590"/>
                </a:cubicBezTo>
                <a:cubicBezTo>
                  <a:pt x="669" y="584"/>
                  <a:pt x="675" y="577"/>
                  <a:pt x="682" y="572"/>
                </a:cubicBezTo>
                <a:cubicBezTo>
                  <a:pt x="682" y="573"/>
                  <a:pt x="682" y="573"/>
                  <a:pt x="682" y="573"/>
                </a:cubicBezTo>
                <a:cubicBezTo>
                  <a:pt x="682" y="587"/>
                  <a:pt x="688" y="601"/>
                  <a:pt x="699" y="614"/>
                </a:cubicBezTo>
                <a:cubicBezTo>
                  <a:pt x="703" y="619"/>
                  <a:pt x="709" y="624"/>
                  <a:pt x="714" y="628"/>
                </a:cubicBezTo>
                <a:cubicBezTo>
                  <a:pt x="715" y="629"/>
                  <a:pt x="715" y="629"/>
                  <a:pt x="715" y="629"/>
                </a:cubicBezTo>
                <a:cubicBezTo>
                  <a:pt x="726" y="638"/>
                  <a:pt x="734" y="651"/>
                  <a:pt x="736" y="665"/>
                </a:cubicBezTo>
                <a:cubicBezTo>
                  <a:pt x="737" y="676"/>
                  <a:pt x="736" y="682"/>
                  <a:pt x="730" y="693"/>
                </a:cubicBezTo>
                <a:cubicBezTo>
                  <a:pt x="727" y="700"/>
                  <a:pt x="730" y="708"/>
                  <a:pt x="737" y="712"/>
                </a:cubicBezTo>
                <a:cubicBezTo>
                  <a:pt x="743" y="716"/>
                  <a:pt x="752" y="713"/>
                  <a:pt x="756" y="707"/>
                </a:cubicBezTo>
                <a:cubicBezTo>
                  <a:pt x="760" y="700"/>
                  <a:pt x="763" y="692"/>
                  <a:pt x="764" y="685"/>
                </a:cubicBezTo>
                <a:cubicBezTo>
                  <a:pt x="766" y="690"/>
                  <a:pt x="766" y="697"/>
                  <a:pt x="765" y="706"/>
                </a:cubicBezTo>
                <a:close/>
                <a:moveTo>
                  <a:pt x="864" y="651"/>
                </a:moveTo>
                <a:cubicBezTo>
                  <a:pt x="861" y="683"/>
                  <a:pt x="848" y="711"/>
                  <a:pt x="830" y="730"/>
                </a:cubicBezTo>
                <a:cubicBezTo>
                  <a:pt x="816" y="744"/>
                  <a:pt x="797" y="755"/>
                  <a:pt x="776" y="764"/>
                </a:cubicBezTo>
                <a:cubicBezTo>
                  <a:pt x="779" y="760"/>
                  <a:pt x="781" y="756"/>
                  <a:pt x="783" y="751"/>
                </a:cubicBezTo>
                <a:cubicBezTo>
                  <a:pt x="789" y="739"/>
                  <a:pt x="793" y="724"/>
                  <a:pt x="794" y="708"/>
                </a:cubicBezTo>
                <a:cubicBezTo>
                  <a:pt x="795" y="699"/>
                  <a:pt x="795" y="689"/>
                  <a:pt x="792" y="678"/>
                </a:cubicBezTo>
                <a:cubicBezTo>
                  <a:pt x="789" y="663"/>
                  <a:pt x="775" y="638"/>
                  <a:pt x="754" y="629"/>
                </a:cubicBezTo>
                <a:cubicBezTo>
                  <a:pt x="753" y="629"/>
                  <a:pt x="753" y="629"/>
                  <a:pt x="753" y="629"/>
                </a:cubicBezTo>
                <a:cubicBezTo>
                  <a:pt x="748" y="621"/>
                  <a:pt x="741" y="613"/>
                  <a:pt x="734" y="606"/>
                </a:cubicBezTo>
                <a:cubicBezTo>
                  <a:pt x="732" y="605"/>
                  <a:pt x="732" y="605"/>
                  <a:pt x="732" y="605"/>
                </a:cubicBezTo>
                <a:cubicBezTo>
                  <a:pt x="728" y="602"/>
                  <a:pt x="723" y="598"/>
                  <a:pt x="720" y="594"/>
                </a:cubicBezTo>
                <a:cubicBezTo>
                  <a:pt x="717" y="590"/>
                  <a:pt x="711" y="582"/>
                  <a:pt x="711" y="573"/>
                </a:cubicBezTo>
                <a:cubicBezTo>
                  <a:pt x="710" y="567"/>
                  <a:pt x="713" y="560"/>
                  <a:pt x="718" y="551"/>
                </a:cubicBezTo>
                <a:cubicBezTo>
                  <a:pt x="721" y="545"/>
                  <a:pt x="721" y="539"/>
                  <a:pt x="717" y="534"/>
                </a:cubicBezTo>
                <a:cubicBezTo>
                  <a:pt x="713" y="529"/>
                  <a:pt x="707" y="527"/>
                  <a:pt x="701" y="529"/>
                </a:cubicBezTo>
                <a:cubicBezTo>
                  <a:pt x="676" y="539"/>
                  <a:pt x="655" y="553"/>
                  <a:pt x="641" y="573"/>
                </a:cubicBezTo>
                <a:cubicBezTo>
                  <a:pt x="632" y="584"/>
                  <a:pt x="626" y="596"/>
                  <a:pt x="623" y="610"/>
                </a:cubicBezTo>
                <a:cubicBezTo>
                  <a:pt x="614" y="603"/>
                  <a:pt x="603" y="599"/>
                  <a:pt x="596" y="596"/>
                </a:cubicBezTo>
                <a:cubicBezTo>
                  <a:pt x="590" y="594"/>
                  <a:pt x="584" y="595"/>
                  <a:pt x="581" y="599"/>
                </a:cubicBezTo>
                <a:cubicBezTo>
                  <a:pt x="577" y="603"/>
                  <a:pt x="575" y="609"/>
                  <a:pt x="577" y="615"/>
                </a:cubicBezTo>
                <a:cubicBezTo>
                  <a:pt x="582" y="626"/>
                  <a:pt x="586" y="639"/>
                  <a:pt x="584" y="651"/>
                </a:cubicBezTo>
                <a:cubicBezTo>
                  <a:pt x="583" y="658"/>
                  <a:pt x="580" y="666"/>
                  <a:pt x="576" y="673"/>
                </a:cubicBezTo>
                <a:cubicBezTo>
                  <a:pt x="576" y="673"/>
                  <a:pt x="575" y="675"/>
                  <a:pt x="575" y="675"/>
                </a:cubicBezTo>
                <a:cubicBezTo>
                  <a:pt x="572" y="681"/>
                  <a:pt x="567" y="691"/>
                  <a:pt x="566" y="703"/>
                </a:cubicBezTo>
                <a:cubicBezTo>
                  <a:pt x="564" y="712"/>
                  <a:pt x="564" y="721"/>
                  <a:pt x="566" y="733"/>
                </a:cubicBezTo>
                <a:cubicBezTo>
                  <a:pt x="567" y="747"/>
                  <a:pt x="572" y="760"/>
                  <a:pt x="579" y="770"/>
                </a:cubicBezTo>
                <a:cubicBezTo>
                  <a:pt x="554" y="761"/>
                  <a:pt x="535" y="748"/>
                  <a:pt x="523" y="732"/>
                </a:cubicBezTo>
                <a:cubicBezTo>
                  <a:pt x="523" y="731"/>
                  <a:pt x="522" y="731"/>
                  <a:pt x="521" y="730"/>
                </a:cubicBezTo>
                <a:cubicBezTo>
                  <a:pt x="505" y="715"/>
                  <a:pt x="492" y="697"/>
                  <a:pt x="483" y="678"/>
                </a:cubicBezTo>
                <a:cubicBezTo>
                  <a:pt x="473" y="655"/>
                  <a:pt x="466" y="629"/>
                  <a:pt x="465" y="601"/>
                </a:cubicBezTo>
                <a:cubicBezTo>
                  <a:pt x="464" y="587"/>
                  <a:pt x="463" y="568"/>
                  <a:pt x="468" y="550"/>
                </a:cubicBezTo>
                <a:cubicBezTo>
                  <a:pt x="471" y="536"/>
                  <a:pt x="482" y="514"/>
                  <a:pt x="497" y="498"/>
                </a:cubicBezTo>
                <a:cubicBezTo>
                  <a:pt x="494" y="525"/>
                  <a:pt x="496" y="561"/>
                  <a:pt x="516" y="593"/>
                </a:cubicBezTo>
                <a:cubicBezTo>
                  <a:pt x="520" y="600"/>
                  <a:pt x="528" y="602"/>
                  <a:pt x="535" y="599"/>
                </a:cubicBezTo>
                <a:cubicBezTo>
                  <a:pt x="541" y="595"/>
                  <a:pt x="544" y="587"/>
                  <a:pt x="541" y="580"/>
                </a:cubicBezTo>
                <a:cubicBezTo>
                  <a:pt x="529" y="554"/>
                  <a:pt x="525" y="538"/>
                  <a:pt x="528" y="510"/>
                </a:cubicBezTo>
                <a:cubicBezTo>
                  <a:pt x="533" y="476"/>
                  <a:pt x="551" y="445"/>
                  <a:pt x="578" y="422"/>
                </a:cubicBezTo>
                <a:cubicBezTo>
                  <a:pt x="581" y="420"/>
                  <a:pt x="581" y="420"/>
                  <a:pt x="581" y="420"/>
                </a:cubicBezTo>
                <a:cubicBezTo>
                  <a:pt x="591" y="411"/>
                  <a:pt x="602" y="402"/>
                  <a:pt x="611" y="391"/>
                </a:cubicBezTo>
                <a:cubicBezTo>
                  <a:pt x="626" y="375"/>
                  <a:pt x="644" y="348"/>
                  <a:pt x="643" y="317"/>
                </a:cubicBezTo>
                <a:cubicBezTo>
                  <a:pt x="643" y="313"/>
                  <a:pt x="643" y="310"/>
                  <a:pt x="643" y="307"/>
                </a:cubicBezTo>
                <a:cubicBezTo>
                  <a:pt x="643" y="307"/>
                  <a:pt x="643" y="307"/>
                  <a:pt x="643" y="307"/>
                </a:cubicBezTo>
                <a:cubicBezTo>
                  <a:pt x="643" y="306"/>
                  <a:pt x="643" y="305"/>
                  <a:pt x="643" y="304"/>
                </a:cubicBezTo>
                <a:cubicBezTo>
                  <a:pt x="642" y="296"/>
                  <a:pt x="640" y="288"/>
                  <a:pt x="638" y="280"/>
                </a:cubicBezTo>
                <a:cubicBezTo>
                  <a:pt x="668" y="296"/>
                  <a:pt x="693" y="317"/>
                  <a:pt x="712" y="342"/>
                </a:cubicBezTo>
                <a:cubicBezTo>
                  <a:pt x="734" y="371"/>
                  <a:pt x="746" y="406"/>
                  <a:pt x="745" y="441"/>
                </a:cubicBezTo>
                <a:cubicBezTo>
                  <a:pt x="745" y="453"/>
                  <a:pt x="744" y="466"/>
                  <a:pt x="741" y="479"/>
                </a:cubicBezTo>
                <a:cubicBezTo>
                  <a:pt x="739" y="486"/>
                  <a:pt x="744" y="493"/>
                  <a:pt x="751" y="496"/>
                </a:cubicBezTo>
                <a:cubicBezTo>
                  <a:pt x="758" y="498"/>
                  <a:pt x="765" y="494"/>
                  <a:pt x="768" y="487"/>
                </a:cubicBezTo>
                <a:cubicBezTo>
                  <a:pt x="775" y="471"/>
                  <a:pt x="783" y="458"/>
                  <a:pt x="793" y="447"/>
                </a:cubicBezTo>
                <a:cubicBezTo>
                  <a:pt x="802" y="437"/>
                  <a:pt x="814" y="429"/>
                  <a:pt x="828" y="421"/>
                </a:cubicBezTo>
                <a:cubicBezTo>
                  <a:pt x="829" y="421"/>
                  <a:pt x="829" y="420"/>
                  <a:pt x="830" y="420"/>
                </a:cubicBezTo>
                <a:cubicBezTo>
                  <a:pt x="830" y="420"/>
                  <a:pt x="830" y="420"/>
                  <a:pt x="831" y="420"/>
                </a:cubicBezTo>
                <a:cubicBezTo>
                  <a:pt x="825" y="441"/>
                  <a:pt x="821" y="465"/>
                  <a:pt x="824" y="490"/>
                </a:cubicBezTo>
                <a:cubicBezTo>
                  <a:pt x="828" y="512"/>
                  <a:pt x="837" y="532"/>
                  <a:pt x="847" y="551"/>
                </a:cubicBezTo>
                <a:cubicBezTo>
                  <a:pt x="848" y="553"/>
                  <a:pt x="848" y="553"/>
                  <a:pt x="848" y="553"/>
                </a:cubicBezTo>
                <a:cubicBezTo>
                  <a:pt x="857" y="572"/>
                  <a:pt x="862" y="587"/>
                  <a:pt x="864" y="601"/>
                </a:cubicBezTo>
                <a:cubicBezTo>
                  <a:pt x="867" y="615"/>
                  <a:pt x="867" y="631"/>
                  <a:pt x="864" y="651"/>
                </a:cubicBezTo>
                <a:close/>
              </a:path>
            </a:pathLst>
          </a:custGeom>
          <a:solidFill>
            <a:srgbClr val="141B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T Hoves"/>
            </a:endParaRPr>
          </a:p>
        </p:txBody>
      </p:sp>
      <p:cxnSp>
        <p:nvCxnSpPr>
          <p:cNvPr id="160" name="Соединительная линия уступом 7">
            <a:extLst>
              <a:ext uri="{FF2B5EF4-FFF2-40B4-BE49-F238E27FC236}">
                <a16:creationId xmlns:a16="http://schemas.microsoft.com/office/drawing/2014/main" id="{97BA477D-970A-46D6-B663-B0FCFD30AE68}"/>
              </a:ext>
            </a:extLst>
          </p:cNvPr>
          <p:cNvCxnSpPr>
            <a:cxnSpLocks/>
          </p:cNvCxnSpPr>
          <p:nvPr/>
        </p:nvCxnSpPr>
        <p:spPr>
          <a:xfrm rot="10800000">
            <a:off x="8447033" y="4920429"/>
            <a:ext cx="812169" cy="728181"/>
          </a:xfrm>
          <a:prstGeom prst="bentConnector3">
            <a:avLst>
              <a:gd name="adj1" fmla="val 99593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4C60E2D-631D-487D-8310-E81D0F1F1C78}"/>
              </a:ext>
            </a:extLst>
          </p:cNvPr>
          <p:cNvSpPr txBox="1"/>
          <p:nvPr/>
        </p:nvSpPr>
        <p:spPr>
          <a:xfrm>
            <a:off x="369570" y="2818210"/>
            <a:ext cx="4436579" cy="10464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TT Hoves"/>
                <a:cs typeface="Arial" panose="020B0604020202020204" pitchFamily="34" charset="0"/>
              </a:rPr>
              <a:t>Внешние агенты</a:t>
            </a:r>
            <a:endParaRPr lang="ru-RU" b="1" dirty="0">
              <a:solidFill>
                <a:srgbClr val="FF0000"/>
              </a:solidFill>
              <a:latin typeface="TT Hoves"/>
              <a:cs typeface="Arial" panose="020B0604020202020204" pitchFamily="34" charset="0"/>
            </a:endParaRPr>
          </a:p>
          <a:p>
            <a:r>
              <a:rPr lang="ru-RU" sz="1400" dirty="0">
                <a:latin typeface="TT Hoves"/>
                <a:cs typeface="Arial" panose="020B0604020202020204" pitchFamily="34" charset="0"/>
              </a:rPr>
              <a:t>Управляемые легковесные агенты в виде модулей </a:t>
            </a:r>
            <a:r>
              <a:rPr lang="en-US" sz="1400" dirty="0" err="1">
                <a:latin typeface="TT Hoves"/>
                <a:cs typeface="Arial" panose="020B0604020202020204" pitchFamily="34" charset="0"/>
              </a:rPr>
              <a:t>nginx</a:t>
            </a:r>
            <a:r>
              <a:rPr lang="ru-RU" sz="1400" dirty="0">
                <a:latin typeface="TT Hoves"/>
                <a:cs typeface="Arial" panose="020B0604020202020204" pitchFamily="34" charset="0"/>
              </a:rPr>
              <a:t> и </a:t>
            </a:r>
            <a:r>
              <a:rPr lang="en-US" sz="1400" dirty="0">
                <a:latin typeface="TT Hoves"/>
                <a:cs typeface="Arial" panose="020B0604020202020204" pitchFamily="34" charset="0"/>
              </a:rPr>
              <a:t>docker </a:t>
            </a:r>
            <a:r>
              <a:rPr lang="ru-RU" sz="1400" dirty="0">
                <a:latin typeface="TT Hoves"/>
                <a:cs typeface="Arial" panose="020B0604020202020204" pitchFamily="34" charset="0"/>
              </a:rPr>
              <a:t>контейнеров, располагаемые в среде веб-сервисов. </a:t>
            </a:r>
            <a:endParaRPr lang="en-US" dirty="0">
              <a:latin typeface="TT Hoves"/>
              <a:cs typeface="Arial" panose="020B0604020202020204" pitchFamily="34" charset="0"/>
            </a:endParaRPr>
          </a:p>
        </p:txBody>
      </p:sp>
      <p:sp>
        <p:nvSpPr>
          <p:cNvPr id="52" name="Текст 6">
            <a:extLst>
              <a:ext uri="{FF2B5EF4-FFF2-40B4-BE49-F238E27FC236}">
                <a16:creationId xmlns:a16="http://schemas.microsoft.com/office/drawing/2014/main" id="{09FE7127-D7C7-43E5-A151-C2219EF03B3C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  <p:sp>
        <p:nvSpPr>
          <p:cNvPr id="56" name="Номер слайда 3">
            <a:extLst>
              <a:ext uri="{FF2B5EF4-FFF2-40B4-BE49-F238E27FC236}">
                <a16:creationId xmlns:a16="http://schemas.microsoft.com/office/drawing/2014/main" id="{AD2446A0-F725-46CF-AE3A-1D65240E8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/>
          <a:p>
            <a:fld id="{86CB4B4D-7CA3-9044-876B-883B54F8677D}" type="slidenum">
              <a:rPr lang="ru-RU" smtClean="0"/>
              <a:t>41</a:t>
            </a:fld>
            <a:endParaRPr lang="ru-RU" dirty="0"/>
          </a:p>
        </p:txBody>
      </p:sp>
      <p:sp>
        <p:nvSpPr>
          <p:cNvPr id="57" name="Заголовок 1">
            <a:extLst>
              <a:ext uri="{FF2B5EF4-FFF2-40B4-BE49-F238E27FC236}">
                <a16:creationId xmlns:a16="http://schemas.microsoft.com/office/drawing/2014/main" id="{61670D3D-35E4-44A3-B751-C5F496B320AC}"/>
              </a:ext>
            </a:extLst>
          </p:cNvPr>
          <p:cNvSpPr txBox="1">
            <a:spLocks/>
          </p:cNvSpPr>
          <p:nvPr/>
        </p:nvSpPr>
        <p:spPr>
          <a:xfrm>
            <a:off x="330049" y="671266"/>
            <a:ext cx="11203139" cy="92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ts val="5200"/>
              </a:lnSpc>
              <a:spcBef>
                <a:spcPct val="0"/>
              </a:spcBef>
              <a:buNone/>
              <a:defRPr lang="ru-RU" sz="4400" kern="1200">
                <a:solidFill>
                  <a:srgbClr val="CC171E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PTAF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4.x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ea typeface="+mj-ea"/>
                <a:cs typeface="+mj-cs"/>
              </a:rPr>
              <a:t>. Варианты развёртывания</a:t>
            </a:r>
          </a:p>
        </p:txBody>
      </p:sp>
    </p:spTree>
    <p:extLst>
      <p:ext uri="{BB962C8B-B14F-4D97-AF65-F5344CB8AC3E}">
        <p14:creationId xmlns:p14="http://schemas.microsoft.com/office/powerpoint/2010/main" val="3836041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18C8F44-2C73-C23E-050C-D0BF70B8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42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772133-C0CE-3344-A51F-39977C3582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39176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Варианты поставки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и модель лицензирования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6FD351-E756-FE40-AFA4-BC8415353D3F}"/>
              </a:ext>
            </a:extLst>
          </p:cNvPr>
          <p:cNvSpPr txBox="1"/>
          <p:nvPr/>
        </p:nvSpPr>
        <p:spPr>
          <a:xfrm>
            <a:off x="356686" y="2101604"/>
            <a:ext cx="10117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T Hoves"/>
              </a:rPr>
              <a:t>Варианты поставки</a:t>
            </a:r>
            <a:r>
              <a:rPr lang="en-US" sz="2000" b="1" dirty="0">
                <a:latin typeface="TT Hoves"/>
              </a:rPr>
              <a:t>: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T Hov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94DCD-1F6C-F949-8C9A-59530E323D40}"/>
              </a:ext>
            </a:extLst>
          </p:cNvPr>
          <p:cNvSpPr txBox="1"/>
          <p:nvPr/>
        </p:nvSpPr>
        <p:spPr>
          <a:xfrm>
            <a:off x="356686" y="3165844"/>
            <a:ext cx="337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 b="1" dirty="0">
                <a:latin typeface="TT Hoves"/>
              </a:rPr>
              <a:t>Лицензирование</a:t>
            </a:r>
            <a:r>
              <a:rPr lang="en-US" sz="2000" b="1" dirty="0">
                <a:latin typeface="TT Hoves"/>
              </a:rPr>
              <a:t>:</a:t>
            </a:r>
            <a:endParaRPr lang="ru-RU" sz="2000" b="1" dirty="0">
              <a:latin typeface="TT Hove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0BCD0F3-2233-442B-A86A-0A4EDCB9EBEE}"/>
              </a:ext>
            </a:extLst>
          </p:cNvPr>
          <p:cNvSpPr/>
          <p:nvPr/>
        </p:nvSpPr>
        <p:spPr>
          <a:xfrm>
            <a:off x="356686" y="4128337"/>
            <a:ext cx="5445942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0000"/>
              </a:buClr>
              <a:buSzTx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Hoves"/>
                <a:ea typeface="Roboto" panose="02000000000000000000" pitchFamily="2" charset="0"/>
              </a:rPr>
              <a:t> лицензия</a:t>
            </a:r>
          </a:p>
          <a:p>
            <a:pPr marL="342900" indent="-342900" hangingPunct="1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По суммарному объему трафика на кластер (Мбит)</a:t>
            </a:r>
            <a:endParaRPr lang="en-US" sz="1600" kern="1200" dirty="0">
              <a:solidFill>
                <a:prstClr val="black">
                  <a:lumMod val="75000"/>
                  <a:lumOff val="25000"/>
                </a:prstClr>
              </a:solidFill>
              <a:latin typeface="TT Hoves"/>
              <a:ea typeface="Roboto" panose="02000000000000000000" pitchFamily="2" charset="0"/>
            </a:endParaRP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По количеству узлов кластера</a:t>
            </a:r>
          </a:p>
          <a:p>
            <a:pPr marL="342900" indent="-342900" hangingPunct="1">
              <a:lnSpc>
                <a:spcPct val="10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§"/>
              <a:defRPr/>
            </a:pPr>
            <a:r>
              <a:rPr lang="ru-RU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Внешние агенты не лицензируются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T Hoves"/>
                <a:ea typeface="Roboto" panose="02000000000000000000" pitchFamily="2" charset="0"/>
              </a:rPr>
              <a:t>лицензии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FF0000"/>
              </a:buClr>
              <a:buSzTx/>
              <a:tabLst/>
              <a:defRPr/>
            </a:pPr>
            <a:r>
              <a:rPr lang="ru-RU" sz="1600" b="1" kern="1200" dirty="0">
                <a:solidFill>
                  <a:schemeClr val="bg1"/>
                </a:solidFill>
                <a:latin typeface="TT Hoves"/>
                <a:ea typeface="Roboto" panose="02000000000000000000" pitchFamily="2" charset="0"/>
              </a:rPr>
              <a:t>Дополнительные модули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09CE052-1418-4965-BBFD-70FB1A592B92}"/>
              </a:ext>
            </a:extLst>
          </p:cNvPr>
          <p:cNvSpPr/>
          <p:nvPr/>
        </p:nvSpPr>
        <p:spPr>
          <a:xfrm>
            <a:off x="356686" y="3674367"/>
            <a:ext cx="459608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black">
                  <a:lumMod val="75000"/>
                  <a:lumOff val="25000"/>
                </a:prstClr>
              </a:solidFill>
              <a:latin typeface="TT Hoves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TT Hoves"/>
                <a:ea typeface="Roboto" panose="02000000000000000000" pitchFamily="2" charset="0"/>
              </a:rPr>
              <a:t>PTAF4: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T Hoves"/>
              <a:ea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T Hoves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B1602-90D5-4F37-8702-A1149FB7EA2D}"/>
              </a:ext>
            </a:extLst>
          </p:cNvPr>
          <p:cNvSpPr txBox="1"/>
          <p:nvPr/>
        </p:nvSpPr>
        <p:spPr>
          <a:xfrm>
            <a:off x="3386388" y="2134569"/>
            <a:ext cx="2880360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B2B6BF"/>
                </a:solidFill>
                <a:latin typeface="TT Hoves"/>
              </a:rPr>
              <a:t>Virtual appliance</a:t>
            </a:r>
            <a:endParaRPr lang="ru-RU" sz="2000" dirty="0">
              <a:solidFill>
                <a:srgbClr val="B2B6BF"/>
              </a:solidFill>
              <a:latin typeface="TT Hove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4AF235-D505-41E0-ADA4-89CECAF65F0E}"/>
              </a:ext>
            </a:extLst>
          </p:cNvPr>
          <p:cNvSpPr txBox="1"/>
          <p:nvPr/>
        </p:nvSpPr>
        <p:spPr>
          <a:xfrm>
            <a:off x="6009560" y="1893863"/>
            <a:ext cx="3398402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TT Hoves"/>
              </a:rPr>
              <a:t>Hardware appliance</a:t>
            </a:r>
            <a:endParaRPr lang="ru-RU" sz="2000" dirty="0">
              <a:solidFill>
                <a:srgbClr val="B2B6BF"/>
              </a:solidFill>
              <a:latin typeface="TT Hoves"/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id="{95D25769-C596-4DAD-B515-73957D8F2E66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92419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0B5193A1-F14D-4B23-88FB-84A1EA1B30E4}"/>
              </a:ext>
            </a:extLst>
          </p:cNvPr>
          <p:cNvSpPr txBox="1"/>
          <p:nvPr/>
        </p:nvSpPr>
        <p:spPr>
          <a:xfrm>
            <a:off x="1974201" y="2181550"/>
            <a:ext cx="239078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  <a:t>Standalone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  <a:t>Reverse Proxy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14041"/>
              </a:solidFill>
              <a:effectLst/>
              <a:uLnTx/>
              <a:uFillTx/>
              <a:latin typeface="TT Hoves"/>
              <a:sym typeface="Arial Black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CD9208F2-27AB-40AD-BE9F-527A26369087}"/>
              </a:ext>
            </a:extLst>
          </p:cNvPr>
          <p:cNvSpPr txBox="1"/>
          <p:nvPr/>
        </p:nvSpPr>
        <p:spPr>
          <a:xfrm>
            <a:off x="8207225" y="2167607"/>
            <a:ext cx="250762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rgbClr val="414041"/>
                </a:solidFill>
                <a:latin typeface="+mn-lt"/>
                <a:ea typeface="+mn-ea"/>
                <a:cs typeface="+mn-cs"/>
                <a:sym typeface="Arial Black"/>
              </a:defRPr>
            </a:lvl1pPr>
          </a:lstStyle>
          <a:p>
            <a:pPr marL="0" marR="0" lvl="0" indent="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  <a:t>Active-Active </a:t>
            </a: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  <a:t>Кластер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14041"/>
                </a:solidFill>
                <a:effectLst/>
                <a:uLnTx/>
                <a:uFillTx/>
                <a:latin typeface="TT Hoves"/>
                <a:sym typeface="Arial Black"/>
              </a:rPr>
              <a:t> Reverse Proxy 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414041"/>
              </a:solidFill>
              <a:effectLst/>
              <a:uLnTx/>
              <a:uFillTx/>
              <a:latin typeface="TT Hoves"/>
              <a:sym typeface="Arial Black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D3C22BF-4A79-71BB-956D-AB54F66B7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7ADA4BA-7E5A-4031-B199-FF96D3B2DB1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737137"/>
            <a:ext cx="9629775" cy="142557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Режимы работы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9A739C54-69CF-42BC-805A-1BBD2BDAF27C}"/>
              </a:ext>
            </a:extLst>
          </p:cNvPr>
          <p:cNvGrpSpPr/>
          <p:nvPr/>
        </p:nvGrpSpPr>
        <p:grpSpPr>
          <a:xfrm>
            <a:off x="1084665" y="2263028"/>
            <a:ext cx="696912" cy="822325"/>
            <a:chOff x="11133138" y="3284538"/>
            <a:chExt cx="696912" cy="822325"/>
          </a:xfrm>
        </p:grpSpPr>
        <p:sp>
          <p:nvSpPr>
            <p:cNvPr id="10" name="Freeform 321">
              <a:extLst>
                <a:ext uri="{FF2B5EF4-FFF2-40B4-BE49-F238E27FC236}">
                  <a16:creationId xmlns:a16="http://schemas.microsoft.com/office/drawing/2014/main" id="{79FA5BB2-B224-47C8-BE37-A89357CB6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284538"/>
              <a:ext cx="696912" cy="822325"/>
            </a:xfrm>
            <a:custGeom>
              <a:avLst/>
              <a:gdLst>
                <a:gd name="T0" fmla="*/ 439 w 439"/>
                <a:gd name="T1" fmla="*/ 146 h 518"/>
                <a:gd name="T2" fmla="*/ 439 w 439"/>
                <a:gd name="T3" fmla="*/ 0 h 518"/>
                <a:gd name="T4" fmla="*/ 0 w 439"/>
                <a:gd name="T5" fmla="*/ 0 h 518"/>
                <a:gd name="T6" fmla="*/ 0 w 439"/>
                <a:gd name="T7" fmla="*/ 146 h 518"/>
                <a:gd name="T8" fmla="*/ 32 w 439"/>
                <a:gd name="T9" fmla="*/ 146 h 518"/>
                <a:gd name="T10" fmla="*/ 32 w 439"/>
                <a:gd name="T11" fmla="*/ 162 h 518"/>
                <a:gd name="T12" fmla="*/ 0 w 439"/>
                <a:gd name="T13" fmla="*/ 162 h 518"/>
                <a:gd name="T14" fmla="*/ 0 w 439"/>
                <a:gd name="T15" fmla="*/ 308 h 518"/>
                <a:gd name="T16" fmla="*/ 32 w 439"/>
                <a:gd name="T17" fmla="*/ 308 h 518"/>
                <a:gd name="T18" fmla="*/ 32 w 439"/>
                <a:gd name="T19" fmla="*/ 324 h 518"/>
                <a:gd name="T20" fmla="*/ 0 w 439"/>
                <a:gd name="T21" fmla="*/ 324 h 518"/>
                <a:gd name="T22" fmla="*/ 0 w 439"/>
                <a:gd name="T23" fmla="*/ 469 h 518"/>
                <a:gd name="T24" fmla="*/ 32 w 439"/>
                <a:gd name="T25" fmla="*/ 469 h 518"/>
                <a:gd name="T26" fmla="*/ 32 w 439"/>
                <a:gd name="T27" fmla="*/ 518 h 518"/>
                <a:gd name="T28" fmla="*/ 49 w 439"/>
                <a:gd name="T29" fmla="*/ 518 h 518"/>
                <a:gd name="T30" fmla="*/ 49 w 439"/>
                <a:gd name="T31" fmla="*/ 469 h 518"/>
                <a:gd name="T32" fmla="*/ 390 w 439"/>
                <a:gd name="T33" fmla="*/ 469 h 518"/>
                <a:gd name="T34" fmla="*/ 390 w 439"/>
                <a:gd name="T35" fmla="*/ 518 h 518"/>
                <a:gd name="T36" fmla="*/ 406 w 439"/>
                <a:gd name="T37" fmla="*/ 518 h 518"/>
                <a:gd name="T38" fmla="*/ 406 w 439"/>
                <a:gd name="T39" fmla="*/ 469 h 518"/>
                <a:gd name="T40" fmla="*/ 439 w 439"/>
                <a:gd name="T41" fmla="*/ 469 h 518"/>
                <a:gd name="T42" fmla="*/ 439 w 439"/>
                <a:gd name="T43" fmla="*/ 324 h 518"/>
                <a:gd name="T44" fmla="*/ 406 w 439"/>
                <a:gd name="T45" fmla="*/ 324 h 518"/>
                <a:gd name="T46" fmla="*/ 406 w 439"/>
                <a:gd name="T47" fmla="*/ 308 h 518"/>
                <a:gd name="T48" fmla="*/ 439 w 439"/>
                <a:gd name="T49" fmla="*/ 308 h 518"/>
                <a:gd name="T50" fmla="*/ 439 w 439"/>
                <a:gd name="T51" fmla="*/ 162 h 518"/>
                <a:gd name="T52" fmla="*/ 406 w 439"/>
                <a:gd name="T53" fmla="*/ 162 h 518"/>
                <a:gd name="T54" fmla="*/ 406 w 439"/>
                <a:gd name="T55" fmla="*/ 146 h 518"/>
                <a:gd name="T56" fmla="*/ 439 w 439"/>
                <a:gd name="T57" fmla="*/ 146 h 518"/>
                <a:gd name="T58" fmla="*/ 16 w 439"/>
                <a:gd name="T59" fmla="*/ 16 h 518"/>
                <a:gd name="T60" fmla="*/ 423 w 439"/>
                <a:gd name="T61" fmla="*/ 16 h 518"/>
                <a:gd name="T62" fmla="*/ 423 w 439"/>
                <a:gd name="T63" fmla="*/ 129 h 518"/>
                <a:gd name="T64" fmla="*/ 16 w 439"/>
                <a:gd name="T65" fmla="*/ 129 h 518"/>
                <a:gd name="T66" fmla="*/ 16 w 439"/>
                <a:gd name="T67" fmla="*/ 16 h 518"/>
                <a:gd name="T68" fmla="*/ 423 w 439"/>
                <a:gd name="T69" fmla="*/ 453 h 518"/>
                <a:gd name="T70" fmla="*/ 16 w 439"/>
                <a:gd name="T71" fmla="*/ 453 h 518"/>
                <a:gd name="T72" fmla="*/ 16 w 439"/>
                <a:gd name="T73" fmla="*/ 340 h 518"/>
                <a:gd name="T74" fmla="*/ 423 w 439"/>
                <a:gd name="T75" fmla="*/ 340 h 518"/>
                <a:gd name="T76" fmla="*/ 423 w 439"/>
                <a:gd name="T77" fmla="*/ 453 h 518"/>
                <a:gd name="T78" fmla="*/ 390 w 439"/>
                <a:gd name="T79" fmla="*/ 324 h 518"/>
                <a:gd name="T80" fmla="*/ 49 w 439"/>
                <a:gd name="T81" fmla="*/ 324 h 518"/>
                <a:gd name="T82" fmla="*/ 49 w 439"/>
                <a:gd name="T83" fmla="*/ 308 h 518"/>
                <a:gd name="T84" fmla="*/ 390 w 439"/>
                <a:gd name="T85" fmla="*/ 308 h 518"/>
                <a:gd name="T86" fmla="*/ 390 w 439"/>
                <a:gd name="T87" fmla="*/ 324 h 518"/>
                <a:gd name="T88" fmla="*/ 423 w 439"/>
                <a:gd name="T89" fmla="*/ 291 h 518"/>
                <a:gd name="T90" fmla="*/ 16 w 439"/>
                <a:gd name="T91" fmla="*/ 291 h 518"/>
                <a:gd name="T92" fmla="*/ 16 w 439"/>
                <a:gd name="T93" fmla="*/ 178 h 518"/>
                <a:gd name="T94" fmla="*/ 423 w 439"/>
                <a:gd name="T95" fmla="*/ 178 h 518"/>
                <a:gd name="T96" fmla="*/ 423 w 439"/>
                <a:gd name="T97" fmla="*/ 291 h 518"/>
                <a:gd name="T98" fmla="*/ 390 w 439"/>
                <a:gd name="T99" fmla="*/ 162 h 518"/>
                <a:gd name="T100" fmla="*/ 49 w 439"/>
                <a:gd name="T101" fmla="*/ 162 h 518"/>
                <a:gd name="T102" fmla="*/ 49 w 439"/>
                <a:gd name="T103" fmla="*/ 146 h 518"/>
                <a:gd name="T104" fmla="*/ 390 w 439"/>
                <a:gd name="T105" fmla="*/ 146 h 518"/>
                <a:gd name="T106" fmla="*/ 390 w 439"/>
                <a:gd name="T107" fmla="*/ 16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8">
                  <a:moveTo>
                    <a:pt x="439" y="146"/>
                  </a:moveTo>
                  <a:lnTo>
                    <a:pt x="439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32" y="146"/>
                  </a:lnTo>
                  <a:lnTo>
                    <a:pt x="32" y="162"/>
                  </a:lnTo>
                  <a:lnTo>
                    <a:pt x="0" y="162"/>
                  </a:lnTo>
                  <a:lnTo>
                    <a:pt x="0" y="308"/>
                  </a:lnTo>
                  <a:lnTo>
                    <a:pt x="32" y="308"/>
                  </a:lnTo>
                  <a:lnTo>
                    <a:pt x="32" y="324"/>
                  </a:lnTo>
                  <a:lnTo>
                    <a:pt x="0" y="324"/>
                  </a:lnTo>
                  <a:lnTo>
                    <a:pt x="0" y="469"/>
                  </a:lnTo>
                  <a:lnTo>
                    <a:pt x="32" y="469"/>
                  </a:lnTo>
                  <a:lnTo>
                    <a:pt x="32" y="518"/>
                  </a:lnTo>
                  <a:lnTo>
                    <a:pt x="49" y="518"/>
                  </a:lnTo>
                  <a:lnTo>
                    <a:pt x="49" y="469"/>
                  </a:lnTo>
                  <a:lnTo>
                    <a:pt x="390" y="469"/>
                  </a:lnTo>
                  <a:lnTo>
                    <a:pt x="390" y="518"/>
                  </a:lnTo>
                  <a:lnTo>
                    <a:pt x="406" y="518"/>
                  </a:lnTo>
                  <a:lnTo>
                    <a:pt x="406" y="469"/>
                  </a:lnTo>
                  <a:lnTo>
                    <a:pt x="439" y="469"/>
                  </a:lnTo>
                  <a:lnTo>
                    <a:pt x="439" y="324"/>
                  </a:lnTo>
                  <a:lnTo>
                    <a:pt x="406" y="324"/>
                  </a:lnTo>
                  <a:lnTo>
                    <a:pt x="406" y="308"/>
                  </a:lnTo>
                  <a:lnTo>
                    <a:pt x="439" y="308"/>
                  </a:lnTo>
                  <a:lnTo>
                    <a:pt x="439" y="162"/>
                  </a:lnTo>
                  <a:lnTo>
                    <a:pt x="406" y="162"/>
                  </a:lnTo>
                  <a:lnTo>
                    <a:pt x="406" y="146"/>
                  </a:lnTo>
                  <a:lnTo>
                    <a:pt x="439" y="146"/>
                  </a:lnTo>
                  <a:close/>
                  <a:moveTo>
                    <a:pt x="16" y="16"/>
                  </a:moveTo>
                  <a:lnTo>
                    <a:pt x="423" y="16"/>
                  </a:lnTo>
                  <a:lnTo>
                    <a:pt x="423" y="129"/>
                  </a:lnTo>
                  <a:lnTo>
                    <a:pt x="16" y="129"/>
                  </a:lnTo>
                  <a:lnTo>
                    <a:pt x="16" y="16"/>
                  </a:lnTo>
                  <a:close/>
                  <a:moveTo>
                    <a:pt x="423" y="453"/>
                  </a:moveTo>
                  <a:lnTo>
                    <a:pt x="16" y="453"/>
                  </a:lnTo>
                  <a:lnTo>
                    <a:pt x="16" y="340"/>
                  </a:lnTo>
                  <a:lnTo>
                    <a:pt x="423" y="340"/>
                  </a:lnTo>
                  <a:lnTo>
                    <a:pt x="423" y="453"/>
                  </a:lnTo>
                  <a:close/>
                  <a:moveTo>
                    <a:pt x="390" y="324"/>
                  </a:moveTo>
                  <a:lnTo>
                    <a:pt x="49" y="324"/>
                  </a:lnTo>
                  <a:lnTo>
                    <a:pt x="49" y="308"/>
                  </a:lnTo>
                  <a:lnTo>
                    <a:pt x="390" y="308"/>
                  </a:lnTo>
                  <a:lnTo>
                    <a:pt x="390" y="324"/>
                  </a:lnTo>
                  <a:close/>
                  <a:moveTo>
                    <a:pt x="423" y="291"/>
                  </a:moveTo>
                  <a:lnTo>
                    <a:pt x="16" y="291"/>
                  </a:lnTo>
                  <a:lnTo>
                    <a:pt x="16" y="178"/>
                  </a:lnTo>
                  <a:lnTo>
                    <a:pt x="423" y="178"/>
                  </a:lnTo>
                  <a:lnTo>
                    <a:pt x="423" y="291"/>
                  </a:lnTo>
                  <a:close/>
                  <a:moveTo>
                    <a:pt x="390" y="162"/>
                  </a:moveTo>
                  <a:lnTo>
                    <a:pt x="49" y="162"/>
                  </a:lnTo>
                  <a:lnTo>
                    <a:pt x="49" y="146"/>
                  </a:lnTo>
                  <a:lnTo>
                    <a:pt x="390" y="146"/>
                  </a:lnTo>
                  <a:lnTo>
                    <a:pt x="390" y="162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TT Hoves"/>
              </a:endParaRPr>
            </a:p>
          </p:txBody>
        </p:sp>
        <p:sp>
          <p:nvSpPr>
            <p:cNvPr id="11" name="Rectangle 322">
              <a:extLst>
                <a:ext uri="{FF2B5EF4-FFF2-40B4-BE49-F238E27FC236}">
                  <a16:creationId xmlns:a16="http://schemas.microsoft.com/office/drawing/2014/main" id="{E679BDE6-562F-47EF-9DEE-718573796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2" name="Rectangle 323">
              <a:extLst>
                <a:ext uri="{FF2B5EF4-FFF2-40B4-BE49-F238E27FC236}">
                  <a16:creationId xmlns:a16="http://schemas.microsoft.com/office/drawing/2014/main" id="{B5579CBF-F4DE-4415-86F6-B6D1A18E1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3" name="Rectangle 324">
              <a:extLst>
                <a:ext uri="{FF2B5EF4-FFF2-40B4-BE49-F238E27FC236}">
                  <a16:creationId xmlns:a16="http://schemas.microsoft.com/office/drawing/2014/main" id="{DFB290AE-ADEF-4765-B97B-4DC9B5A70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5" name="Rectangle 325">
              <a:extLst>
                <a:ext uri="{FF2B5EF4-FFF2-40B4-BE49-F238E27FC236}">
                  <a16:creationId xmlns:a16="http://schemas.microsoft.com/office/drawing/2014/main" id="{F1CDA7F0-444E-4A20-93DE-1BF291521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6" name="Rectangle 326">
              <a:extLst>
                <a:ext uri="{FF2B5EF4-FFF2-40B4-BE49-F238E27FC236}">
                  <a16:creationId xmlns:a16="http://schemas.microsoft.com/office/drawing/2014/main" id="{DD82779D-4502-46CE-800B-4719D6CB2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7" name="Rectangle 327">
              <a:extLst>
                <a:ext uri="{FF2B5EF4-FFF2-40B4-BE49-F238E27FC236}">
                  <a16:creationId xmlns:a16="http://schemas.microsoft.com/office/drawing/2014/main" id="{8DC69F76-B3F8-41A2-817D-CE861276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8" name="Rectangle 328">
              <a:extLst>
                <a:ext uri="{FF2B5EF4-FFF2-40B4-BE49-F238E27FC236}">
                  <a16:creationId xmlns:a16="http://schemas.microsoft.com/office/drawing/2014/main" id="{2DB0FB89-EF78-48C1-817D-0DA9770F70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9" name="Rectangle 329">
              <a:extLst>
                <a:ext uri="{FF2B5EF4-FFF2-40B4-BE49-F238E27FC236}">
                  <a16:creationId xmlns:a16="http://schemas.microsoft.com/office/drawing/2014/main" id="{E0200042-845F-4099-995D-4FCEDC848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3" name="Rectangle 330">
              <a:extLst>
                <a:ext uri="{FF2B5EF4-FFF2-40B4-BE49-F238E27FC236}">
                  <a16:creationId xmlns:a16="http://schemas.microsoft.com/office/drawing/2014/main" id="{AD4D2FCB-4F60-46C8-803A-F076D6F98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4" name="Rectangle 331">
              <a:extLst>
                <a:ext uri="{FF2B5EF4-FFF2-40B4-BE49-F238E27FC236}">
                  <a16:creationId xmlns:a16="http://schemas.microsoft.com/office/drawing/2014/main" id="{0643005B-F001-41C9-8921-A81B1E686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5" name="Rectangle 332">
              <a:extLst>
                <a:ext uri="{FF2B5EF4-FFF2-40B4-BE49-F238E27FC236}">
                  <a16:creationId xmlns:a16="http://schemas.microsoft.com/office/drawing/2014/main" id="{4C857D8A-CFD1-445D-934C-22E19FB76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6" name="Rectangle 333">
              <a:extLst>
                <a:ext uri="{FF2B5EF4-FFF2-40B4-BE49-F238E27FC236}">
                  <a16:creationId xmlns:a16="http://schemas.microsoft.com/office/drawing/2014/main" id="{898A04B4-E1C7-4231-A071-437665F96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7" name="Rectangle 334">
              <a:extLst>
                <a:ext uri="{FF2B5EF4-FFF2-40B4-BE49-F238E27FC236}">
                  <a16:creationId xmlns:a16="http://schemas.microsoft.com/office/drawing/2014/main" id="{55C7ED00-AF0C-4513-B7EC-68A3C7044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644901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8" name="Rectangle 335">
              <a:extLst>
                <a:ext uri="{FF2B5EF4-FFF2-40B4-BE49-F238E27FC236}">
                  <a16:creationId xmlns:a16="http://schemas.microsoft.com/office/drawing/2014/main" id="{69CD714E-5F74-47E8-84E6-4B51B8D9F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29" name="Rectangle 336">
              <a:extLst>
                <a:ext uri="{FF2B5EF4-FFF2-40B4-BE49-F238E27FC236}">
                  <a16:creationId xmlns:a16="http://schemas.microsoft.com/office/drawing/2014/main" id="{E35836C8-288A-4A7C-B725-9D679C033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0" name="Rectangle 337">
              <a:extLst>
                <a:ext uri="{FF2B5EF4-FFF2-40B4-BE49-F238E27FC236}">
                  <a16:creationId xmlns:a16="http://schemas.microsoft.com/office/drawing/2014/main" id="{9B58E0B4-2191-4F72-8876-A0EF80F1C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1" name="Rectangle 338">
              <a:extLst>
                <a:ext uri="{FF2B5EF4-FFF2-40B4-BE49-F238E27FC236}">
                  <a16:creationId xmlns:a16="http://schemas.microsoft.com/office/drawing/2014/main" id="{71F55B62-2DD4-4925-9383-462D7B97A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2" name="Rectangle 339">
              <a:extLst>
                <a:ext uri="{FF2B5EF4-FFF2-40B4-BE49-F238E27FC236}">
                  <a16:creationId xmlns:a16="http://schemas.microsoft.com/office/drawing/2014/main" id="{FFED5623-682C-4577-B615-899E50C29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3" name="Freeform 340">
              <a:extLst>
                <a:ext uri="{FF2B5EF4-FFF2-40B4-BE49-F238E27FC236}">
                  <a16:creationId xmlns:a16="http://schemas.microsoft.com/office/drawing/2014/main" id="{2F8FCEA3-7E2E-40ED-9BA2-390746C98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605213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4" name="Rectangle 341">
              <a:extLst>
                <a:ext uri="{FF2B5EF4-FFF2-40B4-BE49-F238E27FC236}">
                  <a16:creationId xmlns:a16="http://schemas.microsoft.com/office/drawing/2014/main" id="{1E3DF411-3542-47E5-B6CA-FAEF1821E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5" name="Rectangle 342">
              <a:extLst>
                <a:ext uri="{FF2B5EF4-FFF2-40B4-BE49-F238E27FC236}">
                  <a16:creationId xmlns:a16="http://schemas.microsoft.com/office/drawing/2014/main" id="{AE8FA179-8D34-43D1-B930-33BB4411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6" name="Rectangle 343">
              <a:extLst>
                <a:ext uri="{FF2B5EF4-FFF2-40B4-BE49-F238E27FC236}">
                  <a16:creationId xmlns:a16="http://schemas.microsoft.com/office/drawing/2014/main" id="{AF2235ED-EB72-4DE1-81F7-13AFB6569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900488"/>
              <a:ext cx="26987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7" name="Freeform 344">
              <a:extLst>
                <a:ext uri="{FF2B5EF4-FFF2-40B4-BE49-F238E27FC236}">
                  <a16:creationId xmlns:a16="http://schemas.microsoft.com/office/drawing/2014/main" id="{D240271E-6D13-4D88-8A8E-E8702E6465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862388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8" name="Rectangle 345">
              <a:extLst>
                <a:ext uri="{FF2B5EF4-FFF2-40B4-BE49-F238E27FC236}">
                  <a16:creationId xmlns:a16="http://schemas.microsoft.com/office/drawing/2014/main" id="{6236BC34-7BEA-4A95-AFDB-91045A0834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39" name="Rectangle 346">
              <a:extLst>
                <a:ext uri="{FF2B5EF4-FFF2-40B4-BE49-F238E27FC236}">
                  <a16:creationId xmlns:a16="http://schemas.microsoft.com/office/drawing/2014/main" id="{74333AA6-9D5D-407E-B3BD-45227677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40" name="Rectangle 347">
              <a:extLst>
                <a:ext uri="{FF2B5EF4-FFF2-40B4-BE49-F238E27FC236}">
                  <a16:creationId xmlns:a16="http://schemas.microsoft.com/office/drawing/2014/main" id="{4A4E8F3F-95ED-46B6-8717-7C1888839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387726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41" name="Freeform 348">
              <a:extLst>
                <a:ext uri="{FF2B5EF4-FFF2-40B4-BE49-F238E27FC236}">
                  <a16:creationId xmlns:a16="http://schemas.microsoft.com/office/drawing/2014/main" id="{E3EB17D7-E8C0-49F4-AC0B-9932D8474A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348038"/>
              <a:ext cx="103187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</p:grp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0B5E0B7-C593-45FE-A001-0AA86437609C}"/>
              </a:ext>
            </a:extLst>
          </p:cNvPr>
          <p:cNvSpPr/>
          <p:nvPr/>
        </p:nvSpPr>
        <p:spPr>
          <a:xfrm>
            <a:off x="962882" y="2496155"/>
            <a:ext cx="876300" cy="689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54359D79-5ADD-44FF-ABCF-8E1DE2AE9821}"/>
              </a:ext>
            </a:extLst>
          </p:cNvPr>
          <p:cNvGrpSpPr/>
          <p:nvPr/>
        </p:nvGrpSpPr>
        <p:grpSpPr>
          <a:xfrm>
            <a:off x="7227738" y="1874823"/>
            <a:ext cx="696912" cy="822325"/>
            <a:chOff x="11133138" y="3284538"/>
            <a:chExt cx="696912" cy="822325"/>
          </a:xfrm>
        </p:grpSpPr>
        <p:sp>
          <p:nvSpPr>
            <p:cNvPr id="73" name="Freeform 321">
              <a:extLst>
                <a:ext uri="{FF2B5EF4-FFF2-40B4-BE49-F238E27FC236}">
                  <a16:creationId xmlns:a16="http://schemas.microsoft.com/office/drawing/2014/main" id="{262F5657-A139-426A-96F8-6E6B664CC8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284538"/>
              <a:ext cx="696912" cy="822325"/>
            </a:xfrm>
            <a:custGeom>
              <a:avLst/>
              <a:gdLst>
                <a:gd name="T0" fmla="*/ 439 w 439"/>
                <a:gd name="T1" fmla="*/ 146 h 518"/>
                <a:gd name="T2" fmla="*/ 439 w 439"/>
                <a:gd name="T3" fmla="*/ 0 h 518"/>
                <a:gd name="T4" fmla="*/ 0 w 439"/>
                <a:gd name="T5" fmla="*/ 0 h 518"/>
                <a:gd name="T6" fmla="*/ 0 w 439"/>
                <a:gd name="T7" fmla="*/ 146 h 518"/>
                <a:gd name="T8" fmla="*/ 32 w 439"/>
                <a:gd name="T9" fmla="*/ 146 h 518"/>
                <a:gd name="T10" fmla="*/ 32 w 439"/>
                <a:gd name="T11" fmla="*/ 162 h 518"/>
                <a:gd name="T12" fmla="*/ 0 w 439"/>
                <a:gd name="T13" fmla="*/ 162 h 518"/>
                <a:gd name="T14" fmla="*/ 0 w 439"/>
                <a:gd name="T15" fmla="*/ 308 h 518"/>
                <a:gd name="T16" fmla="*/ 32 w 439"/>
                <a:gd name="T17" fmla="*/ 308 h 518"/>
                <a:gd name="T18" fmla="*/ 32 w 439"/>
                <a:gd name="T19" fmla="*/ 324 h 518"/>
                <a:gd name="T20" fmla="*/ 0 w 439"/>
                <a:gd name="T21" fmla="*/ 324 h 518"/>
                <a:gd name="T22" fmla="*/ 0 w 439"/>
                <a:gd name="T23" fmla="*/ 469 h 518"/>
                <a:gd name="T24" fmla="*/ 32 w 439"/>
                <a:gd name="T25" fmla="*/ 469 h 518"/>
                <a:gd name="T26" fmla="*/ 32 w 439"/>
                <a:gd name="T27" fmla="*/ 518 h 518"/>
                <a:gd name="T28" fmla="*/ 49 w 439"/>
                <a:gd name="T29" fmla="*/ 518 h 518"/>
                <a:gd name="T30" fmla="*/ 49 w 439"/>
                <a:gd name="T31" fmla="*/ 469 h 518"/>
                <a:gd name="T32" fmla="*/ 390 w 439"/>
                <a:gd name="T33" fmla="*/ 469 h 518"/>
                <a:gd name="T34" fmla="*/ 390 w 439"/>
                <a:gd name="T35" fmla="*/ 518 h 518"/>
                <a:gd name="T36" fmla="*/ 406 w 439"/>
                <a:gd name="T37" fmla="*/ 518 h 518"/>
                <a:gd name="T38" fmla="*/ 406 w 439"/>
                <a:gd name="T39" fmla="*/ 469 h 518"/>
                <a:gd name="T40" fmla="*/ 439 w 439"/>
                <a:gd name="T41" fmla="*/ 469 h 518"/>
                <a:gd name="T42" fmla="*/ 439 w 439"/>
                <a:gd name="T43" fmla="*/ 324 h 518"/>
                <a:gd name="T44" fmla="*/ 406 w 439"/>
                <a:gd name="T45" fmla="*/ 324 h 518"/>
                <a:gd name="T46" fmla="*/ 406 w 439"/>
                <a:gd name="T47" fmla="*/ 308 h 518"/>
                <a:gd name="T48" fmla="*/ 439 w 439"/>
                <a:gd name="T49" fmla="*/ 308 h 518"/>
                <a:gd name="T50" fmla="*/ 439 w 439"/>
                <a:gd name="T51" fmla="*/ 162 h 518"/>
                <a:gd name="T52" fmla="*/ 406 w 439"/>
                <a:gd name="T53" fmla="*/ 162 h 518"/>
                <a:gd name="T54" fmla="*/ 406 w 439"/>
                <a:gd name="T55" fmla="*/ 146 h 518"/>
                <a:gd name="T56" fmla="*/ 439 w 439"/>
                <a:gd name="T57" fmla="*/ 146 h 518"/>
                <a:gd name="T58" fmla="*/ 16 w 439"/>
                <a:gd name="T59" fmla="*/ 16 h 518"/>
                <a:gd name="T60" fmla="*/ 423 w 439"/>
                <a:gd name="T61" fmla="*/ 16 h 518"/>
                <a:gd name="T62" fmla="*/ 423 w 439"/>
                <a:gd name="T63" fmla="*/ 129 h 518"/>
                <a:gd name="T64" fmla="*/ 16 w 439"/>
                <a:gd name="T65" fmla="*/ 129 h 518"/>
                <a:gd name="T66" fmla="*/ 16 w 439"/>
                <a:gd name="T67" fmla="*/ 16 h 518"/>
                <a:gd name="T68" fmla="*/ 423 w 439"/>
                <a:gd name="T69" fmla="*/ 453 h 518"/>
                <a:gd name="T70" fmla="*/ 16 w 439"/>
                <a:gd name="T71" fmla="*/ 453 h 518"/>
                <a:gd name="T72" fmla="*/ 16 w 439"/>
                <a:gd name="T73" fmla="*/ 340 h 518"/>
                <a:gd name="T74" fmla="*/ 423 w 439"/>
                <a:gd name="T75" fmla="*/ 340 h 518"/>
                <a:gd name="T76" fmla="*/ 423 w 439"/>
                <a:gd name="T77" fmla="*/ 453 h 518"/>
                <a:gd name="T78" fmla="*/ 390 w 439"/>
                <a:gd name="T79" fmla="*/ 324 h 518"/>
                <a:gd name="T80" fmla="*/ 49 w 439"/>
                <a:gd name="T81" fmla="*/ 324 h 518"/>
                <a:gd name="T82" fmla="*/ 49 w 439"/>
                <a:gd name="T83" fmla="*/ 308 h 518"/>
                <a:gd name="T84" fmla="*/ 390 w 439"/>
                <a:gd name="T85" fmla="*/ 308 h 518"/>
                <a:gd name="T86" fmla="*/ 390 w 439"/>
                <a:gd name="T87" fmla="*/ 324 h 518"/>
                <a:gd name="T88" fmla="*/ 423 w 439"/>
                <a:gd name="T89" fmla="*/ 291 h 518"/>
                <a:gd name="T90" fmla="*/ 16 w 439"/>
                <a:gd name="T91" fmla="*/ 291 h 518"/>
                <a:gd name="T92" fmla="*/ 16 w 439"/>
                <a:gd name="T93" fmla="*/ 178 h 518"/>
                <a:gd name="T94" fmla="*/ 423 w 439"/>
                <a:gd name="T95" fmla="*/ 178 h 518"/>
                <a:gd name="T96" fmla="*/ 423 w 439"/>
                <a:gd name="T97" fmla="*/ 291 h 518"/>
                <a:gd name="T98" fmla="*/ 390 w 439"/>
                <a:gd name="T99" fmla="*/ 162 h 518"/>
                <a:gd name="T100" fmla="*/ 49 w 439"/>
                <a:gd name="T101" fmla="*/ 162 h 518"/>
                <a:gd name="T102" fmla="*/ 49 w 439"/>
                <a:gd name="T103" fmla="*/ 146 h 518"/>
                <a:gd name="T104" fmla="*/ 390 w 439"/>
                <a:gd name="T105" fmla="*/ 146 h 518"/>
                <a:gd name="T106" fmla="*/ 390 w 439"/>
                <a:gd name="T107" fmla="*/ 162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8">
                  <a:moveTo>
                    <a:pt x="439" y="146"/>
                  </a:moveTo>
                  <a:lnTo>
                    <a:pt x="439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32" y="146"/>
                  </a:lnTo>
                  <a:lnTo>
                    <a:pt x="32" y="162"/>
                  </a:lnTo>
                  <a:lnTo>
                    <a:pt x="0" y="162"/>
                  </a:lnTo>
                  <a:lnTo>
                    <a:pt x="0" y="308"/>
                  </a:lnTo>
                  <a:lnTo>
                    <a:pt x="32" y="308"/>
                  </a:lnTo>
                  <a:lnTo>
                    <a:pt x="32" y="324"/>
                  </a:lnTo>
                  <a:lnTo>
                    <a:pt x="0" y="324"/>
                  </a:lnTo>
                  <a:lnTo>
                    <a:pt x="0" y="469"/>
                  </a:lnTo>
                  <a:lnTo>
                    <a:pt x="32" y="469"/>
                  </a:lnTo>
                  <a:lnTo>
                    <a:pt x="32" y="518"/>
                  </a:lnTo>
                  <a:lnTo>
                    <a:pt x="49" y="518"/>
                  </a:lnTo>
                  <a:lnTo>
                    <a:pt x="49" y="469"/>
                  </a:lnTo>
                  <a:lnTo>
                    <a:pt x="390" y="469"/>
                  </a:lnTo>
                  <a:lnTo>
                    <a:pt x="390" y="518"/>
                  </a:lnTo>
                  <a:lnTo>
                    <a:pt x="406" y="518"/>
                  </a:lnTo>
                  <a:lnTo>
                    <a:pt x="406" y="469"/>
                  </a:lnTo>
                  <a:lnTo>
                    <a:pt x="439" y="469"/>
                  </a:lnTo>
                  <a:lnTo>
                    <a:pt x="439" y="324"/>
                  </a:lnTo>
                  <a:lnTo>
                    <a:pt x="406" y="324"/>
                  </a:lnTo>
                  <a:lnTo>
                    <a:pt x="406" y="308"/>
                  </a:lnTo>
                  <a:lnTo>
                    <a:pt x="439" y="308"/>
                  </a:lnTo>
                  <a:lnTo>
                    <a:pt x="439" y="162"/>
                  </a:lnTo>
                  <a:lnTo>
                    <a:pt x="406" y="162"/>
                  </a:lnTo>
                  <a:lnTo>
                    <a:pt x="406" y="146"/>
                  </a:lnTo>
                  <a:lnTo>
                    <a:pt x="439" y="146"/>
                  </a:lnTo>
                  <a:close/>
                  <a:moveTo>
                    <a:pt x="16" y="16"/>
                  </a:moveTo>
                  <a:lnTo>
                    <a:pt x="423" y="16"/>
                  </a:lnTo>
                  <a:lnTo>
                    <a:pt x="423" y="129"/>
                  </a:lnTo>
                  <a:lnTo>
                    <a:pt x="16" y="129"/>
                  </a:lnTo>
                  <a:lnTo>
                    <a:pt x="16" y="16"/>
                  </a:lnTo>
                  <a:close/>
                  <a:moveTo>
                    <a:pt x="423" y="453"/>
                  </a:moveTo>
                  <a:lnTo>
                    <a:pt x="16" y="453"/>
                  </a:lnTo>
                  <a:lnTo>
                    <a:pt x="16" y="340"/>
                  </a:lnTo>
                  <a:lnTo>
                    <a:pt x="423" y="340"/>
                  </a:lnTo>
                  <a:lnTo>
                    <a:pt x="423" y="453"/>
                  </a:lnTo>
                  <a:close/>
                  <a:moveTo>
                    <a:pt x="390" y="324"/>
                  </a:moveTo>
                  <a:lnTo>
                    <a:pt x="49" y="324"/>
                  </a:lnTo>
                  <a:lnTo>
                    <a:pt x="49" y="308"/>
                  </a:lnTo>
                  <a:lnTo>
                    <a:pt x="390" y="308"/>
                  </a:lnTo>
                  <a:lnTo>
                    <a:pt x="390" y="324"/>
                  </a:lnTo>
                  <a:close/>
                  <a:moveTo>
                    <a:pt x="423" y="291"/>
                  </a:moveTo>
                  <a:lnTo>
                    <a:pt x="16" y="291"/>
                  </a:lnTo>
                  <a:lnTo>
                    <a:pt x="16" y="178"/>
                  </a:lnTo>
                  <a:lnTo>
                    <a:pt x="423" y="178"/>
                  </a:lnTo>
                  <a:lnTo>
                    <a:pt x="423" y="291"/>
                  </a:lnTo>
                  <a:close/>
                  <a:moveTo>
                    <a:pt x="390" y="162"/>
                  </a:moveTo>
                  <a:lnTo>
                    <a:pt x="49" y="162"/>
                  </a:lnTo>
                  <a:lnTo>
                    <a:pt x="49" y="146"/>
                  </a:lnTo>
                  <a:lnTo>
                    <a:pt x="390" y="146"/>
                  </a:lnTo>
                  <a:lnTo>
                    <a:pt x="390" y="162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TT Hoves"/>
              </a:endParaRPr>
            </a:p>
          </p:txBody>
        </p:sp>
        <p:sp>
          <p:nvSpPr>
            <p:cNvPr id="74" name="Rectangle 322">
              <a:extLst>
                <a:ext uri="{FF2B5EF4-FFF2-40B4-BE49-F238E27FC236}">
                  <a16:creationId xmlns:a16="http://schemas.microsoft.com/office/drawing/2014/main" id="{8A044ACF-3950-4AC8-9C4E-7E1D9D8C2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75" name="Rectangle 323">
              <a:extLst>
                <a:ext uri="{FF2B5EF4-FFF2-40B4-BE49-F238E27FC236}">
                  <a16:creationId xmlns:a16="http://schemas.microsoft.com/office/drawing/2014/main" id="{45BFAADF-B205-4B3F-A99C-8EE66AA2B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76" name="Rectangle 324">
              <a:extLst>
                <a:ext uri="{FF2B5EF4-FFF2-40B4-BE49-F238E27FC236}">
                  <a16:creationId xmlns:a16="http://schemas.microsoft.com/office/drawing/2014/main" id="{323777BA-AAF5-48CA-9026-11C54CC85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77" name="Rectangle 325">
              <a:extLst>
                <a:ext uri="{FF2B5EF4-FFF2-40B4-BE49-F238E27FC236}">
                  <a16:creationId xmlns:a16="http://schemas.microsoft.com/office/drawing/2014/main" id="{A84A5172-623A-48C4-B421-D95C81B32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362326"/>
              <a:ext cx="26987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78" name="Rectangle 326">
              <a:extLst>
                <a:ext uri="{FF2B5EF4-FFF2-40B4-BE49-F238E27FC236}">
                  <a16:creationId xmlns:a16="http://schemas.microsoft.com/office/drawing/2014/main" id="{4817C639-C7AB-411B-8D94-9F71F8D4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362326"/>
              <a:ext cx="25400" cy="762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79" name="Rectangle 327">
              <a:extLst>
                <a:ext uri="{FF2B5EF4-FFF2-40B4-BE49-F238E27FC236}">
                  <a16:creationId xmlns:a16="http://schemas.microsoft.com/office/drawing/2014/main" id="{9CD3F8B2-576B-4514-8AB1-A5BD41B22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0" name="Rectangle 328">
              <a:extLst>
                <a:ext uri="{FF2B5EF4-FFF2-40B4-BE49-F238E27FC236}">
                  <a16:creationId xmlns:a16="http://schemas.microsoft.com/office/drawing/2014/main" id="{5D90B47D-240A-4583-A74A-6FCD5CB3E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1" name="Rectangle 329">
              <a:extLst>
                <a:ext uri="{FF2B5EF4-FFF2-40B4-BE49-F238E27FC236}">
                  <a16:creationId xmlns:a16="http://schemas.microsoft.com/office/drawing/2014/main" id="{9FC13058-C590-4B64-8C49-48B5AFA8F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2" name="Rectangle 330">
              <a:extLst>
                <a:ext uri="{FF2B5EF4-FFF2-40B4-BE49-F238E27FC236}">
                  <a16:creationId xmlns:a16="http://schemas.microsoft.com/office/drawing/2014/main" id="{B9EB528A-D64E-4ED3-B011-0FFF76690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617913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3" name="Rectangle 331">
              <a:extLst>
                <a:ext uri="{FF2B5EF4-FFF2-40B4-BE49-F238E27FC236}">
                  <a16:creationId xmlns:a16="http://schemas.microsoft.com/office/drawing/2014/main" id="{B46D08FC-4FA9-4107-A0EB-48A013980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617913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4" name="Rectangle 332">
              <a:extLst>
                <a:ext uri="{FF2B5EF4-FFF2-40B4-BE49-F238E27FC236}">
                  <a16:creationId xmlns:a16="http://schemas.microsoft.com/office/drawing/2014/main" id="{EE6CCF12-32A8-4894-9114-363CD48B3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5" name="Rectangle 333">
              <a:extLst>
                <a:ext uri="{FF2B5EF4-FFF2-40B4-BE49-F238E27FC236}">
                  <a16:creationId xmlns:a16="http://schemas.microsoft.com/office/drawing/2014/main" id="{0A8B3E6B-AFEA-439E-BB83-4FA9BC53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644901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6" name="Rectangle 334">
              <a:extLst>
                <a:ext uri="{FF2B5EF4-FFF2-40B4-BE49-F238E27FC236}">
                  <a16:creationId xmlns:a16="http://schemas.microsoft.com/office/drawing/2014/main" id="{9BCFCBE2-FF4D-41FB-BCCB-D7C5041C4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644901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7" name="Rectangle 335">
              <a:extLst>
                <a:ext uri="{FF2B5EF4-FFF2-40B4-BE49-F238E27FC236}">
                  <a16:creationId xmlns:a16="http://schemas.microsoft.com/office/drawing/2014/main" id="{964BDFA3-C718-481F-893B-F7BAA40EE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0925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8" name="Rectangle 336">
              <a:extLst>
                <a:ext uri="{FF2B5EF4-FFF2-40B4-BE49-F238E27FC236}">
                  <a16:creationId xmlns:a16="http://schemas.microsoft.com/office/drawing/2014/main" id="{0D9A1AC7-A878-4A18-959A-226833DCC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61725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89" name="Rectangle 337">
              <a:extLst>
                <a:ext uri="{FF2B5EF4-FFF2-40B4-BE49-F238E27FC236}">
                  <a16:creationId xmlns:a16="http://schemas.microsoft.com/office/drawing/2014/main" id="{82F8CBA7-F4E9-4CC1-B707-52D1F5B9D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4113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0" name="Rectangle 338">
              <a:extLst>
                <a:ext uri="{FF2B5EF4-FFF2-40B4-BE49-F238E27FC236}">
                  <a16:creationId xmlns:a16="http://schemas.microsoft.com/office/drawing/2014/main" id="{A295C05A-D9A6-4CCD-854A-A159E49D0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64913" y="3875088"/>
              <a:ext cx="26987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1" name="Rectangle 339">
              <a:extLst>
                <a:ext uri="{FF2B5EF4-FFF2-40B4-BE49-F238E27FC236}">
                  <a16:creationId xmlns:a16="http://schemas.microsoft.com/office/drawing/2014/main" id="{FE25B558-9FF6-4E5A-9F78-BF322EC08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7300" y="3875088"/>
              <a:ext cx="25400" cy="777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2" name="Freeform 340">
              <a:extLst>
                <a:ext uri="{FF2B5EF4-FFF2-40B4-BE49-F238E27FC236}">
                  <a16:creationId xmlns:a16="http://schemas.microsoft.com/office/drawing/2014/main" id="{73C46007-8B98-4A6C-BFDA-2CB53D5037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605213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3" name="Rectangle 341">
              <a:extLst>
                <a:ext uri="{FF2B5EF4-FFF2-40B4-BE49-F238E27FC236}">
                  <a16:creationId xmlns:a16="http://schemas.microsoft.com/office/drawing/2014/main" id="{630E702A-3D9F-4C2A-9AA7-C0A8E1E69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4" name="Rectangle 342">
              <a:extLst>
                <a:ext uri="{FF2B5EF4-FFF2-40B4-BE49-F238E27FC236}">
                  <a16:creationId xmlns:a16="http://schemas.microsoft.com/office/drawing/2014/main" id="{8D4191E5-44A7-4741-B44B-59E6500DD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900488"/>
              <a:ext cx="25400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5" name="Rectangle 343">
              <a:extLst>
                <a:ext uri="{FF2B5EF4-FFF2-40B4-BE49-F238E27FC236}">
                  <a16:creationId xmlns:a16="http://schemas.microsoft.com/office/drawing/2014/main" id="{167A7E96-A307-4E7A-8CEF-E972DF4F6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900488"/>
              <a:ext cx="26987" cy="2698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6" name="Freeform 344">
              <a:extLst>
                <a:ext uri="{FF2B5EF4-FFF2-40B4-BE49-F238E27FC236}">
                  <a16:creationId xmlns:a16="http://schemas.microsoft.com/office/drawing/2014/main" id="{E95D45F5-D2E5-4D4F-A668-0AE778E92B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862388"/>
              <a:ext cx="103187" cy="103188"/>
            </a:xfrm>
            <a:custGeom>
              <a:avLst/>
              <a:gdLst>
                <a:gd name="T0" fmla="*/ 16 w 32"/>
                <a:gd name="T1" fmla="*/ 32 h 32"/>
                <a:gd name="T2" fmla="*/ 32 w 32"/>
                <a:gd name="T3" fmla="*/ 16 h 32"/>
                <a:gd name="T4" fmla="*/ 16 w 32"/>
                <a:gd name="T5" fmla="*/ 0 h 32"/>
                <a:gd name="T6" fmla="*/ 0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24 w 32"/>
                <a:gd name="T13" fmla="*/ 16 h 32"/>
                <a:gd name="T14" fmla="*/ 16 w 32"/>
                <a:gd name="T15" fmla="*/ 24 h 32"/>
                <a:gd name="T16" fmla="*/ 8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lose/>
                  <a:moveTo>
                    <a:pt x="16" y="8"/>
                  </a:move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7" name="Rectangle 345">
              <a:extLst>
                <a:ext uri="{FF2B5EF4-FFF2-40B4-BE49-F238E27FC236}">
                  <a16:creationId xmlns:a16="http://schemas.microsoft.com/office/drawing/2014/main" id="{633D4F26-FAF1-4446-9E89-CB1983752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5575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8" name="Rectangle 346">
              <a:extLst>
                <a:ext uri="{FF2B5EF4-FFF2-40B4-BE49-F238E27FC236}">
                  <a16:creationId xmlns:a16="http://schemas.microsoft.com/office/drawing/2014/main" id="{C236D7E6-FB8E-4A1C-A87C-4F1779B1E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33188" y="3387726"/>
              <a:ext cx="25400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99" name="Rectangle 347">
              <a:extLst>
                <a:ext uri="{FF2B5EF4-FFF2-40B4-BE49-F238E27FC236}">
                  <a16:creationId xmlns:a16="http://schemas.microsoft.com/office/drawing/2014/main" id="{4D671601-25B0-45FC-B084-3A9F57E60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80800" y="3387726"/>
              <a:ext cx="26987" cy="254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  <p:sp>
          <p:nvSpPr>
            <p:cNvPr id="100" name="Freeform 348">
              <a:extLst>
                <a:ext uri="{FF2B5EF4-FFF2-40B4-BE49-F238E27FC236}">
                  <a16:creationId xmlns:a16="http://schemas.microsoft.com/office/drawing/2014/main" id="{183B61C5-865F-446C-92AB-4121921CC5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49075" y="3348038"/>
              <a:ext cx="103187" cy="10318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4 h 32"/>
                <a:gd name="T12" fmla="*/ 8 w 32"/>
                <a:gd name="T13" fmla="*/ 16 h 32"/>
                <a:gd name="T14" fmla="*/ 16 w 32"/>
                <a:gd name="T15" fmla="*/ 8 h 32"/>
                <a:gd name="T16" fmla="*/ 24 w 32"/>
                <a:gd name="T17" fmla="*/ 16 h 32"/>
                <a:gd name="T18" fmla="*/ 16 w 32"/>
                <a:gd name="T1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4"/>
                  </a:moveTo>
                  <a:cubicBezTo>
                    <a:pt x="12" y="24"/>
                    <a:pt x="8" y="20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21" y="8"/>
                    <a:pt x="24" y="12"/>
                    <a:pt x="24" y="16"/>
                  </a:cubicBezTo>
                  <a:cubicBezTo>
                    <a:pt x="24" y="20"/>
                    <a:pt x="21" y="24"/>
                    <a:pt x="16" y="24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latin typeface="TT Hoves"/>
              </a:endParaRPr>
            </a:p>
          </p:txBody>
        </p:sp>
      </p:grpSp>
      <p:sp>
        <p:nvSpPr>
          <p:cNvPr id="131" name="Прямоугольник 130">
            <a:extLst>
              <a:ext uri="{FF2B5EF4-FFF2-40B4-BE49-F238E27FC236}">
                <a16:creationId xmlns:a16="http://schemas.microsoft.com/office/drawing/2014/main" id="{0196EB14-99F4-4DE4-A03F-438D254441EB}"/>
              </a:ext>
            </a:extLst>
          </p:cNvPr>
          <p:cNvSpPr/>
          <p:nvPr/>
        </p:nvSpPr>
        <p:spPr>
          <a:xfrm>
            <a:off x="3381589" y="2808301"/>
            <a:ext cx="876300" cy="69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sp>
        <p:nvSpPr>
          <p:cNvPr id="132" name="Прямоугольник 131">
            <a:extLst>
              <a:ext uri="{FF2B5EF4-FFF2-40B4-BE49-F238E27FC236}">
                <a16:creationId xmlns:a16="http://schemas.microsoft.com/office/drawing/2014/main" id="{2AF91023-25FF-4AF9-8602-09E44C3E194D}"/>
              </a:ext>
            </a:extLst>
          </p:cNvPr>
          <p:cNvSpPr/>
          <p:nvPr/>
        </p:nvSpPr>
        <p:spPr>
          <a:xfrm>
            <a:off x="8976151" y="3008590"/>
            <a:ext cx="876300" cy="577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>
              <a:latin typeface="TT Hoves"/>
            </a:endParaRPr>
          </a:p>
        </p:txBody>
      </p:sp>
      <p:cxnSp>
        <p:nvCxnSpPr>
          <p:cNvPr id="136" name="Прямая соединительная линия 135">
            <a:extLst>
              <a:ext uri="{FF2B5EF4-FFF2-40B4-BE49-F238E27FC236}">
                <a16:creationId xmlns:a16="http://schemas.microsoft.com/office/drawing/2014/main" id="{79A3815B-198B-4343-B744-CDF904D9F25D}"/>
              </a:ext>
            </a:extLst>
          </p:cNvPr>
          <p:cNvCxnSpPr>
            <a:cxnSpLocks/>
          </p:cNvCxnSpPr>
          <p:nvPr/>
        </p:nvCxnSpPr>
        <p:spPr>
          <a:xfrm>
            <a:off x="7275244" y="3059619"/>
            <a:ext cx="257254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49025880-0BC9-45D9-9C4A-9CCCEE9424D4}"/>
              </a:ext>
            </a:extLst>
          </p:cNvPr>
          <p:cNvCxnSpPr>
            <a:cxnSpLocks/>
          </p:cNvCxnSpPr>
          <p:nvPr/>
        </p:nvCxnSpPr>
        <p:spPr>
          <a:xfrm>
            <a:off x="1022269" y="2985174"/>
            <a:ext cx="2572548" cy="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FE0F4B98-3707-4EBA-A9A7-18E77CEEFFA2}"/>
              </a:ext>
            </a:extLst>
          </p:cNvPr>
          <p:cNvSpPr/>
          <p:nvPr/>
        </p:nvSpPr>
        <p:spPr>
          <a:xfrm>
            <a:off x="873738" y="3280449"/>
            <a:ext cx="43234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одной аппаратной или программной платформе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Низкая стоимость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Нет отказоустойчивости</a:t>
            </a:r>
          </a:p>
          <a:p>
            <a:pPr marL="171450" lvl="0" indent="-171450">
              <a:buFont typeface="Arial" panose="020B0604020202020204" pitchFamily="34" charset="0"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малой и средней критичности.</a:t>
            </a:r>
          </a:p>
        </p:txBody>
      </p:sp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4278BC7C-2A0F-43BF-A8A4-3A91D9A7FDBB}"/>
              </a:ext>
            </a:extLst>
          </p:cNvPr>
          <p:cNvSpPr/>
          <p:nvPr/>
        </p:nvSpPr>
        <p:spPr>
          <a:xfrm>
            <a:off x="7085636" y="3273288"/>
            <a:ext cx="42326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FontTx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Установка продукта на две и более аппаратных или программных платформ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Обеспечивает равномерное распределение нагрузки между узлами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Все лицензии активны. </a:t>
            </a:r>
          </a:p>
          <a:p>
            <a:pPr marL="171450" lvl="0" indent="-171450">
              <a:buFontTx/>
              <a:buChar char="-"/>
              <a:defRPr/>
            </a:pPr>
            <a:r>
              <a:rPr lang="ru-RU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TT Hoves"/>
                <a:ea typeface="Calibri" panose="020F0502020204030204" pitchFamily="34" charset="0"/>
                <a:cs typeface="Times New Roman" panose="02020603050405020304" pitchFamily="18" charset="0"/>
                <a:sym typeface="Arial"/>
              </a:rPr>
              <a:t>Подходит для приложений с высокой нагрузкой.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7BC9A28-8B33-43E8-963D-1B5288AF769A}"/>
              </a:ext>
            </a:extLst>
          </p:cNvPr>
          <p:cNvSpPr txBox="1"/>
          <p:nvPr/>
        </p:nvSpPr>
        <p:spPr>
          <a:xfrm>
            <a:off x="1316440" y="4704004"/>
            <a:ext cx="1271470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TT Hoves"/>
              </a:rPr>
              <a:t>PTAF 4</a:t>
            </a:r>
            <a:endParaRPr lang="ru-RU" sz="2000" dirty="0">
              <a:solidFill>
                <a:srgbClr val="B2B6BF"/>
              </a:solidFill>
              <a:latin typeface="TT Hoves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D3F4C7D-9CB0-4DA9-B402-1C1D8514A8EC}"/>
              </a:ext>
            </a:extLst>
          </p:cNvPr>
          <p:cNvSpPr txBox="1"/>
          <p:nvPr/>
        </p:nvSpPr>
        <p:spPr>
          <a:xfrm>
            <a:off x="7275244" y="5027614"/>
            <a:ext cx="4521326" cy="6408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000" dirty="0">
                <a:solidFill>
                  <a:srgbClr val="B2B6BF"/>
                </a:solidFill>
                <a:latin typeface="TT Hoves"/>
              </a:rPr>
              <a:t>PTAF 4</a:t>
            </a:r>
            <a:r>
              <a:rPr lang="ru-RU" sz="2000" dirty="0">
                <a:solidFill>
                  <a:srgbClr val="B2B6BF"/>
                </a:solidFill>
                <a:latin typeface="TT Hoves"/>
              </a:rPr>
              <a:t> нечетный кластер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8B2E70-C4AE-4ADF-8A8A-8B9C13C26929}"/>
              </a:ext>
            </a:extLst>
          </p:cNvPr>
          <p:cNvSpPr txBox="1"/>
          <p:nvPr/>
        </p:nvSpPr>
        <p:spPr>
          <a:xfrm>
            <a:off x="7309890" y="2370270"/>
            <a:ext cx="1073944" cy="6542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2400" dirty="0">
                <a:solidFill>
                  <a:srgbClr val="C00000"/>
                </a:solidFill>
                <a:latin typeface="TT Hoves"/>
              </a:rPr>
              <a:t>…</a:t>
            </a:r>
            <a:endParaRPr lang="ru-RU" sz="2400" dirty="0">
              <a:solidFill>
                <a:srgbClr val="C00000"/>
              </a:solidFill>
              <a:latin typeface="TT Hoves"/>
            </a:endParaRPr>
          </a:p>
        </p:txBody>
      </p:sp>
      <p:sp>
        <p:nvSpPr>
          <p:cNvPr id="101" name="Текст 6">
            <a:extLst>
              <a:ext uri="{FF2B5EF4-FFF2-40B4-BE49-F238E27FC236}">
                <a16:creationId xmlns:a16="http://schemas.microsoft.com/office/drawing/2014/main" id="{746F9B83-D86B-473E-B1BD-E69915C7D07E}"/>
              </a:ext>
            </a:extLst>
          </p:cNvPr>
          <p:cNvSpPr txBox="1">
            <a:spLocks/>
          </p:cNvSpPr>
          <p:nvPr/>
        </p:nvSpPr>
        <p:spPr>
          <a:xfrm>
            <a:off x="356686" y="147916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1500181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E6A08CC-F8FD-F65F-AAB4-83B95E95B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44</a:t>
            </a:fld>
            <a:endParaRPr lang="ru-RU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53291723-5ED8-B646-88AC-134D089954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686" y="667933"/>
            <a:ext cx="10244138" cy="10556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Что выбрать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PTAF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 3 или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PTAF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4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59D472AE-76F6-490A-9267-ED079C6E2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41269"/>
              </p:ext>
            </p:extLst>
          </p:nvPr>
        </p:nvGraphicFramePr>
        <p:xfrm>
          <a:off x="1711676" y="1831860"/>
          <a:ext cx="8768647" cy="4219369"/>
        </p:xfrm>
        <a:graphic>
          <a:graphicData uri="http://schemas.openxmlformats.org/drawingml/2006/table">
            <a:tbl>
              <a:tblPr firstRow="1" firstCol="1" bandCol="1">
                <a:tableStyleId>{F5AB1C69-6EDB-4FF4-983F-18BD219EF322}</a:tableStyleId>
              </a:tblPr>
              <a:tblGrid>
                <a:gridCol w="5845409">
                  <a:extLst>
                    <a:ext uri="{9D8B030D-6E8A-4147-A177-3AD203B41FA5}">
                      <a16:colId xmlns:a16="http://schemas.microsoft.com/office/drawing/2014/main" val="4212439231"/>
                    </a:ext>
                  </a:extLst>
                </a:gridCol>
                <a:gridCol w="1514728">
                  <a:extLst>
                    <a:ext uri="{9D8B030D-6E8A-4147-A177-3AD203B41FA5}">
                      <a16:colId xmlns:a16="http://schemas.microsoft.com/office/drawing/2014/main" val="3581828263"/>
                    </a:ext>
                  </a:extLst>
                </a:gridCol>
                <a:gridCol w="1408510">
                  <a:extLst>
                    <a:ext uri="{9D8B030D-6E8A-4147-A177-3AD203B41FA5}">
                      <a16:colId xmlns:a16="http://schemas.microsoft.com/office/drawing/2014/main" val="2840911840"/>
                    </a:ext>
                  </a:extLst>
                </a:gridCol>
              </a:tblGrid>
              <a:tr h="429923">
                <a:tc>
                  <a:txBody>
                    <a:bodyPr/>
                    <a:lstStyle/>
                    <a:p>
                      <a:r>
                        <a:rPr lang="ru-RU" sz="1800" dirty="0">
                          <a:solidFill>
                            <a:schemeClr val="accent1"/>
                          </a:solidFill>
                          <a:latin typeface="TT Hoves"/>
                          <a:cs typeface="Arial" panose="020B0604020202020204" pitchFamily="34" charset="0"/>
                        </a:rPr>
                        <a:t>Специфика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accent1"/>
                          </a:solidFill>
                          <a:latin typeface="TT Hoves"/>
                          <a:cs typeface="Arial" panose="020B0604020202020204" pitchFamily="34" charset="0"/>
                        </a:rPr>
                        <a:t>3.x</a:t>
                      </a:r>
                      <a:endParaRPr lang="ru-RU" sz="1800" dirty="0">
                        <a:solidFill>
                          <a:schemeClr val="accent1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>
                          <a:solidFill>
                            <a:schemeClr val="accent1"/>
                          </a:solidFill>
                          <a:latin typeface="TT Hoves"/>
                          <a:cs typeface="Arial" panose="020B0604020202020204" pitchFamily="34" charset="0"/>
                        </a:rPr>
                        <a:t>4.x</a:t>
                      </a:r>
                      <a:endParaRPr lang="ru-RU" sz="1800" dirty="0">
                        <a:solidFill>
                          <a:schemeClr val="accent1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396673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Инфраструктура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ru-RU" sz="1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98737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In-house,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мало изменяется окружение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solidFill>
                          <a:srgbClr val="CC0000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7821305"/>
                  </a:ext>
                </a:extLst>
              </a:tr>
              <a:tr h="301026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Приложения динамически изменяются, сложно прогнозировать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нагрузку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1843712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распределены по </a:t>
                      </a:r>
                      <a:r>
                        <a:rPr lang="ru-RU" sz="1200" b="0" baseline="0" dirty="0" err="1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ЦОДам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, филиалам, ДЗО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5791337"/>
                  </a:ext>
                </a:extLst>
              </a:tr>
              <a:tr h="28802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Приложения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в облачной инфраструктуре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solidFill>
                          <a:srgbClr val="CC0000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268224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Пользователь</a:t>
                      </a:r>
                      <a:endParaRPr lang="ru-RU" sz="140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8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87628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Эксперт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ИБ по веб-безопасности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⌛</a:t>
                      </a: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892692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Специалист ИБ общего профиля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❌</a:t>
                      </a: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056025"/>
                  </a:ext>
                </a:extLst>
              </a:tr>
              <a:tr h="270549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IT-</a:t>
                      </a: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администратор,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DevOps-</a:t>
                      </a:r>
                      <a:r>
                        <a:rPr lang="ru-RU" sz="1200" b="0" baseline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инженер</a:t>
                      </a:r>
                      <a:endParaRPr lang="ru-RU" sz="1200" b="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❌</a:t>
                      </a:r>
                      <a:endParaRPr lang="ru-RU" sz="1200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  <a:endParaRPr lang="ru-RU" sz="1200" dirty="0"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2457011"/>
                  </a:ext>
                </a:extLst>
              </a:tr>
              <a:tr h="330671">
                <a:tc gridSpan="3"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Дополнительно</a:t>
                      </a:r>
                      <a:endParaRPr lang="ru-RU" sz="140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2000" dirty="0">
                        <a:solidFill>
                          <a:srgbClr val="00B05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3802218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Интеграции с внешними системами (</a:t>
                      </a:r>
                      <a:r>
                        <a:rPr lang="en-US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PT AI, M-Scan, DLP</a:t>
                      </a: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⌛</a:t>
                      </a:r>
                      <a:r>
                        <a:rPr lang="ru-RU" sz="1200" b="0" i="0" kern="1200" dirty="0">
                          <a:solidFill>
                            <a:srgbClr val="CC000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  <a:latin typeface="TT Hove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1401601"/>
                  </a:ext>
                </a:extLst>
              </a:tr>
              <a:tr h="360732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dirty="0">
                          <a:solidFill>
                            <a:srgbClr val="141B4D"/>
                          </a:solidFill>
                          <a:latin typeface="TT Hoves"/>
                          <a:cs typeface="Arial" panose="020B0604020202020204" pitchFamily="34" charset="0"/>
                        </a:rPr>
                        <a:t>Сертификат ФСТЭК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kern="1200" dirty="0">
                          <a:solidFill>
                            <a:srgbClr val="00B050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⌛ </a:t>
                      </a:r>
                      <a:r>
                        <a:rPr lang="ru-RU" sz="1200" b="0" i="0" kern="1200" dirty="0">
                          <a:solidFill>
                            <a:srgbClr val="141B4D"/>
                          </a:solidFill>
                          <a:effectLst/>
                          <a:latin typeface="TT Hoves"/>
                          <a:ea typeface="+mn-ea"/>
                          <a:cs typeface="+mn-cs"/>
                        </a:rPr>
                        <a:t>(в разработке)</a:t>
                      </a:r>
                      <a:endParaRPr lang="ru-RU" sz="1200" dirty="0">
                        <a:solidFill>
                          <a:srgbClr val="141B4D"/>
                        </a:solidFill>
                        <a:latin typeface="TT Hoves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4208"/>
                  </a:ext>
                </a:extLst>
              </a:tr>
            </a:tbl>
          </a:graphicData>
        </a:graphic>
      </p:graphicFrame>
      <p:sp>
        <p:nvSpPr>
          <p:cNvPr id="5" name="Текст 6">
            <a:extLst>
              <a:ext uri="{FF2B5EF4-FFF2-40B4-BE49-F238E27FC236}">
                <a16:creationId xmlns:a16="http://schemas.microsoft.com/office/drawing/2014/main" id="{2FCFD95C-6027-4671-87B9-2A0DAD277483}"/>
              </a:ext>
            </a:extLst>
          </p:cNvPr>
          <p:cNvSpPr txBox="1">
            <a:spLocks/>
          </p:cNvSpPr>
          <p:nvPr/>
        </p:nvSpPr>
        <p:spPr>
          <a:xfrm>
            <a:off x="356686" y="194569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None/>
              <a:defRPr lang="ru-RU"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T Hoves"/>
              </a:rPr>
              <a:t>Positive Technologies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699276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CDD73-8051-074A-A2A4-650CBD64D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УЗНАТЬ ПОДРОБНЕЕ</a:t>
            </a:r>
          </a:p>
        </p:txBody>
      </p:sp>
      <p:sp>
        <p:nvSpPr>
          <p:cNvPr id="9" name="Подзаголовок 8">
            <a:extLst>
              <a:ext uri="{FF2B5EF4-FFF2-40B4-BE49-F238E27FC236}">
                <a16:creationId xmlns:a16="http://schemas.microsoft.com/office/drawing/2014/main" id="{C9A2D76D-C768-C244-8DB3-4DA6C180B18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768014" y="2947988"/>
            <a:ext cx="2036762" cy="4794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bg1"/>
                </a:solidFill>
                <a:latin typeface="TT Hoves"/>
                <a:sym typeface="Arial"/>
              </a:rPr>
              <a:t>@BigAppSec</a:t>
            </a:r>
            <a:endParaRPr lang="ru-RU" sz="1800" b="1" dirty="0">
              <a:solidFill>
                <a:schemeClr val="bg1"/>
              </a:solidFill>
              <a:latin typeface="TT Hoves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88220F-6D7F-8C4C-82B7-5590D3BAD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00" y="2947667"/>
            <a:ext cx="380414" cy="380414"/>
          </a:xfrm>
          <a:prstGeom prst="rect">
            <a:avLst/>
          </a:prstGeom>
        </p:spPr>
      </p:pic>
      <p:sp>
        <p:nvSpPr>
          <p:cNvPr id="7" name="Подзаголовок 8">
            <a:extLst>
              <a:ext uri="{FF2B5EF4-FFF2-40B4-BE49-F238E27FC236}">
                <a16:creationId xmlns:a16="http://schemas.microsoft.com/office/drawing/2014/main" id="{0328DA27-4428-CF45-81EF-4AB5CDCB1123}"/>
              </a:ext>
            </a:extLst>
          </p:cNvPr>
          <p:cNvSpPr txBox="1">
            <a:spLocks/>
          </p:cNvSpPr>
          <p:nvPr/>
        </p:nvSpPr>
        <p:spPr>
          <a:xfrm>
            <a:off x="377190" y="2947667"/>
            <a:ext cx="5892981" cy="4797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80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2000" b="1" dirty="0">
                <a:latin typeface="TT Hoves"/>
              </a:rPr>
              <a:t>ptsecurity.com</a:t>
            </a:r>
            <a:r>
              <a:rPr lang="en-US" sz="2000" dirty="0">
                <a:latin typeface="TT Hoves"/>
              </a:rPr>
              <a:t>/ru-ru/products/af</a:t>
            </a:r>
            <a:endParaRPr lang="ru-RU" sz="2000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4038226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46E775D6-E807-024E-9AC6-F56A065649AC}"/>
              </a:ext>
            </a:extLst>
          </p:cNvPr>
          <p:cNvSpPr/>
          <p:nvPr/>
        </p:nvSpPr>
        <p:spPr>
          <a:xfrm>
            <a:off x="0" y="2129742"/>
            <a:ext cx="12192000" cy="37733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A7BEBA-C7FE-EC44-ADD4-E97C2F4A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972" y="0"/>
            <a:ext cx="7255027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D40522-9DE4-4710-864E-16F3794762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Наши </a:t>
            </a:r>
            <a:br>
              <a:rPr lang="ru-RU" dirty="0"/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исследования</a:t>
            </a:r>
          </a:p>
        </p:txBody>
      </p:sp>
      <p:sp>
        <p:nvSpPr>
          <p:cNvPr id="6" name="Прямоугольник 7">
            <a:extLst>
              <a:ext uri="{FF2B5EF4-FFF2-40B4-BE49-F238E27FC236}">
                <a16:creationId xmlns:a16="http://schemas.microsoft.com/office/drawing/2014/main" id="{7AC954D5-417E-4C14-91CB-38E35E7BF8BD}"/>
              </a:ext>
            </a:extLst>
          </p:cNvPr>
          <p:cNvSpPr/>
          <p:nvPr/>
        </p:nvSpPr>
        <p:spPr>
          <a:xfrm>
            <a:off x="581016" y="2815944"/>
            <a:ext cx="2960837" cy="4135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7">
            <a:extLst>
              <a:ext uri="{FF2B5EF4-FFF2-40B4-BE49-F238E27FC236}">
                <a16:creationId xmlns:a16="http://schemas.microsoft.com/office/drawing/2014/main" id="{A1466497-D3B7-43FA-8773-F8B4BDD88564}"/>
              </a:ext>
            </a:extLst>
          </p:cNvPr>
          <p:cNvSpPr/>
          <p:nvPr/>
        </p:nvSpPr>
        <p:spPr>
          <a:xfrm>
            <a:off x="581017" y="3270842"/>
            <a:ext cx="3800480" cy="4135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623085A-021D-466B-A5C1-2A33D37070C8}"/>
              </a:ext>
            </a:extLst>
          </p:cNvPr>
          <p:cNvSpPr/>
          <p:nvPr/>
        </p:nvSpPr>
        <p:spPr>
          <a:xfrm>
            <a:off x="629426" y="2791669"/>
            <a:ext cx="3678121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Выпускаем более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 исследований в год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8B01154-AE67-4315-9B7A-EFC1534BC6C5}"/>
              </a:ext>
            </a:extLst>
          </p:cNvPr>
          <p:cNvSpPr/>
          <p:nvPr/>
        </p:nvSpPr>
        <p:spPr>
          <a:xfrm>
            <a:off x="581015" y="4066331"/>
            <a:ext cx="455814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Ежеквартальные отчеты об актуальных киберугрозах и трендах, прогнозы, расследования активности хакерских группировок, отраслевые исследования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4B584EC-BB2A-4F51-8CDB-7F86647E3083}"/>
              </a:ext>
            </a:extLst>
          </p:cNvPr>
          <p:cNvSpPr/>
          <p:nvPr/>
        </p:nvSpPr>
        <p:spPr>
          <a:xfrm>
            <a:off x="581015" y="6221548"/>
            <a:ext cx="3523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ptsecurity.com/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ru-ru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analytics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843579-0593-A92F-C40F-05164C39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543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50E3A4-A3BC-25BC-C743-F090986D6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66BA770-0D4B-40B4-82C0-BDB688DC12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68313"/>
            <a:ext cx="9629775" cy="1425575"/>
          </a:xfrm>
        </p:spPr>
        <p:txBody>
          <a:bodyPr/>
          <a:lstStyle/>
          <a:p>
            <a:r>
              <a:rPr lang="ru-RU" dirty="0"/>
              <a:t>Наши клиенты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701B536-B077-4071-8D39-DDC6EB689D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577" y="1771114"/>
            <a:ext cx="1214832" cy="292318"/>
          </a:xfrm>
          <a:prstGeom prst="rect">
            <a:avLst/>
          </a:prstGeom>
          <a:effectLst/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BEA98326-66DD-49EF-80D4-6138633DC9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343" y="1758084"/>
            <a:ext cx="1353900" cy="318378"/>
          </a:xfrm>
          <a:prstGeom prst="rect">
            <a:avLst/>
          </a:prstGeom>
          <a:effectLst/>
        </p:spPr>
      </p:pic>
      <p:pic>
        <p:nvPicPr>
          <p:cNvPr id="6" name="Picture 27">
            <a:extLst>
              <a:ext uri="{FF2B5EF4-FFF2-40B4-BE49-F238E27FC236}">
                <a16:creationId xmlns:a16="http://schemas.microsoft.com/office/drawing/2014/main" id="{FDB4D325-F59B-40DE-821A-F877EDFD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3327" y="1588329"/>
            <a:ext cx="1016842" cy="657888"/>
          </a:xfrm>
          <a:prstGeom prst="rect">
            <a:avLst/>
          </a:prstGeom>
          <a:effectLst/>
        </p:spPr>
      </p:pic>
      <p:pic>
        <p:nvPicPr>
          <p:cNvPr id="7" name="Picture 29">
            <a:extLst>
              <a:ext uri="{FF2B5EF4-FFF2-40B4-BE49-F238E27FC236}">
                <a16:creationId xmlns:a16="http://schemas.microsoft.com/office/drawing/2014/main" id="{20749547-BBC4-4EDB-B382-599DE0FBDA6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7937" y="1722968"/>
            <a:ext cx="1426086" cy="388610"/>
          </a:xfrm>
          <a:prstGeom prst="rect">
            <a:avLst/>
          </a:prstGeom>
          <a:effectLst/>
        </p:spPr>
      </p:pic>
      <p:pic>
        <p:nvPicPr>
          <p:cNvPr id="8" name="Picture 33">
            <a:extLst>
              <a:ext uri="{FF2B5EF4-FFF2-40B4-BE49-F238E27FC236}">
                <a16:creationId xmlns:a16="http://schemas.microsoft.com/office/drawing/2014/main" id="{B9150FA9-D897-47F6-BFA0-CBF2F688293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6528" y="1642681"/>
            <a:ext cx="1117576" cy="549184"/>
          </a:xfrm>
          <a:prstGeom prst="rect">
            <a:avLst/>
          </a:prstGeom>
          <a:effectLst/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B6F38582-C343-4966-B386-C54EC2C5835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0463" y="1588330"/>
            <a:ext cx="512690" cy="657886"/>
          </a:xfrm>
          <a:prstGeom prst="rect">
            <a:avLst/>
          </a:prstGeom>
          <a:effectLst/>
        </p:spPr>
      </p:pic>
      <p:pic>
        <p:nvPicPr>
          <p:cNvPr id="10" name="Picture 36">
            <a:extLst>
              <a:ext uri="{FF2B5EF4-FFF2-40B4-BE49-F238E27FC236}">
                <a16:creationId xmlns:a16="http://schemas.microsoft.com/office/drawing/2014/main" id="{2FA8C178-8271-4CFB-BB61-E20E4E586D4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35" y="2729905"/>
            <a:ext cx="1619286" cy="426938"/>
          </a:xfrm>
          <a:prstGeom prst="rect">
            <a:avLst/>
          </a:prstGeom>
          <a:effectLst/>
        </p:spPr>
      </p:pic>
      <p:pic>
        <p:nvPicPr>
          <p:cNvPr id="11" name="Picture 37">
            <a:extLst>
              <a:ext uri="{FF2B5EF4-FFF2-40B4-BE49-F238E27FC236}">
                <a16:creationId xmlns:a16="http://schemas.microsoft.com/office/drawing/2014/main" id="{10D1B76B-01BC-4EFF-828E-B865ED3AF79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739" y="2638615"/>
            <a:ext cx="631838" cy="609518"/>
          </a:xfrm>
          <a:prstGeom prst="rect">
            <a:avLst/>
          </a:prstGeom>
          <a:effectLst/>
        </p:spPr>
      </p:pic>
      <p:pic>
        <p:nvPicPr>
          <p:cNvPr id="12" name="Picture 38">
            <a:extLst>
              <a:ext uri="{FF2B5EF4-FFF2-40B4-BE49-F238E27FC236}">
                <a16:creationId xmlns:a16="http://schemas.microsoft.com/office/drawing/2014/main" id="{3224D378-EAF4-4283-A324-5541700EF5A3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433" y="2679728"/>
            <a:ext cx="1339154" cy="527292"/>
          </a:xfrm>
          <a:prstGeom prst="rect">
            <a:avLst/>
          </a:prstGeom>
          <a:effectLst/>
        </p:spPr>
      </p:pic>
      <p:pic>
        <p:nvPicPr>
          <p:cNvPr id="13" name="Picture 39">
            <a:extLst>
              <a:ext uri="{FF2B5EF4-FFF2-40B4-BE49-F238E27FC236}">
                <a16:creationId xmlns:a16="http://schemas.microsoft.com/office/drawing/2014/main" id="{BBBC08AC-1414-4EF2-ABE6-CB8126B79D9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926" y="2709778"/>
            <a:ext cx="1301004" cy="467192"/>
          </a:xfrm>
          <a:prstGeom prst="rect">
            <a:avLst/>
          </a:prstGeom>
          <a:effectLst/>
        </p:spPr>
      </p:pic>
      <p:pic>
        <p:nvPicPr>
          <p:cNvPr id="14" name="Picture 41">
            <a:extLst>
              <a:ext uri="{FF2B5EF4-FFF2-40B4-BE49-F238E27FC236}">
                <a16:creationId xmlns:a16="http://schemas.microsoft.com/office/drawing/2014/main" id="{112B9B60-523E-4F61-8ED6-A0A28CB4442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970" y="2547091"/>
            <a:ext cx="1295914" cy="792566"/>
          </a:xfrm>
          <a:prstGeom prst="rect">
            <a:avLst/>
          </a:prstGeom>
          <a:effectLst/>
        </p:spPr>
      </p:pic>
      <p:pic>
        <p:nvPicPr>
          <p:cNvPr id="15" name="Picture 43">
            <a:extLst>
              <a:ext uri="{FF2B5EF4-FFF2-40B4-BE49-F238E27FC236}">
                <a16:creationId xmlns:a16="http://schemas.microsoft.com/office/drawing/2014/main" id="{E85E0A2D-8F76-4CB0-987C-B296366590E3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785" y="2556065"/>
            <a:ext cx="1193330" cy="774618"/>
          </a:xfrm>
          <a:prstGeom prst="rect">
            <a:avLst/>
          </a:prstGeom>
          <a:effectLst/>
        </p:spPr>
      </p:pic>
      <p:pic>
        <p:nvPicPr>
          <p:cNvPr id="16" name="Picture 44">
            <a:extLst>
              <a:ext uri="{FF2B5EF4-FFF2-40B4-BE49-F238E27FC236}">
                <a16:creationId xmlns:a16="http://schemas.microsoft.com/office/drawing/2014/main" id="{E98A4CE4-12F2-4077-A1C2-02CCF6D7C188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1577" y="3841268"/>
            <a:ext cx="1567618" cy="293422"/>
          </a:xfrm>
          <a:prstGeom prst="rect">
            <a:avLst/>
          </a:prstGeom>
          <a:effectLst/>
        </p:spPr>
      </p:pic>
      <p:pic>
        <p:nvPicPr>
          <p:cNvPr id="17" name="Picture 46">
            <a:extLst>
              <a:ext uri="{FF2B5EF4-FFF2-40B4-BE49-F238E27FC236}">
                <a16:creationId xmlns:a16="http://schemas.microsoft.com/office/drawing/2014/main" id="{0F51E02B-F375-4F32-BD36-B3852BE7E24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281" y="3657673"/>
            <a:ext cx="948924" cy="660612"/>
          </a:xfrm>
          <a:prstGeom prst="rect">
            <a:avLst/>
          </a:prstGeom>
          <a:effectLst/>
        </p:spPr>
      </p:pic>
      <p:pic>
        <p:nvPicPr>
          <p:cNvPr id="18" name="Picture 47">
            <a:extLst>
              <a:ext uri="{FF2B5EF4-FFF2-40B4-BE49-F238E27FC236}">
                <a16:creationId xmlns:a16="http://schemas.microsoft.com/office/drawing/2014/main" id="{5AE6F428-BFE1-42D9-BA76-6F0AD66C76D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1383" y="3593067"/>
            <a:ext cx="848418" cy="789825"/>
          </a:xfrm>
          <a:prstGeom prst="rect">
            <a:avLst/>
          </a:prstGeom>
          <a:effectLst/>
        </p:spPr>
      </p:pic>
      <p:pic>
        <p:nvPicPr>
          <p:cNvPr id="19" name="Picture 48">
            <a:extLst>
              <a:ext uri="{FF2B5EF4-FFF2-40B4-BE49-F238E27FC236}">
                <a16:creationId xmlns:a16="http://schemas.microsoft.com/office/drawing/2014/main" id="{9AA0245C-25E2-416D-8EC1-15D3587087E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35" y="3772062"/>
            <a:ext cx="1459490" cy="431834"/>
          </a:xfrm>
          <a:prstGeom prst="rect">
            <a:avLst/>
          </a:prstGeom>
          <a:effectLst/>
        </p:spPr>
      </p:pic>
      <p:pic>
        <p:nvPicPr>
          <p:cNvPr id="20" name="Picture 49">
            <a:extLst>
              <a:ext uri="{FF2B5EF4-FFF2-40B4-BE49-F238E27FC236}">
                <a16:creationId xmlns:a16="http://schemas.microsoft.com/office/drawing/2014/main" id="{7F86F3D2-9BA8-470C-83E2-0AD9DF82780F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9812"/>
          <a:stretch/>
        </p:blipFill>
        <p:spPr>
          <a:xfrm>
            <a:off x="8370291" y="3858911"/>
            <a:ext cx="1615008" cy="258136"/>
          </a:xfrm>
          <a:prstGeom prst="rect">
            <a:avLst/>
          </a:prstGeom>
          <a:effectLst/>
        </p:spPr>
      </p:pic>
      <p:pic>
        <p:nvPicPr>
          <p:cNvPr id="21" name="Picture 50">
            <a:extLst>
              <a:ext uri="{FF2B5EF4-FFF2-40B4-BE49-F238E27FC236}">
                <a16:creationId xmlns:a16="http://schemas.microsoft.com/office/drawing/2014/main" id="{E134B96B-8AB2-4537-80CC-0758042E1E9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361" y="3811083"/>
            <a:ext cx="1324130" cy="353792"/>
          </a:xfrm>
          <a:prstGeom prst="rect">
            <a:avLst/>
          </a:prstGeom>
          <a:effectLst/>
        </p:spPr>
      </p:pic>
      <p:pic>
        <p:nvPicPr>
          <p:cNvPr id="22" name="Picture 53">
            <a:extLst>
              <a:ext uri="{FF2B5EF4-FFF2-40B4-BE49-F238E27FC236}">
                <a16:creationId xmlns:a16="http://schemas.microsoft.com/office/drawing/2014/main" id="{8EB264A8-11FB-48D7-98AD-93E08A35F32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77" y="5513519"/>
            <a:ext cx="1309328" cy="848905"/>
          </a:xfrm>
          <a:prstGeom prst="rect">
            <a:avLst/>
          </a:prstGeom>
          <a:effectLst/>
        </p:spPr>
      </p:pic>
      <p:pic>
        <p:nvPicPr>
          <p:cNvPr id="23" name="Picture 119">
            <a:extLst>
              <a:ext uri="{FF2B5EF4-FFF2-40B4-BE49-F238E27FC236}">
                <a16:creationId xmlns:a16="http://schemas.microsoft.com/office/drawing/2014/main" id="{70B5C868-EDAD-429F-B6BC-C1F1D5B5711E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8279" y="5575046"/>
            <a:ext cx="1224872" cy="725850"/>
          </a:xfrm>
          <a:prstGeom prst="rect">
            <a:avLst/>
          </a:prstGeom>
          <a:effectLst/>
        </p:spPr>
      </p:pic>
      <p:pic>
        <p:nvPicPr>
          <p:cNvPr id="24" name="Picture 120">
            <a:extLst>
              <a:ext uri="{FF2B5EF4-FFF2-40B4-BE49-F238E27FC236}">
                <a16:creationId xmlns:a16="http://schemas.microsoft.com/office/drawing/2014/main" id="{DA893B1F-D768-400A-AE5D-B82440398FB7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378" y="5474236"/>
            <a:ext cx="980366" cy="927470"/>
          </a:xfrm>
          <a:prstGeom prst="rect">
            <a:avLst/>
          </a:prstGeom>
          <a:effectLst/>
        </p:spPr>
      </p:pic>
      <p:pic>
        <p:nvPicPr>
          <p:cNvPr id="25" name="Picture 122">
            <a:extLst>
              <a:ext uri="{FF2B5EF4-FFF2-40B4-BE49-F238E27FC236}">
                <a16:creationId xmlns:a16="http://schemas.microsoft.com/office/drawing/2014/main" id="{2F0DC52D-4698-4408-938D-D84AD3B6394F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3611" y="5474236"/>
            <a:ext cx="927470" cy="927470"/>
          </a:xfrm>
          <a:prstGeom prst="rect">
            <a:avLst/>
          </a:prstGeom>
          <a:effectLst/>
        </p:spPr>
      </p:pic>
      <p:pic>
        <p:nvPicPr>
          <p:cNvPr id="26" name="Picture 123">
            <a:extLst>
              <a:ext uri="{FF2B5EF4-FFF2-40B4-BE49-F238E27FC236}">
                <a16:creationId xmlns:a16="http://schemas.microsoft.com/office/drawing/2014/main" id="{8E6C6CF0-ED6C-40EC-8584-CF4C62A5FB91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201" y="5474236"/>
            <a:ext cx="806900" cy="927470"/>
          </a:xfrm>
          <a:prstGeom prst="rect">
            <a:avLst/>
          </a:prstGeom>
          <a:effectLst/>
        </p:spPr>
      </p:pic>
      <p:pic>
        <p:nvPicPr>
          <p:cNvPr id="27" name="Picture 55">
            <a:extLst>
              <a:ext uri="{FF2B5EF4-FFF2-40B4-BE49-F238E27FC236}">
                <a16:creationId xmlns:a16="http://schemas.microsoft.com/office/drawing/2014/main" id="{679B198A-4EE4-4EE4-9259-1203BE1B90FF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8354" y="4782692"/>
            <a:ext cx="1210452" cy="314202"/>
          </a:xfrm>
          <a:prstGeom prst="rect">
            <a:avLst/>
          </a:prstGeom>
          <a:effectLst/>
        </p:spPr>
      </p:pic>
      <p:pic>
        <p:nvPicPr>
          <p:cNvPr id="28" name="Picture 58">
            <a:extLst>
              <a:ext uri="{FF2B5EF4-FFF2-40B4-BE49-F238E27FC236}">
                <a16:creationId xmlns:a16="http://schemas.microsoft.com/office/drawing/2014/main" id="{286F08AF-BFC6-43FC-84B5-65617FAF9A9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141" y="4345979"/>
            <a:ext cx="1583504" cy="1187628"/>
          </a:xfrm>
          <a:prstGeom prst="rect">
            <a:avLst/>
          </a:prstGeom>
          <a:effectLst/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5D77C486-D35E-4E74-A49F-F88BEE4BF549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1059" y="4602566"/>
            <a:ext cx="674454" cy="674454"/>
          </a:xfrm>
          <a:prstGeom prst="rect">
            <a:avLst/>
          </a:prstGeom>
          <a:effectLst/>
        </p:spPr>
      </p:pic>
      <p:pic>
        <p:nvPicPr>
          <p:cNvPr id="30" name="Picture 60">
            <a:extLst>
              <a:ext uri="{FF2B5EF4-FFF2-40B4-BE49-F238E27FC236}">
                <a16:creationId xmlns:a16="http://schemas.microsoft.com/office/drawing/2014/main" id="{AD595C28-0383-44C9-9730-02C3A035365F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35" y="4678599"/>
            <a:ext cx="842562" cy="522388"/>
          </a:xfrm>
          <a:prstGeom prst="rect">
            <a:avLst/>
          </a:prstGeom>
          <a:effectLst/>
        </p:spPr>
      </p:pic>
      <p:pic>
        <p:nvPicPr>
          <p:cNvPr id="31" name="Picture 61">
            <a:extLst>
              <a:ext uri="{FF2B5EF4-FFF2-40B4-BE49-F238E27FC236}">
                <a16:creationId xmlns:a16="http://schemas.microsoft.com/office/drawing/2014/main" id="{415FF472-69B2-4B7E-AE70-4800DAA9BF55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463" y="4703566"/>
            <a:ext cx="1166778" cy="472454"/>
          </a:xfrm>
          <a:prstGeom prst="rect">
            <a:avLst/>
          </a:prstGeom>
          <a:effectLst/>
        </p:spPr>
      </p:pic>
      <p:pic>
        <p:nvPicPr>
          <p:cNvPr id="32" name="Picture 72">
            <a:extLst>
              <a:ext uri="{FF2B5EF4-FFF2-40B4-BE49-F238E27FC236}">
                <a16:creationId xmlns:a16="http://schemas.microsoft.com/office/drawing/2014/main" id="{C62510B6-CE18-4B9A-BFAD-72DA350962C9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0165" y="4788180"/>
            <a:ext cx="1895158" cy="303226"/>
          </a:xfrm>
          <a:prstGeom prst="rect">
            <a:avLst/>
          </a:prstGeom>
          <a:effectLst/>
        </p:spPr>
      </p:pic>
      <p:pic>
        <p:nvPicPr>
          <p:cNvPr id="33" name="Picture 2" descr="Картинки по запросу лого мчс россии">
            <a:extLst>
              <a:ext uri="{FF2B5EF4-FFF2-40B4-BE49-F238E27FC236}">
                <a16:creationId xmlns:a16="http://schemas.microsoft.com/office/drawing/2014/main" id="{8558A37A-60BD-417B-A2FF-29015C22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839" y="5485615"/>
            <a:ext cx="662996" cy="904713"/>
          </a:xfrm>
          <a:prstGeom prst="rect">
            <a:avLst/>
          </a:prstGeom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Номер слайда 33">
            <a:extLst>
              <a:ext uri="{FF2B5EF4-FFF2-40B4-BE49-F238E27FC236}">
                <a16:creationId xmlns:a16="http://schemas.microsoft.com/office/drawing/2014/main" id="{9107BECC-B63C-B86B-670C-D192B312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497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FA3E2C-5893-4DD5-85CA-74CD9109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Hack Days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BA63D5-2FEB-4C5E-A2E7-8C4A431BD0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6856" y="1"/>
            <a:ext cx="5085143" cy="685538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7F897CE-7EEC-4D7F-A2A4-C44D0DB25B0A}"/>
              </a:ext>
            </a:extLst>
          </p:cNvPr>
          <p:cNvSpPr/>
          <p:nvPr/>
        </p:nvSpPr>
        <p:spPr>
          <a:xfrm>
            <a:off x="10451805" y="0"/>
            <a:ext cx="1740194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942E31F-2E9A-49A7-B195-58DA9F71FC16}"/>
              </a:ext>
            </a:extLst>
          </p:cNvPr>
          <p:cNvSpPr/>
          <p:nvPr/>
        </p:nvSpPr>
        <p:spPr>
          <a:xfrm>
            <a:off x="581015" y="3903979"/>
            <a:ext cx="546102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 рамках форума мы организуем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30-часовую кибербитву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за эмулированную инфраструктуру крупного города. Формат соревнования 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максимально приближен к реальности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Во время кибербитвы работает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SOC на базе наших продуктов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который мониторит инфраструктуру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и на практике доказывает свою эффективность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3D63E6F-7694-4D12-8A58-E0BA78E29CCF}"/>
              </a:ext>
            </a:extLst>
          </p:cNvPr>
          <p:cNvSpPr/>
          <p:nvPr/>
        </p:nvSpPr>
        <p:spPr>
          <a:xfrm>
            <a:off x="600306" y="3250721"/>
            <a:ext cx="1616148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Arial Black" panose="020B0604020202020204" pitchFamily="34" charset="0"/>
              </a:rPr>
              <a:t>phdays.com</a:t>
            </a:r>
            <a:endParaRPr kumimoji="0" lang="ru-RU" sz="17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Black" panose="020B0604020202020204" pitchFamily="34" charset="0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9" name="Прямоугольник 7">
            <a:extLst>
              <a:ext uri="{FF2B5EF4-FFF2-40B4-BE49-F238E27FC236}">
                <a16:creationId xmlns:a16="http://schemas.microsoft.com/office/drawing/2014/main" id="{C7F7571D-F663-41C5-B072-A0E69078C475}"/>
              </a:ext>
            </a:extLst>
          </p:cNvPr>
          <p:cNvSpPr/>
          <p:nvPr/>
        </p:nvSpPr>
        <p:spPr>
          <a:xfrm>
            <a:off x="712252" y="1638747"/>
            <a:ext cx="3382961" cy="4135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Прямоугольник 7">
            <a:extLst>
              <a:ext uri="{FF2B5EF4-FFF2-40B4-BE49-F238E27FC236}">
                <a16:creationId xmlns:a16="http://schemas.microsoft.com/office/drawing/2014/main" id="{63A6EE59-2F31-4767-88E6-EC52C044CEFE}"/>
              </a:ext>
            </a:extLst>
          </p:cNvPr>
          <p:cNvSpPr/>
          <p:nvPr/>
        </p:nvSpPr>
        <p:spPr>
          <a:xfrm>
            <a:off x="712251" y="2093645"/>
            <a:ext cx="4806806" cy="4135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Прямоугольник 7">
            <a:extLst>
              <a:ext uri="{FF2B5EF4-FFF2-40B4-BE49-F238E27FC236}">
                <a16:creationId xmlns:a16="http://schemas.microsoft.com/office/drawing/2014/main" id="{51AB7735-5218-420F-9ACB-4E2D7D3AADA3}"/>
              </a:ext>
            </a:extLst>
          </p:cNvPr>
          <p:cNvSpPr/>
          <p:nvPr/>
        </p:nvSpPr>
        <p:spPr>
          <a:xfrm>
            <a:off x="712251" y="2549762"/>
            <a:ext cx="5186803" cy="41356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BA9D4D16-BE18-4ACB-B3A7-A515EBA15970}"/>
              </a:ext>
            </a:extLst>
          </p:cNvPr>
          <p:cNvSpPr/>
          <p:nvPr/>
        </p:nvSpPr>
        <p:spPr>
          <a:xfrm>
            <a:off x="712251" y="1623316"/>
            <a:ext cx="584266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Ежегодно проводим </a:t>
            </a:r>
          </a:p>
          <a:p>
            <a:pPr lvl="0">
              <a:spcAft>
                <a:spcPts val="600"/>
              </a:spcAft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международный </a:t>
            </a:r>
            <a:r>
              <a:rPr lang="ru-RU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форум по ИБ,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собирающий тысячи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участников</a:t>
            </a:r>
          </a:p>
        </p:txBody>
      </p:sp>
      <p:grpSp>
        <p:nvGrpSpPr>
          <p:cNvPr id="14" name="Рисунок 12">
            <a:extLst>
              <a:ext uri="{FF2B5EF4-FFF2-40B4-BE49-F238E27FC236}">
                <a16:creationId xmlns:a16="http://schemas.microsoft.com/office/drawing/2014/main" id="{04433585-66C9-9A4A-AEAC-A6B590E56D5B}"/>
              </a:ext>
            </a:extLst>
          </p:cNvPr>
          <p:cNvGrpSpPr/>
          <p:nvPr/>
        </p:nvGrpSpPr>
        <p:grpSpPr>
          <a:xfrm>
            <a:off x="9733020" y="3630123"/>
            <a:ext cx="1687097" cy="2691236"/>
            <a:chOff x="5282929" y="2352849"/>
            <a:chExt cx="1567434" cy="2500351"/>
          </a:xfrm>
        </p:grpSpPr>
        <p:grpSp>
          <p:nvGrpSpPr>
            <p:cNvPr id="15" name="Рисунок 12">
              <a:extLst>
                <a:ext uri="{FF2B5EF4-FFF2-40B4-BE49-F238E27FC236}">
                  <a16:creationId xmlns:a16="http://schemas.microsoft.com/office/drawing/2014/main" id="{04433585-66C9-9A4A-AEAC-A6B590E56D5B}"/>
                </a:ext>
              </a:extLst>
            </p:cNvPr>
            <p:cNvGrpSpPr/>
            <p:nvPr/>
          </p:nvGrpSpPr>
          <p:grpSpPr>
            <a:xfrm>
              <a:off x="5486323" y="3786507"/>
              <a:ext cx="1341904" cy="1066693"/>
              <a:chOff x="5486323" y="3786507"/>
              <a:chExt cx="1341904" cy="1066693"/>
            </a:xfrm>
          </p:grpSpPr>
          <p:grpSp>
            <p:nvGrpSpPr>
              <p:cNvPr id="16" name="Рисунок 12">
                <a:extLst>
                  <a:ext uri="{FF2B5EF4-FFF2-40B4-BE49-F238E27FC236}">
                    <a16:creationId xmlns:a16="http://schemas.microsoft.com/office/drawing/2014/main" id="{04433585-66C9-9A4A-AEAC-A6B590E56D5B}"/>
                  </a:ext>
                </a:extLst>
              </p:cNvPr>
              <p:cNvGrpSpPr/>
              <p:nvPr/>
            </p:nvGrpSpPr>
            <p:grpSpPr>
              <a:xfrm>
                <a:off x="5486872" y="3786507"/>
                <a:ext cx="1336281" cy="661591"/>
                <a:chOff x="5486872" y="3786507"/>
                <a:chExt cx="1336281" cy="661591"/>
              </a:xfrm>
            </p:grpSpPr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886CEAA8-C1B6-0D40-B794-EF23C9C816BA}"/>
                    </a:ext>
                  </a:extLst>
                </p:cNvPr>
                <p:cNvSpPr/>
                <p:nvPr/>
              </p:nvSpPr>
              <p:spPr>
                <a:xfrm>
                  <a:off x="5486872" y="3786507"/>
                  <a:ext cx="379384" cy="63505"/>
                </a:xfrm>
                <a:custGeom>
                  <a:avLst/>
                  <a:gdLst>
                    <a:gd name="connsiteX0" fmla="*/ 377945 w 379384"/>
                    <a:gd name="connsiteY0" fmla="*/ 0 h 63505"/>
                    <a:gd name="connsiteX1" fmla="*/ 1440 w 379384"/>
                    <a:gd name="connsiteY1" fmla="*/ 0 h 63505"/>
                    <a:gd name="connsiteX2" fmla="*/ 0 w 379384"/>
                    <a:gd name="connsiteY2" fmla="*/ 1440 h 63505"/>
                    <a:gd name="connsiteX3" fmla="*/ 0 w 379384"/>
                    <a:gd name="connsiteY3" fmla="*/ 62065 h 63505"/>
                    <a:gd name="connsiteX4" fmla="*/ 1440 w 379384"/>
                    <a:gd name="connsiteY4" fmla="*/ 63505 h 63505"/>
                    <a:gd name="connsiteX5" fmla="*/ 377945 w 379384"/>
                    <a:gd name="connsiteY5" fmla="*/ 63505 h 63505"/>
                    <a:gd name="connsiteX6" fmla="*/ 379385 w 379384"/>
                    <a:gd name="connsiteY6" fmla="*/ 62065 h 63505"/>
                    <a:gd name="connsiteX7" fmla="*/ 379385 w 379384"/>
                    <a:gd name="connsiteY7" fmla="*/ 1440 h 63505"/>
                    <a:gd name="connsiteX8" fmla="*/ 377945 w 379384"/>
                    <a:gd name="connsiteY8" fmla="*/ 0 h 6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9384" h="63505">
                      <a:moveTo>
                        <a:pt x="377945" y="0"/>
                      </a:move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62065"/>
                      </a:lnTo>
                      <a:cubicBezTo>
                        <a:pt x="0" y="62819"/>
                        <a:pt x="617" y="63505"/>
                        <a:pt x="1440" y="63505"/>
                      </a:cubicBezTo>
                      <a:lnTo>
                        <a:pt x="377945" y="63505"/>
                      </a:lnTo>
                      <a:cubicBezTo>
                        <a:pt x="378699" y="63505"/>
                        <a:pt x="379385" y="62888"/>
                        <a:pt x="379385" y="62065"/>
                      </a:cubicBezTo>
                      <a:lnTo>
                        <a:pt x="379385" y="1440"/>
                      </a:lnTo>
                      <a:cubicBezTo>
                        <a:pt x="379316" y="617"/>
                        <a:pt x="378699" y="0"/>
                        <a:pt x="37794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9C95E63B-6C0C-4D4F-9B93-B9910F40F3BD}"/>
                    </a:ext>
                  </a:extLst>
                </p:cNvPr>
                <p:cNvSpPr/>
                <p:nvPr/>
              </p:nvSpPr>
              <p:spPr>
                <a:xfrm>
                  <a:off x="6448364" y="4258886"/>
                  <a:ext cx="374789" cy="63436"/>
                </a:xfrm>
                <a:custGeom>
                  <a:avLst/>
                  <a:gdLst>
                    <a:gd name="connsiteX0" fmla="*/ 373350 w 374789"/>
                    <a:gd name="connsiteY0" fmla="*/ 0 h 63436"/>
                    <a:gd name="connsiteX1" fmla="*/ 1440 w 374789"/>
                    <a:gd name="connsiteY1" fmla="*/ 0 h 63436"/>
                    <a:gd name="connsiteX2" fmla="*/ 0 w 374789"/>
                    <a:gd name="connsiteY2" fmla="*/ 1440 h 63436"/>
                    <a:gd name="connsiteX3" fmla="*/ 0 w 374789"/>
                    <a:gd name="connsiteY3" fmla="*/ 61996 h 63436"/>
                    <a:gd name="connsiteX4" fmla="*/ 1440 w 374789"/>
                    <a:gd name="connsiteY4" fmla="*/ 63437 h 63436"/>
                    <a:gd name="connsiteX5" fmla="*/ 373350 w 374789"/>
                    <a:gd name="connsiteY5" fmla="*/ 63437 h 63436"/>
                    <a:gd name="connsiteX6" fmla="*/ 374790 w 374789"/>
                    <a:gd name="connsiteY6" fmla="*/ 61996 h 63436"/>
                    <a:gd name="connsiteX7" fmla="*/ 374790 w 374789"/>
                    <a:gd name="connsiteY7" fmla="*/ 1440 h 63436"/>
                    <a:gd name="connsiteX8" fmla="*/ 373350 w 374789"/>
                    <a:gd name="connsiteY8" fmla="*/ 0 h 63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789" h="63436">
                      <a:moveTo>
                        <a:pt x="373350" y="0"/>
                      </a:move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61996"/>
                      </a:lnTo>
                      <a:cubicBezTo>
                        <a:pt x="0" y="62750"/>
                        <a:pt x="617" y="63437"/>
                        <a:pt x="1440" y="63437"/>
                      </a:cubicBezTo>
                      <a:lnTo>
                        <a:pt x="373350" y="63437"/>
                      </a:lnTo>
                      <a:cubicBezTo>
                        <a:pt x="374104" y="63437"/>
                        <a:pt x="374790" y="62819"/>
                        <a:pt x="374790" y="61996"/>
                      </a:cubicBezTo>
                      <a:lnTo>
                        <a:pt x="374790" y="1440"/>
                      </a:lnTo>
                      <a:cubicBezTo>
                        <a:pt x="374790" y="617"/>
                        <a:pt x="374104" y="0"/>
                        <a:pt x="373350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9" name="Рисунок 12">
                  <a:extLst>
                    <a:ext uri="{FF2B5EF4-FFF2-40B4-BE49-F238E27FC236}">
                      <a16:creationId xmlns:a16="http://schemas.microsoft.com/office/drawing/2014/main" id="{04433585-66C9-9A4A-AEAC-A6B590E56D5B}"/>
                    </a:ext>
                  </a:extLst>
                </p:cNvPr>
                <p:cNvGrpSpPr/>
                <p:nvPr/>
              </p:nvGrpSpPr>
              <p:grpSpPr>
                <a:xfrm>
                  <a:off x="5951776" y="4126184"/>
                  <a:ext cx="405376" cy="321914"/>
                  <a:chOff x="5951776" y="4126184"/>
                  <a:chExt cx="405376" cy="321914"/>
                </a:xfrm>
                <a:solidFill>
                  <a:srgbClr val="FFFFFF"/>
                </a:solidFill>
              </p:grpSpPr>
              <p:sp>
                <p:nvSpPr>
                  <p:cNvPr id="20" name="Полилиния 19">
                    <a:extLst>
                      <a:ext uri="{FF2B5EF4-FFF2-40B4-BE49-F238E27FC236}">
                        <a16:creationId xmlns:a16="http://schemas.microsoft.com/office/drawing/2014/main" id="{C1256BD1-A96C-634F-80C3-505439F9C930}"/>
                      </a:ext>
                    </a:extLst>
                  </p:cNvPr>
                  <p:cNvSpPr/>
                  <p:nvPr/>
                </p:nvSpPr>
                <p:spPr>
                  <a:xfrm>
                    <a:off x="5951844" y="4130710"/>
                    <a:ext cx="63025" cy="87850"/>
                  </a:xfrm>
                  <a:custGeom>
                    <a:avLst/>
                    <a:gdLst>
                      <a:gd name="connsiteX0" fmla="*/ 34016 w 63025"/>
                      <a:gd name="connsiteY0" fmla="*/ 69 h 87850"/>
                      <a:gd name="connsiteX1" fmla="*/ 63025 w 63025"/>
                      <a:gd name="connsiteY1" fmla="*/ 27432 h 87850"/>
                      <a:gd name="connsiteX2" fmla="*/ 34016 w 63025"/>
                      <a:gd name="connsiteY2" fmla="*/ 54795 h 87850"/>
                      <a:gd name="connsiteX3" fmla="*/ 17145 w 63025"/>
                      <a:gd name="connsiteY3" fmla="*/ 54795 h 87850"/>
                      <a:gd name="connsiteX4" fmla="*/ 17145 w 63025"/>
                      <a:gd name="connsiteY4" fmla="*/ 87851 h 87850"/>
                      <a:gd name="connsiteX5" fmla="*/ 0 w 63025"/>
                      <a:gd name="connsiteY5" fmla="*/ 87851 h 87850"/>
                      <a:gd name="connsiteX6" fmla="*/ 0 w 63025"/>
                      <a:gd name="connsiteY6" fmla="*/ 0 h 87850"/>
                      <a:gd name="connsiteX7" fmla="*/ 34016 w 63025"/>
                      <a:gd name="connsiteY7" fmla="*/ 0 h 87850"/>
                      <a:gd name="connsiteX8" fmla="*/ 33193 w 63025"/>
                      <a:gd name="connsiteY8" fmla="*/ 39434 h 87850"/>
                      <a:gd name="connsiteX9" fmla="*/ 45880 w 63025"/>
                      <a:gd name="connsiteY9" fmla="*/ 27501 h 87850"/>
                      <a:gd name="connsiteX10" fmla="*/ 33193 w 63025"/>
                      <a:gd name="connsiteY10" fmla="*/ 15431 h 87850"/>
                      <a:gd name="connsiteX11" fmla="*/ 17145 w 63025"/>
                      <a:gd name="connsiteY11" fmla="*/ 15431 h 87850"/>
                      <a:gd name="connsiteX12" fmla="*/ 17145 w 63025"/>
                      <a:gd name="connsiteY12" fmla="*/ 39502 h 87850"/>
                      <a:gd name="connsiteX13" fmla="*/ 33193 w 63025"/>
                      <a:gd name="connsiteY13" fmla="*/ 39502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3025" h="87850">
                        <a:moveTo>
                          <a:pt x="34016" y="69"/>
                        </a:moveTo>
                        <a:cubicBezTo>
                          <a:pt x="50886" y="69"/>
                          <a:pt x="63025" y="11384"/>
                          <a:pt x="63025" y="27432"/>
                        </a:cubicBezTo>
                        <a:cubicBezTo>
                          <a:pt x="63025" y="43479"/>
                          <a:pt x="51092" y="54795"/>
                          <a:pt x="34016" y="54795"/>
                        </a:cubicBezTo>
                        <a:lnTo>
                          <a:pt x="17145" y="54795"/>
                        </a:lnTo>
                        <a:lnTo>
                          <a:pt x="17145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34016" y="0"/>
                        </a:lnTo>
                        <a:close/>
                        <a:moveTo>
                          <a:pt x="33193" y="39434"/>
                        </a:moveTo>
                        <a:cubicBezTo>
                          <a:pt x="40874" y="39434"/>
                          <a:pt x="45880" y="34770"/>
                          <a:pt x="45880" y="27501"/>
                        </a:cubicBezTo>
                        <a:cubicBezTo>
                          <a:pt x="45880" y="20231"/>
                          <a:pt x="40805" y="15431"/>
                          <a:pt x="33193" y="15431"/>
                        </a:cubicBezTo>
                        <a:lnTo>
                          <a:pt x="17145" y="15431"/>
                        </a:lnTo>
                        <a:lnTo>
                          <a:pt x="17145" y="39502"/>
                        </a:lnTo>
                        <a:lnTo>
                          <a:pt x="33193" y="3950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1" name="Полилиния 20">
                    <a:extLst>
                      <a:ext uri="{FF2B5EF4-FFF2-40B4-BE49-F238E27FC236}">
                        <a16:creationId xmlns:a16="http://schemas.microsoft.com/office/drawing/2014/main" id="{1DA71577-437A-7C43-9724-F5F66B82176D}"/>
                      </a:ext>
                    </a:extLst>
                  </p:cNvPr>
                  <p:cNvSpPr/>
                  <p:nvPr/>
                </p:nvSpPr>
                <p:spPr>
                  <a:xfrm>
                    <a:off x="6020767" y="4153684"/>
                    <a:ext cx="54385" cy="65699"/>
                  </a:xfrm>
                  <a:custGeom>
                    <a:avLst/>
                    <a:gdLst>
                      <a:gd name="connsiteX0" fmla="*/ 47114 w 54385"/>
                      <a:gd name="connsiteY0" fmla="*/ 57813 h 65699"/>
                      <a:gd name="connsiteX1" fmla="*/ 27158 w 54385"/>
                      <a:gd name="connsiteY1" fmla="*/ 65700 h 65699"/>
                      <a:gd name="connsiteX2" fmla="*/ 7269 w 54385"/>
                      <a:gd name="connsiteY2" fmla="*/ 57813 h 65699"/>
                      <a:gd name="connsiteX3" fmla="*/ 0 w 54385"/>
                      <a:gd name="connsiteY3" fmla="*/ 32781 h 65699"/>
                      <a:gd name="connsiteX4" fmla="*/ 7269 w 54385"/>
                      <a:gd name="connsiteY4" fmla="*/ 7887 h 65699"/>
                      <a:gd name="connsiteX5" fmla="*/ 27158 w 54385"/>
                      <a:gd name="connsiteY5" fmla="*/ 0 h 65699"/>
                      <a:gd name="connsiteX6" fmla="*/ 47114 w 54385"/>
                      <a:gd name="connsiteY6" fmla="*/ 7887 h 65699"/>
                      <a:gd name="connsiteX7" fmla="*/ 54384 w 54385"/>
                      <a:gd name="connsiteY7" fmla="*/ 32576 h 65699"/>
                      <a:gd name="connsiteX8" fmla="*/ 47114 w 54385"/>
                      <a:gd name="connsiteY8" fmla="*/ 57813 h 65699"/>
                      <a:gd name="connsiteX9" fmla="*/ 27158 w 54385"/>
                      <a:gd name="connsiteY9" fmla="*/ 14333 h 65699"/>
                      <a:gd name="connsiteX10" fmla="*/ 16048 w 54385"/>
                      <a:gd name="connsiteY10" fmla="*/ 33673 h 65699"/>
                      <a:gd name="connsiteX11" fmla="*/ 27158 w 54385"/>
                      <a:gd name="connsiteY11" fmla="*/ 51161 h 65699"/>
                      <a:gd name="connsiteX12" fmla="*/ 38405 w 54385"/>
                      <a:gd name="connsiteY12" fmla="*/ 32644 h 65699"/>
                      <a:gd name="connsiteX13" fmla="*/ 27158 w 54385"/>
                      <a:gd name="connsiteY13" fmla="*/ 14333 h 65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4385" h="65699">
                        <a:moveTo>
                          <a:pt x="47114" y="57813"/>
                        </a:moveTo>
                        <a:cubicBezTo>
                          <a:pt x="42177" y="63025"/>
                          <a:pt x="35250" y="65700"/>
                          <a:pt x="27158" y="65700"/>
                        </a:cubicBezTo>
                        <a:cubicBezTo>
                          <a:pt x="18997" y="65700"/>
                          <a:pt x="12207" y="62956"/>
                          <a:pt x="7269" y="57813"/>
                        </a:cubicBezTo>
                        <a:cubicBezTo>
                          <a:pt x="1852" y="52121"/>
                          <a:pt x="0" y="45606"/>
                          <a:pt x="0" y="32781"/>
                        </a:cubicBezTo>
                        <a:cubicBezTo>
                          <a:pt x="0" y="20094"/>
                          <a:pt x="1989" y="13510"/>
                          <a:pt x="7269" y="7887"/>
                        </a:cubicBezTo>
                        <a:cubicBezTo>
                          <a:pt x="12207" y="2675"/>
                          <a:pt x="18997" y="0"/>
                          <a:pt x="27158" y="0"/>
                        </a:cubicBezTo>
                        <a:cubicBezTo>
                          <a:pt x="35319" y="0"/>
                          <a:pt x="42245" y="2743"/>
                          <a:pt x="47114" y="7887"/>
                        </a:cubicBezTo>
                        <a:cubicBezTo>
                          <a:pt x="52395" y="13442"/>
                          <a:pt x="54384" y="20094"/>
                          <a:pt x="54384" y="32576"/>
                        </a:cubicBezTo>
                        <a:cubicBezTo>
                          <a:pt x="54453" y="45606"/>
                          <a:pt x="52601" y="52121"/>
                          <a:pt x="47114" y="57813"/>
                        </a:cubicBezTo>
                        <a:close/>
                        <a:moveTo>
                          <a:pt x="27158" y="14333"/>
                        </a:moveTo>
                        <a:cubicBezTo>
                          <a:pt x="16185" y="14333"/>
                          <a:pt x="16048" y="25443"/>
                          <a:pt x="16048" y="33673"/>
                        </a:cubicBezTo>
                        <a:cubicBezTo>
                          <a:pt x="16048" y="46017"/>
                          <a:pt x="19408" y="51161"/>
                          <a:pt x="27158" y="51161"/>
                        </a:cubicBezTo>
                        <a:cubicBezTo>
                          <a:pt x="37925" y="51161"/>
                          <a:pt x="38405" y="41011"/>
                          <a:pt x="38405" y="32644"/>
                        </a:cubicBezTo>
                        <a:cubicBezTo>
                          <a:pt x="38405" y="24483"/>
                          <a:pt x="37788" y="14333"/>
                          <a:pt x="27158" y="1433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2" name="Полилиния 21">
                    <a:extLst>
                      <a:ext uri="{FF2B5EF4-FFF2-40B4-BE49-F238E27FC236}">
                        <a16:creationId xmlns:a16="http://schemas.microsoft.com/office/drawing/2014/main" id="{2D436541-F9AB-234E-A30A-5CE185FAAA83}"/>
                      </a:ext>
                    </a:extLst>
                  </p:cNvPr>
                  <p:cNvSpPr/>
                  <p:nvPr/>
                </p:nvSpPr>
                <p:spPr>
                  <a:xfrm>
                    <a:off x="6080912" y="4153616"/>
                    <a:ext cx="54589" cy="65768"/>
                  </a:xfrm>
                  <a:custGeom>
                    <a:avLst/>
                    <a:gdLst>
                      <a:gd name="connsiteX0" fmla="*/ 38199 w 54589"/>
                      <a:gd name="connsiteY0" fmla="*/ 14814 h 65768"/>
                      <a:gd name="connsiteX1" fmla="*/ 28461 w 54589"/>
                      <a:gd name="connsiteY1" fmla="*/ 13236 h 65768"/>
                      <a:gd name="connsiteX2" fmla="*/ 18722 w 54589"/>
                      <a:gd name="connsiteY2" fmla="*/ 19546 h 65768"/>
                      <a:gd name="connsiteX3" fmla="*/ 25375 w 54589"/>
                      <a:gd name="connsiteY3" fmla="*/ 24963 h 65768"/>
                      <a:gd name="connsiteX4" fmla="*/ 35456 w 54589"/>
                      <a:gd name="connsiteY4" fmla="*/ 25923 h 65768"/>
                      <a:gd name="connsiteX5" fmla="*/ 54590 w 54589"/>
                      <a:gd name="connsiteY5" fmla="*/ 44646 h 65768"/>
                      <a:gd name="connsiteX6" fmla="*/ 25375 w 54589"/>
                      <a:gd name="connsiteY6" fmla="*/ 65768 h 65768"/>
                      <a:gd name="connsiteX7" fmla="*/ 9601 w 54589"/>
                      <a:gd name="connsiteY7" fmla="*/ 63025 h 65768"/>
                      <a:gd name="connsiteX8" fmla="*/ 0 w 54589"/>
                      <a:gd name="connsiteY8" fmla="*/ 56510 h 65768"/>
                      <a:gd name="connsiteX9" fmla="*/ 10493 w 54589"/>
                      <a:gd name="connsiteY9" fmla="*/ 46017 h 65768"/>
                      <a:gd name="connsiteX10" fmla="*/ 16665 w 54589"/>
                      <a:gd name="connsiteY10" fmla="*/ 50064 h 65768"/>
                      <a:gd name="connsiteX11" fmla="*/ 27295 w 54589"/>
                      <a:gd name="connsiteY11" fmla="*/ 52052 h 65768"/>
                      <a:gd name="connsiteX12" fmla="*/ 39022 w 54589"/>
                      <a:gd name="connsiteY12" fmla="*/ 45263 h 65768"/>
                      <a:gd name="connsiteX13" fmla="*/ 32233 w 54589"/>
                      <a:gd name="connsiteY13" fmla="*/ 39434 h 65768"/>
                      <a:gd name="connsiteX14" fmla="*/ 22083 w 54589"/>
                      <a:gd name="connsiteY14" fmla="*/ 38474 h 65768"/>
                      <a:gd name="connsiteX15" fmla="*/ 3361 w 54589"/>
                      <a:gd name="connsiteY15" fmla="*/ 20711 h 65768"/>
                      <a:gd name="connsiteX16" fmla="*/ 29490 w 54589"/>
                      <a:gd name="connsiteY16" fmla="*/ 0 h 65768"/>
                      <a:gd name="connsiteX17" fmla="*/ 44783 w 54589"/>
                      <a:gd name="connsiteY17" fmla="*/ 2606 h 65768"/>
                      <a:gd name="connsiteX18" fmla="*/ 52670 w 54589"/>
                      <a:gd name="connsiteY18" fmla="*/ 7544 h 65768"/>
                      <a:gd name="connsiteX19" fmla="*/ 42794 w 54589"/>
                      <a:gd name="connsiteY19" fmla="*/ 17556 h 65768"/>
                      <a:gd name="connsiteX20" fmla="*/ 38199 w 54589"/>
                      <a:gd name="connsiteY20" fmla="*/ 14814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4589" h="65768">
                        <a:moveTo>
                          <a:pt x="38199" y="14814"/>
                        </a:moveTo>
                        <a:cubicBezTo>
                          <a:pt x="35387" y="13853"/>
                          <a:pt x="31890" y="13236"/>
                          <a:pt x="28461" y="13236"/>
                        </a:cubicBezTo>
                        <a:cubicBezTo>
                          <a:pt x="22151" y="13236"/>
                          <a:pt x="18722" y="15431"/>
                          <a:pt x="18722" y="19546"/>
                        </a:cubicBezTo>
                        <a:cubicBezTo>
                          <a:pt x="18722" y="22769"/>
                          <a:pt x="20848" y="24483"/>
                          <a:pt x="25375" y="24963"/>
                        </a:cubicBezTo>
                        <a:lnTo>
                          <a:pt x="35456" y="25923"/>
                        </a:lnTo>
                        <a:cubicBezTo>
                          <a:pt x="47800" y="27158"/>
                          <a:pt x="54590" y="33673"/>
                          <a:pt x="54590" y="44646"/>
                        </a:cubicBezTo>
                        <a:cubicBezTo>
                          <a:pt x="54590" y="58225"/>
                          <a:pt x="44097" y="65768"/>
                          <a:pt x="25375" y="65768"/>
                        </a:cubicBezTo>
                        <a:cubicBezTo>
                          <a:pt x="19477" y="65768"/>
                          <a:pt x="13990" y="64877"/>
                          <a:pt x="9601" y="63025"/>
                        </a:cubicBezTo>
                        <a:cubicBezTo>
                          <a:pt x="6172" y="61654"/>
                          <a:pt x="4183" y="60282"/>
                          <a:pt x="0" y="56510"/>
                        </a:cubicBezTo>
                        <a:lnTo>
                          <a:pt x="10493" y="46017"/>
                        </a:lnTo>
                        <a:cubicBezTo>
                          <a:pt x="13236" y="48349"/>
                          <a:pt x="14333" y="49104"/>
                          <a:pt x="16665" y="50064"/>
                        </a:cubicBezTo>
                        <a:cubicBezTo>
                          <a:pt x="19751" y="51298"/>
                          <a:pt x="23317" y="52052"/>
                          <a:pt x="27295" y="52052"/>
                        </a:cubicBezTo>
                        <a:cubicBezTo>
                          <a:pt x="34701" y="52052"/>
                          <a:pt x="39022" y="49584"/>
                          <a:pt x="39022" y="45263"/>
                        </a:cubicBezTo>
                        <a:cubicBezTo>
                          <a:pt x="39022" y="41834"/>
                          <a:pt x="36828" y="39982"/>
                          <a:pt x="32233" y="39434"/>
                        </a:cubicBezTo>
                        <a:lnTo>
                          <a:pt x="22083" y="38474"/>
                        </a:lnTo>
                        <a:cubicBezTo>
                          <a:pt x="9464" y="37239"/>
                          <a:pt x="3361" y="31410"/>
                          <a:pt x="3361" y="20711"/>
                        </a:cubicBezTo>
                        <a:cubicBezTo>
                          <a:pt x="3361" y="7887"/>
                          <a:pt x="13373" y="0"/>
                          <a:pt x="29490" y="0"/>
                        </a:cubicBezTo>
                        <a:cubicBezTo>
                          <a:pt x="34907" y="0"/>
                          <a:pt x="40599" y="960"/>
                          <a:pt x="44783" y="2606"/>
                        </a:cubicBezTo>
                        <a:cubicBezTo>
                          <a:pt x="47732" y="3704"/>
                          <a:pt x="49378" y="4732"/>
                          <a:pt x="52670" y="7544"/>
                        </a:cubicBezTo>
                        <a:lnTo>
                          <a:pt x="42794" y="17556"/>
                        </a:lnTo>
                        <a:cubicBezTo>
                          <a:pt x="40805" y="15911"/>
                          <a:pt x="39914" y="15431"/>
                          <a:pt x="38199" y="1481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3" name="Полилиния 22">
                    <a:extLst>
                      <a:ext uri="{FF2B5EF4-FFF2-40B4-BE49-F238E27FC236}">
                        <a16:creationId xmlns:a16="http://schemas.microsoft.com/office/drawing/2014/main" id="{F2E80E41-DEBA-CA48-A127-988022EFE262}"/>
                      </a:ext>
                    </a:extLst>
                  </p:cNvPr>
                  <p:cNvSpPr/>
                  <p:nvPr/>
                </p:nvSpPr>
                <p:spPr>
                  <a:xfrm>
                    <a:off x="6143525" y="4126184"/>
                    <a:ext cx="20162" cy="92446"/>
                  </a:xfrm>
                  <a:custGeom>
                    <a:avLst/>
                    <a:gdLst>
                      <a:gd name="connsiteX0" fmla="*/ 10150 w 20162"/>
                      <a:gd name="connsiteY0" fmla="*/ 20163 h 92446"/>
                      <a:gd name="connsiteX1" fmla="*/ 0 w 20162"/>
                      <a:gd name="connsiteY1" fmla="*/ 10013 h 92446"/>
                      <a:gd name="connsiteX2" fmla="*/ 10150 w 20162"/>
                      <a:gd name="connsiteY2" fmla="*/ 0 h 92446"/>
                      <a:gd name="connsiteX3" fmla="*/ 20163 w 20162"/>
                      <a:gd name="connsiteY3" fmla="*/ 9739 h 92446"/>
                      <a:gd name="connsiteX4" fmla="*/ 10150 w 20162"/>
                      <a:gd name="connsiteY4" fmla="*/ 20163 h 92446"/>
                      <a:gd name="connsiteX5" fmla="*/ 2126 w 20162"/>
                      <a:gd name="connsiteY5" fmla="*/ 92446 h 92446"/>
                      <a:gd name="connsiteX6" fmla="*/ 2126 w 20162"/>
                      <a:gd name="connsiteY6" fmla="*/ 28187 h 92446"/>
                      <a:gd name="connsiteX7" fmla="*/ 18174 w 20162"/>
                      <a:gd name="connsiteY7" fmla="*/ 28187 h 92446"/>
                      <a:gd name="connsiteX8" fmla="*/ 18174 w 20162"/>
                      <a:gd name="connsiteY8" fmla="*/ 92446 h 92446"/>
                      <a:gd name="connsiteX9" fmla="*/ 2126 w 20162"/>
                      <a:gd name="connsiteY9" fmla="*/ 92446 h 9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162" h="92446">
                        <a:moveTo>
                          <a:pt x="10150" y="20163"/>
                        </a:moveTo>
                        <a:cubicBezTo>
                          <a:pt x="4595" y="20163"/>
                          <a:pt x="0" y="15568"/>
                          <a:pt x="0" y="10013"/>
                        </a:cubicBezTo>
                        <a:cubicBezTo>
                          <a:pt x="0" y="4458"/>
                          <a:pt x="4595" y="0"/>
                          <a:pt x="10150" y="0"/>
                        </a:cubicBezTo>
                        <a:cubicBezTo>
                          <a:pt x="15568" y="0"/>
                          <a:pt x="20163" y="4458"/>
                          <a:pt x="20163" y="9739"/>
                        </a:cubicBezTo>
                        <a:cubicBezTo>
                          <a:pt x="20094" y="15568"/>
                          <a:pt x="15705" y="20163"/>
                          <a:pt x="10150" y="20163"/>
                        </a:cubicBezTo>
                        <a:close/>
                        <a:moveTo>
                          <a:pt x="2126" y="92446"/>
                        </a:moveTo>
                        <a:lnTo>
                          <a:pt x="2126" y="28187"/>
                        </a:lnTo>
                        <a:lnTo>
                          <a:pt x="18174" y="28187"/>
                        </a:lnTo>
                        <a:lnTo>
                          <a:pt x="18174" y="92446"/>
                        </a:lnTo>
                        <a:lnTo>
                          <a:pt x="2126" y="924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4" name="Полилиния 23">
                    <a:extLst>
                      <a:ext uri="{FF2B5EF4-FFF2-40B4-BE49-F238E27FC236}">
                        <a16:creationId xmlns:a16="http://schemas.microsoft.com/office/drawing/2014/main" id="{3825A699-AD2C-564A-9AE6-51807F8107C3}"/>
                      </a:ext>
                    </a:extLst>
                  </p:cNvPr>
                  <p:cNvSpPr/>
                  <p:nvPr/>
                </p:nvSpPr>
                <p:spPr>
                  <a:xfrm>
                    <a:off x="6170889" y="4137225"/>
                    <a:ext cx="34221" cy="81473"/>
                  </a:xfrm>
                  <a:custGeom>
                    <a:avLst/>
                    <a:gdLst>
                      <a:gd name="connsiteX0" fmla="*/ 25443 w 34221"/>
                      <a:gd name="connsiteY0" fmla="*/ 81404 h 81473"/>
                      <a:gd name="connsiteX1" fmla="*/ 6789 w 34221"/>
                      <a:gd name="connsiteY1" fmla="*/ 63025 h 81473"/>
                      <a:gd name="connsiteX2" fmla="*/ 6789 w 34221"/>
                      <a:gd name="connsiteY2" fmla="*/ 31204 h 81473"/>
                      <a:gd name="connsiteX3" fmla="*/ 0 w 34221"/>
                      <a:gd name="connsiteY3" fmla="*/ 31204 h 81473"/>
                      <a:gd name="connsiteX4" fmla="*/ 0 w 34221"/>
                      <a:gd name="connsiteY4" fmla="*/ 18996 h 81473"/>
                      <a:gd name="connsiteX5" fmla="*/ 6789 w 34221"/>
                      <a:gd name="connsiteY5" fmla="*/ 18996 h 81473"/>
                      <a:gd name="connsiteX6" fmla="*/ 6789 w 34221"/>
                      <a:gd name="connsiteY6" fmla="*/ 0 h 81473"/>
                      <a:gd name="connsiteX7" fmla="*/ 22837 w 34221"/>
                      <a:gd name="connsiteY7" fmla="*/ 0 h 81473"/>
                      <a:gd name="connsiteX8" fmla="*/ 22837 w 34221"/>
                      <a:gd name="connsiteY8" fmla="*/ 18996 h 81473"/>
                      <a:gd name="connsiteX9" fmla="*/ 34221 w 34221"/>
                      <a:gd name="connsiteY9" fmla="*/ 18996 h 81473"/>
                      <a:gd name="connsiteX10" fmla="*/ 34221 w 34221"/>
                      <a:gd name="connsiteY10" fmla="*/ 31204 h 81473"/>
                      <a:gd name="connsiteX11" fmla="*/ 22837 w 34221"/>
                      <a:gd name="connsiteY11" fmla="*/ 31204 h 81473"/>
                      <a:gd name="connsiteX12" fmla="*/ 22837 w 34221"/>
                      <a:gd name="connsiteY12" fmla="*/ 62065 h 81473"/>
                      <a:gd name="connsiteX13" fmla="*/ 28392 w 34221"/>
                      <a:gd name="connsiteY13" fmla="*/ 67894 h 81473"/>
                      <a:gd name="connsiteX14" fmla="*/ 34221 w 34221"/>
                      <a:gd name="connsiteY14" fmla="*/ 67894 h 81473"/>
                      <a:gd name="connsiteX15" fmla="*/ 34221 w 34221"/>
                      <a:gd name="connsiteY15" fmla="*/ 81473 h 81473"/>
                      <a:gd name="connsiteX16" fmla="*/ 25443 w 34221"/>
                      <a:gd name="connsiteY16" fmla="*/ 81473 h 81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4221" h="81473">
                        <a:moveTo>
                          <a:pt x="25443" y="81404"/>
                        </a:moveTo>
                        <a:cubicBezTo>
                          <a:pt x="14196" y="81404"/>
                          <a:pt x="6789" y="74135"/>
                          <a:pt x="6789" y="63025"/>
                        </a:cubicBezTo>
                        <a:lnTo>
                          <a:pt x="6789" y="31204"/>
                        </a:lnTo>
                        <a:lnTo>
                          <a:pt x="0" y="31204"/>
                        </a:lnTo>
                        <a:lnTo>
                          <a:pt x="0" y="18996"/>
                        </a:lnTo>
                        <a:lnTo>
                          <a:pt x="6789" y="18996"/>
                        </a:lnTo>
                        <a:lnTo>
                          <a:pt x="6789" y="0"/>
                        </a:lnTo>
                        <a:lnTo>
                          <a:pt x="22837" y="0"/>
                        </a:lnTo>
                        <a:lnTo>
                          <a:pt x="22837" y="18996"/>
                        </a:lnTo>
                        <a:lnTo>
                          <a:pt x="34221" y="18996"/>
                        </a:lnTo>
                        <a:lnTo>
                          <a:pt x="34221" y="31204"/>
                        </a:lnTo>
                        <a:lnTo>
                          <a:pt x="22837" y="31204"/>
                        </a:lnTo>
                        <a:lnTo>
                          <a:pt x="22837" y="62065"/>
                        </a:lnTo>
                        <a:cubicBezTo>
                          <a:pt x="22837" y="65905"/>
                          <a:pt x="24689" y="67894"/>
                          <a:pt x="28392" y="67894"/>
                        </a:cubicBezTo>
                        <a:lnTo>
                          <a:pt x="34221" y="67894"/>
                        </a:lnTo>
                        <a:lnTo>
                          <a:pt x="34221" y="81473"/>
                        </a:lnTo>
                        <a:lnTo>
                          <a:pt x="25443" y="8147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5" name="Полилиния 24">
                    <a:extLst>
                      <a:ext uri="{FF2B5EF4-FFF2-40B4-BE49-F238E27FC236}">
                        <a16:creationId xmlns:a16="http://schemas.microsoft.com/office/drawing/2014/main" id="{A943530F-76C8-5A4C-BF40-552F695E9908}"/>
                      </a:ext>
                    </a:extLst>
                  </p:cNvPr>
                  <p:cNvSpPr/>
                  <p:nvPr/>
                </p:nvSpPr>
                <p:spPr>
                  <a:xfrm>
                    <a:off x="6214231" y="4126184"/>
                    <a:ext cx="20093" cy="92446"/>
                  </a:xfrm>
                  <a:custGeom>
                    <a:avLst/>
                    <a:gdLst>
                      <a:gd name="connsiteX0" fmla="*/ 10081 w 20093"/>
                      <a:gd name="connsiteY0" fmla="*/ 20163 h 92446"/>
                      <a:gd name="connsiteX1" fmla="*/ 0 w 20093"/>
                      <a:gd name="connsiteY1" fmla="*/ 10013 h 92446"/>
                      <a:gd name="connsiteX2" fmla="*/ 10081 w 20093"/>
                      <a:gd name="connsiteY2" fmla="*/ 0 h 92446"/>
                      <a:gd name="connsiteX3" fmla="*/ 20094 w 20093"/>
                      <a:gd name="connsiteY3" fmla="*/ 9739 h 92446"/>
                      <a:gd name="connsiteX4" fmla="*/ 10081 w 20093"/>
                      <a:gd name="connsiteY4" fmla="*/ 20163 h 92446"/>
                      <a:gd name="connsiteX5" fmla="*/ 2126 w 20093"/>
                      <a:gd name="connsiteY5" fmla="*/ 92446 h 92446"/>
                      <a:gd name="connsiteX6" fmla="*/ 2126 w 20093"/>
                      <a:gd name="connsiteY6" fmla="*/ 28187 h 92446"/>
                      <a:gd name="connsiteX7" fmla="*/ 18174 w 20093"/>
                      <a:gd name="connsiteY7" fmla="*/ 28187 h 92446"/>
                      <a:gd name="connsiteX8" fmla="*/ 18174 w 20093"/>
                      <a:gd name="connsiteY8" fmla="*/ 92446 h 92446"/>
                      <a:gd name="connsiteX9" fmla="*/ 2126 w 20093"/>
                      <a:gd name="connsiteY9" fmla="*/ 92446 h 92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093" h="92446">
                        <a:moveTo>
                          <a:pt x="10081" y="20163"/>
                        </a:moveTo>
                        <a:cubicBezTo>
                          <a:pt x="4527" y="20163"/>
                          <a:pt x="0" y="15568"/>
                          <a:pt x="0" y="10013"/>
                        </a:cubicBezTo>
                        <a:cubicBezTo>
                          <a:pt x="0" y="4458"/>
                          <a:pt x="4595" y="0"/>
                          <a:pt x="10081" y="0"/>
                        </a:cubicBezTo>
                        <a:cubicBezTo>
                          <a:pt x="15499" y="0"/>
                          <a:pt x="20094" y="4458"/>
                          <a:pt x="20094" y="9739"/>
                        </a:cubicBezTo>
                        <a:cubicBezTo>
                          <a:pt x="20094" y="15568"/>
                          <a:pt x="15636" y="20163"/>
                          <a:pt x="10081" y="20163"/>
                        </a:cubicBezTo>
                        <a:close/>
                        <a:moveTo>
                          <a:pt x="2126" y="92446"/>
                        </a:moveTo>
                        <a:lnTo>
                          <a:pt x="2126" y="28187"/>
                        </a:lnTo>
                        <a:lnTo>
                          <a:pt x="18174" y="28187"/>
                        </a:lnTo>
                        <a:lnTo>
                          <a:pt x="18174" y="92446"/>
                        </a:lnTo>
                        <a:lnTo>
                          <a:pt x="2126" y="924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6" name="Полилиния 25">
                    <a:extLst>
                      <a:ext uri="{FF2B5EF4-FFF2-40B4-BE49-F238E27FC236}">
                        <a16:creationId xmlns:a16="http://schemas.microsoft.com/office/drawing/2014/main" id="{EEFB52C0-AD56-184D-9345-FE7AF27F4C74}"/>
                      </a:ext>
                    </a:extLst>
                  </p:cNvPr>
                  <p:cNvSpPr/>
                  <p:nvPr/>
                </p:nvSpPr>
                <p:spPr>
                  <a:xfrm>
                    <a:off x="6238372" y="4154370"/>
                    <a:ext cx="59801" cy="64259"/>
                  </a:xfrm>
                  <a:custGeom>
                    <a:avLst/>
                    <a:gdLst>
                      <a:gd name="connsiteX0" fmla="*/ 36279 w 59801"/>
                      <a:gd name="connsiteY0" fmla="*/ 64259 h 64259"/>
                      <a:gd name="connsiteX1" fmla="*/ 23660 w 59801"/>
                      <a:gd name="connsiteY1" fmla="*/ 64259 h 64259"/>
                      <a:gd name="connsiteX2" fmla="*/ 0 w 59801"/>
                      <a:gd name="connsiteY2" fmla="*/ 0 h 64259"/>
                      <a:gd name="connsiteX3" fmla="*/ 16870 w 59801"/>
                      <a:gd name="connsiteY3" fmla="*/ 0 h 64259"/>
                      <a:gd name="connsiteX4" fmla="*/ 29969 w 59801"/>
                      <a:gd name="connsiteY4" fmla="*/ 39708 h 64259"/>
                      <a:gd name="connsiteX5" fmla="*/ 42931 w 59801"/>
                      <a:gd name="connsiteY5" fmla="*/ 0 h 64259"/>
                      <a:gd name="connsiteX6" fmla="*/ 59802 w 59801"/>
                      <a:gd name="connsiteY6" fmla="*/ 0 h 64259"/>
                      <a:gd name="connsiteX7" fmla="*/ 36279 w 59801"/>
                      <a:gd name="connsiteY7" fmla="*/ 64259 h 64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801" h="64259">
                        <a:moveTo>
                          <a:pt x="36279" y="64259"/>
                        </a:moveTo>
                        <a:lnTo>
                          <a:pt x="23660" y="64259"/>
                        </a:lnTo>
                        <a:lnTo>
                          <a:pt x="0" y="0"/>
                        </a:lnTo>
                        <a:lnTo>
                          <a:pt x="16870" y="0"/>
                        </a:lnTo>
                        <a:lnTo>
                          <a:pt x="29969" y="39708"/>
                        </a:lnTo>
                        <a:lnTo>
                          <a:pt x="42931" y="0"/>
                        </a:lnTo>
                        <a:lnTo>
                          <a:pt x="59802" y="0"/>
                        </a:lnTo>
                        <a:lnTo>
                          <a:pt x="36279" y="642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7" name="Полилиния 26">
                    <a:extLst>
                      <a:ext uri="{FF2B5EF4-FFF2-40B4-BE49-F238E27FC236}">
                        <a16:creationId xmlns:a16="http://schemas.microsoft.com/office/drawing/2014/main" id="{8A7B6C50-6798-CF42-BD57-46EB9421BD61}"/>
                      </a:ext>
                    </a:extLst>
                  </p:cNvPr>
                  <p:cNvSpPr/>
                  <p:nvPr/>
                </p:nvSpPr>
                <p:spPr>
                  <a:xfrm>
                    <a:off x="6301191" y="4153616"/>
                    <a:ext cx="55961" cy="65768"/>
                  </a:xfrm>
                  <a:custGeom>
                    <a:avLst/>
                    <a:gdLst>
                      <a:gd name="connsiteX0" fmla="*/ 15773 w 55961"/>
                      <a:gd name="connsiteY0" fmla="*/ 37856 h 65768"/>
                      <a:gd name="connsiteX1" fmla="*/ 30450 w 55961"/>
                      <a:gd name="connsiteY1" fmla="*/ 52190 h 65768"/>
                      <a:gd name="connsiteX2" fmla="*/ 37856 w 55961"/>
                      <a:gd name="connsiteY2" fmla="*/ 50818 h 65768"/>
                      <a:gd name="connsiteX3" fmla="*/ 44371 w 55961"/>
                      <a:gd name="connsiteY3" fmla="*/ 46155 h 65768"/>
                      <a:gd name="connsiteX4" fmla="*/ 54110 w 55961"/>
                      <a:gd name="connsiteY4" fmla="*/ 55687 h 65768"/>
                      <a:gd name="connsiteX5" fmla="*/ 43000 w 55961"/>
                      <a:gd name="connsiteY5" fmla="*/ 63437 h 65768"/>
                      <a:gd name="connsiteX6" fmla="*/ 29833 w 55961"/>
                      <a:gd name="connsiteY6" fmla="*/ 65768 h 65768"/>
                      <a:gd name="connsiteX7" fmla="*/ 0 w 55961"/>
                      <a:gd name="connsiteY7" fmla="*/ 32713 h 65768"/>
                      <a:gd name="connsiteX8" fmla="*/ 27981 w 55961"/>
                      <a:gd name="connsiteY8" fmla="*/ 0 h 65768"/>
                      <a:gd name="connsiteX9" fmla="*/ 55962 w 55961"/>
                      <a:gd name="connsiteY9" fmla="*/ 30724 h 65768"/>
                      <a:gd name="connsiteX10" fmla="*/ 55962 w 55961"/>
                      <a:gd name="connsiteY10" fmla="*/ 37856 h 65768"/>
                      <a:gd name="connsiteX11" fmla="*/ 15773 w 55961"/>
                      <a:gd name="connsiteY11" fmla="*/ 37856 h 65768"/>
                      <a:gd name="connsiteX12" fmla="*/ 28049 w 55961"/>
                      <a:gd name="connsiteY12" fmla="*/ 13305 h 65768"/>
                      <a:gd name="connsiteX13" fmla="*/ 15842 w 55961"/>
                      <a:gd name="connsiteY13" fmla="*/ 26884 h 65768"/>
                      <a:gd name="connsiteX14" fmla="*/ 40256 w 55961"/>
                      <a:gd name="connsiteY14" fmla="*/ 26884 h 65768"/>
                      <a:gd name="connsiteX15" fmla="*/ 28049 w 55961"/>
                      <a:gd name="connsiteY15" fmla="*/ 13305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5961" h="65768">
                        <a:moveTo>
                          <a:pt x="15773" y="37856"/>
                        </a:moveTo>
                        <a:cubicBezTo>
                          <a:pt x="16253" y="47458"/>
                          <a:pt x="21054" y="52190"/>
                          <a:pt x="30450" y="52190"/>
                        </a:cubicBezTo>
                        <a:cubicBezTo>
                          <a:pt x="33056" y="52190"/>
                          <a:pt x="35730" y="51710"/>
                          <a:pt x="37856" y="50818"/>
                        </a:cubicBezTo>
                        <a:cubicBezTo>
                          <a:pt x="40188" y="49858"/>
                          <a:pt x="41559" y="48829"/>
                          <a:pt x="44371" y="46155"/>
                        </a:cubicBezTo>
                        <a:lnTo>
                          <a:pt x="54110" y="55687"/>
                        </a:lnTo>
                        <a:cubicBezTo>
                          <a:pt x="49309" y="60282"/>
                          <a:pt x="47046" y="61722"/>
                          <a:pt x="43000" y="63437"/>
                        </a:cubicBezTo>
                        <a:cubicBezTo>
                          <a:pt x="39297" y="64945"/>
                          <a:pt x="34839" y="65768"/>
                          <a:pt x="29833" y="65768"/>
                        </a:cubicBezTo>
                        <a:cubicBezTo>
                          <a:pt x="10081" y="65768"/>
                          <a:pt x="0" y="54521"/>
                          <a:pt x="0" y="32713"/>
                        </a:cubicBezTo>
                        <a:cubicBezTo>
                          <a:pt x="0" y="12619"/>
                          <a:pt x="10767" y="0"/>
                          <a:pt x="27981" y="0"/>
                        </a:cubicBezTo>
                        <a:cubicBezTo>
                          <a:pt x="44988" y="0"/>
                          <a:pt x="55962" y="12070"/>
                          <a:pt x="55962" y="30724"/>
                        </a:cubicBezTo>
                        <a:lnTo>
                          <a:pt x="55962" y="37856"/>
                        </a:lnTo>
                        <a:lnTo>
                          <a:pt x="15773" y="37856"/>
                        </a:lnTo>
                        <a:close/>
                        <a:moveTo>
                          <a:pt x="28049" y="13305"/>
                        </a:moveTo>
                        <a:cubicBezTo>
                          <a:pt x="20643" y="13305"/>
                          <a:pt x="16185" y="18243"/>
                          <a:pt x="15842" y="26884"/>
                        </a:cubicBezTo>
                        <a:lnTo>
                          <a:pt x="40256" y="26884"/>
                        </a:lnTo>
                        <a:cubicBezTo>
                          <a:pt x="39708" y="18105"/>
                          <a:pt x="35388" y="13305"/>
                          <a:pt x="28049" y="133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8" name="Полилиния 27">
                    <a:extLst>
                      <a:ext uri="{FF2B5EF4-FFF2-40B4-BE49-F238E27FC236}">
                        <a16:creationId xmlns:a16="http://schemas.microsoft.com/office/drawing/2014/main" id="{84FF61DE-0867-1B48-93F6-1605CCA9A9A4}"/>
                      </a:ext>
                    </a:extLst>
                  </p:cNvPr>
                  <p:cNvSpPr/>
                  <p:nvPr/>
                </p:nvSpPr>
                <p:spPr>
                  <a:xfrm>
                    <a:off x="5951776" y="4233786"/>
                    <a:ext cx="64053" cy="87850"/>
                  </a:xfrm>
                  <a:custGeom>
                    <a:avLst/>
                    <a:gdLst>
                      <a:gd name="connsiteX0" fmla="*/ 46909 w 64053"/>
                      <a:gd name="connsiteY0" fmla="*/ 87851 h 87850"/>
                      <a:gd name="connsiteX1" fmla="*/ 46909 w 64053"/>
                      <a:gd name="connsiteY1" fmla="*/ 51092 h 87850"/>
                      <a:gd name="connsiteX2" fmla="*/ 17145 w 64053"/>
                      <a:gd name="connsiteY2" fmla="*/ 51092 h 87850"/>
                      <a:gd name="connsiteX3" fmla="*/ 17145 w 64053"/>
                      <a:gd name="connsiteY3" fmla="*/ 87851 h 87850"/>
                      <a:gd name="connsiteX4" fmla="*/ 0 w 64053"/>
                      <a:gd name="connsiteY4" fmla="*/ 87851 h 87850"/>
                      <a:gd name="connsiteX5" fmla="*/ 0 w 64053"/>
                      <a:gd name="connsiteY5" fmla="*/ 0 h 87850"/>
                      <a:gd name="connsiteX6" fmla="*/ 17145 w 64053"/>
                      <a:gd name="connsiteY6" fmla="*/ 0 h 87850"/>
                      <a:gd name="connsiteX7" fmla="*/ 17145 w 64053"/>
                      <a:gd name="connsiteY7" fmla="*/ 35868 h 87850"/>
                      <a:gd name="connsiteX8" fmla="*/ 46909 w 64053"/>
                      <a:gd name="connsiteY8" fmla="*/ 35868 h 87850"/>
                      <a:gd name="connsiteX9" fmla="*/ 46909 w 64053"/>
                      <a:gd name="connsiteY9" fmla="*/ 0 h 87850"/>
                      <a:gd name="connsiteX10" fmla="*/ 64054 w 64053"/>
                      <a:gd name="connsiteY10" fmla="*/ 0 h 87850"/>
                      <a:gd name="connsiteX11" fmla="*/ 64054 w 64053"/>
                      <a:gd name="connsiteY11" fmla="*/ 87851 h 87850"/>
                      <a:gd name="connsiteX12" fmla="*/ 46909 w 64053"/>
                      <a:gd name="connsiteY12" fmla="*/ 87851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4053" h="87850">
                        <a:moveTo>
                          <a:pt x="46909" y="87851"/>
                        </a:moveTo>
                        <a:lnTo>
                          <a:pt x="46909" y="51092"/>
                        </a:lnTo>
                        <a:lnTo>
                          <a:pt x="17145" y="51092"/>
                        </a:lnTo>
                        <a:lnTo>
                          <a:pt x="17145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17145" y="0"/>
                        </a:lnTo>
                        <a:lnTo>
                          <a:pt x="17145" y="35868"/>
                        </a:lnTo>
                        <a:lnTo>
                          <a:pt x="46909" y="35868"/>
                        </a:lnTo>
                        <a:lnTo>
                          <a:pt x="46909" y="0"/>
                        </a:lnTo>
                        <a:lnTo>
                          <a:pt x="64054" y="0"/>
                        </a:lnTo>
                        <a:lnTo>
                          <a:pt x="64054" y="87851"/>
                        </a:lnTo>
                        <a:lnTo>
                          <a:pt x="46909" y="878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29" name="Полилиния 28">
                    <a:extLst>
                      <a:ext uri="{FF2B5EF4-FFF2-40B4-BE49-F238E27FC236}">
                        <a16:creationId xmlns:a16="http://schemas.microsoft.com/office/drawing/2014/main" id="{A0DCB6F6-255C-014A-BB94-FED0E29A9F53}"/>
                      </a:ext>
                    </a:extLst>
                  </p:cNvPr>
                  <p:cNvSpPr/>
                  <p:nvPr/>
                </p:nvSpPr>
                <p:spPr>
                  <a:xfrm>
                    <a:off x="6027214" y="4256623"/>
                    <a:ext cx="53218" cy="65631"/>
                  </a:xfrm>
                  <a:custGeom>
                    <a:avLst/>
                    <a:gdLst>
                      <a:gd name="connsiteX0" fmla="*/ 37513 w 53218"/>
                      <a:gd name="connsiteY0" fmla="*/ 65014 h 65631"/>
                      <a:gd name="connsiteX1" fmla="*/ 37513 w 53218"/>
                      <a:gd name="connsiteY1" fmla="*/ 59459 h 65631"/>
                      <a:gd name="connsiteX2" fmla="*/ 30861 w 53218"/>
                      <a:gd name="connsiteY2" fmla="*/ 64123 h 65631"/>
                      <a:gd name="connsiteX3" fmla="*/ 21740 w 53218"/>
                      <a:gd name="connsiteY3" fmla="*/ 65631 h 65631"/>
                      <a:gd name="connsiteX4" fmla="*/ 0 w 53218"/>
                      <a:gd name="connsiteY4" fmla="*/ 45675 h 65631"/>
                      <a:gd name="connsiteX5" fmla="*/ 21946 w 53218"/>
                      <a:gd name="connsiteY5" fmla="*/ 26952 h 65631"/>
                      <a:gd name="connsiteX6" fmla="*/ 37102 w 53218"/>
                      <a:gd name="connsiteY6" fmla="*/ 26952 h 65631"/>
                      <a:gd name="connsiteX7" fmla="*/ 37102 w 53218"/>
                      <a:gd name="connsiteY7" fmla="*/ 23729 h 65631"/>
                      <a:gd name="connsiteX8" fmla="*/ 24895 w 53218"/>
                      <a:gd name="connsiteY8" fmla="*/ 13579 h 65631"/>
                      <a:gd name="connsiteX9" fmla="*/ 12824 w 53218"/>
                      <a:gd name="connsiteY9" fmla="*/ 18860 h 65631"/>
                      <a:gd name="connsiteX10" fmla="*/ 2606 w 53218"/>
                      <a:gd name="connsiteY10" fmla="*/ 8847 h 65631"/>
                      <a:gd name="connsiteX11" fmla="*/ 11247 w 53218"/>
                      <a:gd name="connsiteY11" fmla="*/ 2332 h 65631"/>
                      <a:gd name="connsiteX12" fmla="*/ 25443 w 53218"/>
                      <a:gd name="connsiteY12" fmla="*/ 0 h 65631"/>
                      <a:gd name="connsiteX13" fmla="*/ 53218 w 53218"/>
                      <a:gd name="connsiteY13" fmla="*/ 22700 h 65631"/>
                      <a:gd name="connsiteX14" fmla="*/ 53218 w 53218"/>
                      <a:gd name="connsiteY14" fmla="*/ 65014 h 65631"/>
                      <a:gd name="connsiteX15" fmla="*/ 37513 w 53218"/>
                      <a:gd name="connsiteY15" fmla="*/ 65014 h 65631"/>
                      <a:gd name="connsiteX16" fmla="*/ 24414 w 53218"/>
                      <a:gd name="connsiteY16" fmla="*/ 37856 h 65631"/>
                      <a:gd name="connsiteX17" fmla="*/ 15431 w 53218"/>
                      <a:gd name="connsiteY17" fmla="*/ 45126 h 65631"/>
                      <a:gd name="connsiteX18" fmla="*/ 25512 w 53218"/>
                      <a:gd name="connsiteY18" fmla="*/ 52533 h 65631"/>
                      <a:gd name="connsiteX19" fmla="*/ 37102 w 53218"/>
                      <a:gd name="connsiteY19" fmla="*/ 41285 h 65631"/>
                      <a:gd name="connsiteX20" fmla="*/ 37102 w 53218"/>
                      <a:gd name="connsiteY20" fmla="*/ 37856 h 65631"/>
                      <a:gd name="connsiteX21" fmla="*/ 24414 w 53218"/>
                      <a:gd name="connsiteY21" fmla="*/ 37856 h 65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3218" h="65631">
                        <a:moveTo>
                          <a:pt x="37513" y="65014"/>
                        </a:moveTo>
                        <a:lnTo>
                          <a:pt x="37513" y="59459"/>
                        </a:lnTo>
                        <a:cubicBezTo>
                          <a:pt x="34701" y="62202"/>
                          <a:pt x="33330" y="63162"/>
                          <a:pt x="30861" y="64123"/>
                        </a:cubicBezTo>
                        <a:cubicBezTo>
                          <a:pt x="28392" y="65082"/>
                          <a:pt x="25443" y="65631"/>
                          <a:pt x="21740" y="65631"/>
                        </a:cubicBezTo>
                        <a:cubicBezTo>
                          <a:pt x="8024" y="65631"/>
                          <a:pt x="0" y="58224"/>
                          <a:pt x="0" y="45675"/>
                        </a:cubicBezTo>
                        <a:cubicBezTo>
                          <a:pt x="0" y="34084"/>
                          <a:pt x="8367" y="26952"/>
                          <a:pt x="21946" y="26952"/>
                        </a:cubicBezTo>
                        <a:lnTo>
                          <a:pt x="37102" y="26952"/>
                        </a:lnTo>
                        <a:lnTo>
                          <a:pt x="37102" y="23729"/>
                        </a:lnTo>
                        <a:cubicBezTo>
                          <a:pt x="37102" y="16596"/>
                          <a:pt x="33536" y="13579"/>
                          <a:pt x="24895" y="13579"/>
                        </a:cubicBezTo>
                        <a:cubicBezTo>
                          <a:pt x="19202" y="13579"/>
                          <a:pt x="16596" y="14676"/>
                          <a:pt x="12824" y="18860"/>
                        </a:cubicBezTo>
                        <a:lnTo>
                          <a:pt x="2606" y="8847"/>
                        </a:lnTo>
                        <a:cubicBezTo>
                          <a:pt x="6309" y="5144"/>
                          <a:pt x="8024" y="3772"/>
                          <a:pt x="11247" y="2332"/>
                        </a:cubicBezTo>
                        <a:cubicBezTo>
                          <a:pt x="14950" y="754"/>
                          <a:pt x="19408" y="0"/>
                          <a:pt x="25443" y="0"/>
                        </a:cubicBezTo>
                        <a:cubicBezTo>
                          <a:pt x="43960" y="0"/>
                          <a:pt x="53218" y="7612"/>
                          <a:pt x="53218" y="22700"/>
                        </a:cubicBezTo>
                        <a:lnTo>
                          <a:pt x="53218" y="65014"/>
                        </a:lnTo>
                        <a:lnTo>
                          <a:pt x="37513" y="65014"/>
                        </a:lnTo>
                        <a:close/>
                        <a:moveTo>
                          <a:pt x="24414" y="37856"/>
                        </a:moveTo>
                        <a:cubicBezTo>
                          <a:pt x="18722" y="37856"/>
                          <a:pt x="15431" y="40462"/>
                          <a:pt x="15431" y="45126"/>
                        </a:cubicBezTo>
                        <a:cubicBezTo>
                          <a:pt x="15431" y="50063"/>
                          <a:pt x="18791" y="52533"/>
                          <a:pt x="25512" y="52533"/>
                        </a:cubicBezTo>
                        <a:cubicBezTo>
                          <a:pt x="33810" y="52533"/>
                          <a:pt x="37102" y="49309"/>
                          <a:pt x="37102" y="41285"/>
                        </a:cubicBezTo>
                        <a:lnTo>
                          <a:pt x="37102" y="37856"/>
                        </a:lnTo>
                        <a:lnTo>
                          <a:pt x="24414" y="378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0" name="Полилиния 29">
                    <a:extLst>
                      <a:ext uri="{FF2B5EF4-FFF2-40B4-BE49-F238E27FC236}">
                        <a16:creationId xmlns:a16="http://schemas.microsoft.com/office/drawing/2014/main" id="{23280381-021A-9E4A-87C4-EE73861EBE5B}"/>
                      </a:ext>
                    </a:extLst>
                  </p:cNvPr>
                  <p:cNvSpPr/>
                  <p:nvPr/>
                </p:nvSpPr>
                <p:spPr>
                  <a:xfrm>
                    <a:off x="6091130" y="4256554"/>
                    <a:ext cx="49926" cy="65768"/>
                  </a:xfrm>
                  <a:custGeom>
                    <a:avLst/>
                    <a:gdLst>
                      <a:gd name="connsiteX0" fmla="*/ 40805 w 49926"/>
                      <a:gd name="connsiteY0" fmla="*/ 63437 h 65768"/>
                      <a:gd name="connsiteX1" fmla="*/ 28872 w 49926"/>
                      <a:gd name="connsiteY1" fmla="*/ 65768 h 65768"/>
                      <a:gd name="connsiteX2" fmla="*/ 0 w 49926"/>
                      <a:gd name="connsiteY2" fmla="*/ 32301 h 65768"/>
                      <a:gd name="connsiteX3" fmla="*/ 28872 w 49926"/>
                      <a:gd name="connsiteY3" fmla="*/ 0 h 65768"/>
                      <a:gd name="connsiteX4" fmla="*/ 40805 w 49926"/>
                      <a:gd name="connsiteY4" fmla="*/ 2195 h 65768"/>
                      <a:gd name="connsiteX5" fmla="*/ 49926 w 49926"/>
                      <a:gd name="connsiteY5" fmla="*/ 8641 h 65768"/>
                      <a:gd name="connsiteX6" fmla="*/ 39090 w 49926"/>
                      <a:gd name="connsiteY6" fmla="*/ 19477 h 65768"/>
                      <a:gd name="connsiteX7" fmla="*/ 28735 w 49926"/>
                      <a:gd name="connsiteY7" fmla="*/ 14402 h 65768"/>
                      <a:gd name="connsiteX8" fmla="*/ 16048 w 49926"/>
                      <a:gd name="connsiteY8" fmla="*/ 32781 h 65768"/>
                      <a:gd name="connsiteX9" fmla="*/ 28735 w 49926"/>
                      <a:gd name="connsiteY9" fmla="*/ 51298 h 65768"/>
                      <a:gd name="connsiteX10" fmla="*/ 39090 w 49926"/>
                      <a:gd name="connsiteY10" fmla="*/ 46223 h 65768"/>
                      <a:gd name="connsiteX11" fmla="*/ 49926 w 49926"/>
                      <a:gd name="connsiteY11" fmla="*/ 56921 h 65768"/>
                      <a:gd name="connsiteX12" fmla="*/ 40805 w 49926"/>
                      <a:gd name="connsiteY12" fmla="*/ 63437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9926" h="65768">
                        <a:moveTo>
                          <a:pt x="40805" y="63437"/>
                        </a:moveTo>
                        <a:cubicBezTo>
                          <a:pt x="37239" y="65014"/>
                          <a:pt x="33261" y="65768"/>
                          <a:pt x="28872" y="65768"/>
                        </a:cubicBezTo>
                        <a:cubicBezTo>
                          <a:pt x="10493" y="65768"/>
                          <a:pt x="0" y="53698"/>
                          <a:pt x="0" y="32301"/>
                        </a:cubicBezTo>
                        <a:cubicBezTo>
                          <a:pt x="0" y="12070"/>
                          <a:pt x="10767" y="0"/>
                          <a:pt x="28872" y="0"/>
                        </a:cubicBezTo>
                        <a:cubicBezTo>
                          <a:pt x="33330" y="0"/>
                          <a:pt x="37376" y="755"/>
                          <a:pt x="40805" y="2195"/>
                        </a:cubicBezTo>
                        <a:cubicBezTo>
                          <a:pt x="44234" y="3704"/>
                          <a:pt x="46086" y="4938"/>
                          <a:pt x="49926" y="8641"/>
                        </a:cubicBezTo>
                        <a:lnTo>
                          <a:pt x="39090" y="19477"/>
                        </a:lnTo>
                        <a:cubicBezTo>
                          <a:pt x="35387" y="15636"/>
                          <a:pt x="32781" y="14402"/>
                          <a:pt x="28735" y="14402"/>
                        </a:cubicBezTo>
                        <a:cubicBezTo>
                          <a:pt x="20368" y="14402"/>
                          <a:pt x="16048" y="20711"/>
                          <a:pt x="16048" y="32781"/>
                        </a:cubicBezTo>
                        <a:cubicBezTo>
                          <a:pt x="16048" y="45126"/>
                          <a:pt x="20368" y="51298"/>
                          <a:pt x="28735" y="51298"/>
                        </a:cubicBezTo>
                        <a:cubicBezTo>
                          <a:pt x="32918" y="51298"/>
                          <a:pt x="35250" y="50063"/>
                          <a:pt x="39090" y="46223"/>
                        </a:cubicBezTo>
                        <a:lnTo>
                          <a:pt x="49926" y="56921"/>
                        </a:lnTo>
                        <a:cubicBezTo>
                          <a:pt x="46086" y="60762"/>
                          <a:pt x="44303" y="61997"/>
                          <a:pt x="40805" y="634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1" name="Полилиния 30">
                    <a:extLst>
                      <a:ext uri="{FF2B5EF4-FFF2-40B4-BE49-F238E27FC236}">
                        <a16:creationId xmlns:a16="http://schemas.microsoft.com/office/drawing/2014/main" id="{1A8540C2-0AFF-F641-9D72-D0D949B4F337}"/>
                      </a:ext>
                    </a:extLst>
                  </p:cNvPr>
                  <p:cNvSpPr/>
                  <p:nvPr/>
                </p:nvSpPr>
                <p:spPr>
                  <a:xfrm>
                    <a:off x="6150178" y="4233854"/>
                    <a:ext cx="58430" cy="87850"/>
                  </a:xfrm>
                  <a:custGeom>
                    <a:avLst/>
                    <a:gdLst>
                      <a:gd name="connsiteX0" fmla="*/ 38611 w 58430"/>
                      <a:gd name="connsiteY0" fmla="*/ 87782 h 87850"/>
                      <a:gd name="connsiteX1" fmla="*/ 22837 w 58430"/>
                      <a:gd name="connsiteY1" fmla="*/ 61036 h 87850"/>
                      <a:gd name="connsiteX2" fmla="*/ 16048 w 58430"/>
                      <a:gd name="connsiteY2" fmla="*/ 68717 h 87850"/>
                      <a:gd name="connsiteX3" fmla="*/ 16048 w 58430"/>
                      <a:gd name="connsiteY3" fmla="*/ 87851 h 87850"/>
                      <a:gd name="connsiteX4" fmla="*/ 0 w 58430"/>
                      <a:gd name="connsiteY4" fmla="*/ 87851 h 87850"/>
                      <a:gd name="connsiteX5" fmla="*/ 0 w 58430"/>
                      <a:gd name="connsiteY5" fmla="*/ 0 h 87850"/>
                      <a:gd name="connsiteX6" fmla="*/ 16048 w 58430"/>
                      <a:gd name="connsiteY6" fmla="*/ 0 h 87850"/>
                      <a:gd name="connsiteX7" fmla="*/ 16048 w 58430"/>
                      <a:gd name="connsiteY7" fmla="*/ 49858 h 87850"/>
                      <a:gd name="connsiteX8" fmla="*/ 37376 w 58430"/>
                      <a:gd name="connsiteY8" fmla="*/ 23592 h 87850"/>
                      <a:gd name="connsiteX9" fmla="*/ 56716 w 58430"/>
                      <a:gd name="connsiteY9" fmla="*/ 23592 h 87850"/>
                      <a:gd name="connsiteX10" fmla="*/ 33741 w 58430"/>
                      <a:gd name="connsiteY10" fmla="*/ 49515 h 87850"/>
                      <a:gd name="connsiteX11" fmla="*/ 58430 w 58430"/>
                      <a:gd name="connsiteY11" fmla="*/ 87851 h 87850"/>
                      <a:gd name="connsiteX12" fmla="*/ 38611 w 58430"/>
                      <a:gd name="connsiteY12" fmla="*/ 87851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8430" h="87850">
                        <a:moveTo>
                          <a:pt x="38611" y="87782"/>
                        </a:moveTo>
                        <a:lnTo>
                          <a:pt x="22837" y="61036"/>
                        </a:lnTo>
                        <a:lnTo>
                          <a:pt x="16048" y="68717"/>
                        </a:lnTo>
                        <a:lnTo>
                          <a:pt x="16048" y="87851"/>
                        </a:ln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16048" y="0"/>
                        </a:lnTo>
                        <a:lnTo>
                          <a:pt x="16048" y="49858"/>
                        </a:lnTo>
                        <a:lnTo>
                          <a:pt x="37376" y="23592"/>
                        </a:lnTo>
                        <a:lnTo>
                          <a:pt x="56716" y="23592"/>
                        </a:lnTo>
                        <a:lnTo>
                          <a:pt x="33741" y="49515"/>
                        </a:lnTo>
                        <a:lnTo>
                          <a:pt x="58430" y="87851"/>
                        </a:lnTo>
                        <a:lnTo>
                          <a:pt x="38611" y="8785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2" name="Полилиния 31">
                    <a:extLst>
                      <a:ext uri="{FF2B5EF4-FFF2-40B4-BE49-F238E27FC236}">
                        <a16:creationId xmlns:a16="http://schemas.microsoft.com/office/drawing/2014/main" id="{D6DA5920-DE64-7E4D-BB34-00A14B931F3A}"/>
                      </a:ext>
                    </a:extLst>
                  </p:cNvPr>
                  <p:cNvSpPr/>
                  <p:nvPr/>
                </p:nvSpPr>
                <p:spPr>
                  <a:xfrm>
                    <a:off x="5951913" y="4336587"/>
                    <a:ext cx="63710" cy="87850"/>
                  </a:xfrm>
                  <a:custGeom>
                    <a:avLst/>
                    <a:gdLst>
                      <a:gd name="connsiteX0" fmla="*/ 31615 w 63710"/>
                      <a:gd name="connsiteY0" fmla="*/ 137 h 87850"/>
                      <a:gd name="connsiteX1" fmla="*/ 54796 w 63710"/>
                      <a:gd name="connsiteY1" fmla="*/ 8504 h 87850"/>
                      <a:gd name="connsiteX2" fmla="*/ 63711 w 63710"/>
                      <a:gd name="connsiteY2" fmla="*/ 35867 h 87850"/>
                      <a:gd name="connsiteX3" fmla="*/ 63711 w 63710"/>
                      <a:gd name="connsiteY3" fmla="*/ 43617 h 87850"/>
                      <a:gd name="connsiteX4" fmla="*/ 62751 w 63710"/>
                      <a:gd name="connsiteY4" fmla="*/ 64191 h 87850"/>
                      <a:gd name="connsiteX5" fmla="*/ 54864 w 63710"/>
                      <a:gd name="connsiteY5" fmla="*/ 79484 h 87850"/>
                      <a:gd name="connsiteX6" fmla="*/ 31684 w 63710"/>
                      <a:gd name="connsiteY6" fmla="*/ 87851 h 87850"/>
                      <a:gd name="connsiteX7" fmla="*/ 0 w 63710"/>
                      <a:gd name="connsiteY7" fmla="*/ 87851 h 87850"/>
                      <a:gd name="connsiteX8" fmla="*/ 0 w 63710"/>
                      <a:gd name="connsiteY8" fmla="*/ 0 h 87850"/>
                      <a:gd name="connsiteX9" fmla="*/ 31615 w 63710"/>
                      <a:gd name="connsiteY9" fmla="*/ 0 h 87850"/>
                      <a:gd name="connsiteX10" fmla="*/ 30038 w 63710"/>
                      <a:gd name="connsiteY10" fmla="*/ 72695 h 87850"/>
                      <a:gd name="connsiteX11" fmla="*/ 42863 w 63710"/>
                      <a:gd name="connsiteY11" fmla="*/ 67277 h 87850"/>
                      <a:gd name="connsiteX12" fmla="*/ 46566 w 63710"/>
                      <a:gd name="connsiteY12" fmla="*/ 42382 h 87850"/>
                      <a:gd name="connsiteX13" fmla="*/ 42863 w 63710"/>
                      <a:gd name="connsiteY13" fmla="*/ 20917 h 87850"/>
                      <a:gd name="connsiteX14" fmla="*/ 30038 w 63710"/>
                      <a:gd name="connsiteY14" fmla="*/ 15499 h 87850"/>
                      <a:gd name="connsiteX15" fmla="*/ 17077 w 63710"/>
                      <a:gd name="connsiteY15" fmla="*/ 15499 h 87850"/>
                      <a:gd name="connsiteX16" fmla="*/ 17077 w 63710"/>
                      <a:gd name="connsiteY16" fmla="*/ 72763 h 87850"/>
                      <a:gd name="connsiteX17" fmla="*/ 30038 w 63710"/>
                      <a:gd name="connsiteY17" fmla="*/ 72763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3710" h="87850">
                        <a:moveTo>
                          <a:pt x="31615" y="137"/>
                        </a:moveTo>
                        <a:cubicBezTo>
                          <a:pt x="41354" y="137"/>
                          <a:pt x="49241" y="2949"/>
                          <a:pt x="54796" y="8504"/>
                        </a:cubicBezTo>
                        <a:cubicBezTo>
                          <a:pt x="61242" y="14950"/>
                          <a:pt x="63711" y="22425"/>
                          <a:pt x="63711" y="35867"/>
                        </a:cubicBezTo>
                        <a:lnTo>
                          <a:pt x="63711" y="43617"/>
                        </a:lnTo>
                        <a:cubicBezTo>
                          <a:pt x="63711" y="52738"/>
                          <a:pt x="63368" y="59664"/>
                          <a:pt x="62751" y="64191"/>
                        </a:cubicBezTo>
                        <a:cubicBezTo>
                          <a:pt x="61996" y="69403"/>
                          <a:pt x="58773" y="75644"/>
                          <a:pt x="54864" y="79484"/>
                        </a:cubicBezTo>
                        <a:cubicBezTo>
                          <a:pt x="49172" y="85039"/>
                          <a:pt x="41422" y="87851"/>
                          <a:pt x="31684" y="87851"/>
                        </a:cubicBezTo>
                        <a:lnTo>
                          <a:pt x="0" y="87851"/>
                        </a:lnTo>
                        <a:lnTo>
                          <a:pt x="0" y="0"/>
                        </a:lnTo>
                        <a:lnTo>
                          <a:pt x="31615" y="0"/>
                        </a:lnTo>
                        <a:close/>
                        <a:moveTo>
                          <a:pt x="30038" y="72695"/>
                        </a:moveTo>
                        <a:cubicBezTo>
                          <a:pt x="35730" y="72695"/>
                          <a:pt x="40051" y="70843"/>
                          <a:pt x="42863" y="67277"/>
                        </a:cubicBezTo>
                        <a:cubicBezTo>
                          <a:pt x="45812" y="63437"/>
                          <a:pt x="46566" y="58773"/>
                          <a:pt x="46566" y="42382"/>
                        </a:cubicBezTo>
                        <a:cubicBezTo>
                          <a:pt x="46566" y="29283"/>
                          <a:pt x="45674" y="24620"/>
                          <a:pt x="42863" y="20917"/>
                        </a:cubicBezTo>
                        <a:cubicBezTo>
                          <a:pt x="40051" y="17351"/>
                          <a:pt x="35730" y="15499"/>
                          <a:pt x="30038" y="15499"/>
                        </a:cubicBezTo>
                        <a:lnTo>
                          <a:pt x="17077" y="15499"/>
                        </a:lnTo>
                        <a:lnTo>
                          <a:pt x="17077" y="72763"/>
                        </a:lnTo>
                        <a:lnTo>
                          <a:pt x="30038" y="7276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3" name="Полилиния 32">
                    <a:extLst>
                      <a:ext uri="{FF2B5EF4-FFF2-40B4-BE49-F238E27FC236}">
                        <a16:creationId xmlns:a16="http://schemas.microsoft.com/office/drawing/2014/main" id="{D642CD5D-5FD1-AD4A-BA21-29ADAEE5A305}"/>
                      </a:ext>
                    </a:extLst>
                  </p:cNvPr>
                  <p:cNvSpPr/>
                  <p:nvPr/>
                </p:nvSpPr>
                <p:spPr>
                  <a:xfrm>
                    <a:off x="6023991" y="4359562"/>
                    <a:ext cx="53218" cy="65631"/>
                  </a:xfrm>
                  <a:custGeom>
                    <a:avLst/>
                    <a:gdLst>
                      <a:gd name="connsiteX0" fmla="*/ 37513 w 53218"/>
                      <a:gd name="connsiteY0" fmla="*/ 65014 h 65631"/>
                      <a:gd name="connsiteX1" fmla="*/ 37513 w 53218"/>
                      <a:gd name="connsiteY1" fmla="*/ 59459 h 65631"/>
                      <a:gd name="connsiteX2" fmla="*/ 30861 w 53218"/>
                      <a:gd name="connsiteY2" fmla="*/ 64122 h 65631"/>
                      <a:gd name="connsiteX3" fmla="*/ 21740 w 53218"/>
                      <a:gd name="connsiteY3" fmla="*/ 65631 h 65631"/>
                      <a:gd name="connsiteX4" fmla="*/ 0 w 53218"/>
                      <a:gd name="connsiteY4" fmla="*/ 45674 h 65631"/>
                      <a:gd name="connsiteX5" fmla="*/ 21946 w 53218"/>
                      <a:gd name="connsiteY5" fmla="*/ 26952 h 65631"/>
                      <a:gd name="connsiteX6" fmla="*/ 37102 w 53218"/>
                      <a:gd name="connsiteY6" fmla="*/ 26952 h 65631"/>
                      <a:gd name="connsiteX7" fmla="*/ 37102 w 53218"/>
                      <a:gd name="connsiteY7" fmla="*/ 23729 h 65631"/>
                      <a:gd name="connsiteX8" fmla="*/ 24895 w 53218"/>
                      <a:gd name="connsiteY8" fmla="*/ 13579 h 65631"/>
                      <a:gd name="connsiteX9" fmla="*/ 12824 w 53218"/>
                      <a:gd name="connsiteY9" fmla="*/ 18860 h 65631"/>
                      <a:gd name="connsiteX10" fmla="*/ 2606 w 53218"/>
                      <a:gd name="connsiteY10" fmla="*/ 8847 h 65631"/>
                      <a:gd name="connsiteX11" fmla="*/ 11247 w 53218"/>
                      <a:gd name="connsiteY11" fmla="*/ 2332 h 65631"/>
                      <a:gd name="connsiteX12" fmla="*/ 25443 w 53218"/>
                      <a:gd name="connsiteY12" fmla="*/ 0 h 65631"/>
                      <a:gd name="connsiteX13" fmla="*/ 53218 w 53218"/>
                      <a:gd name="connsiteY13" fmla="*/ 22700 h 65631"/>
                      <a:gd name="connsiteX14" fmla="*/ 53218 w 53218"/>
                      <a:gd name="connsiteY14" fmla="*/ 65014 h 65631"/>
                      <a:gd name="connsiteX15" fmla="*/ 37513 w 53218"/>
                      <a:gd name="connsiteY15" fmla="*/ 65014 h 65631"/>
                      <a:gd name="connsiteX16" fmla="*/ 24414 w 53218"/>
                      <a:gd name="connsiteY16" fmla="*/ 37856 h 65631"/>
                      <a:gd name="connsiteX17" fmla="*/ 15431 w 53218"/>
                      <a:gd name="connsiteY17" fmla="*/ 45126 h 65631"/>
                      <a:gd name="connsiteX18" fmla="*/ 25512 w 53218"/>
                      <a:gd name="connsiteY18" fmla="*/ 52532 h 65631"/>
                      <a:gd name="connsiteX19" fmla="*/ 37102 w 53218"/>
                      <a:gd name="connsiteY19" fmla="*/ 41285 h 65631"/>
                      <a:gd name="connsiteX20" fmla="*/ 37102 w 53218"/>
                      <a:gd name="connsiteY20" fmla="*/ 37856 h 65631"/>
                      <a:gd name="connsiteX21" fmla="*/ 24414 w 53218"/>
                      <a:gd name="connsiteY21" fmla="*/ 37856 h 65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3218" h="65631">
                        <a:moveTo>
                          <a:pt x="37513" y="65014"/>
                        </a:moveTo>
                        <a:lnTo>
                          <a:pt x="37513" y="59459"/>
                        </a:lnTo>
                        <a:cubicBezTo>
                          <a:pt x="34701" y="62202"/>
                          <a:pt x="33330" y="63162"/>
                          <a:pt x="30861" y="64122"/>
                        </a:cubicBezTo>
                        <a:cubicBezTo>
                          <a:pt x="28392" y="65082"/>
                          <a:pt x="25443" y="65631"/>
                          <a:pt x="21740" y="65631"/>
                        </a:cubicBezTo>
                        <a:cubicBezTo>
                          <a:pt x="8024" y="65631"/>
                          <a:pt x="0" y="58224"/>
                          <a:pt x="0" y="45674"/>
                        </a:cubicBezTo>
                        <a:cubicBezTo>
                          <a:pt x="0" y="34084"/>
                          <a:pt x="8367" y="26952"/>
                          <a:pt x="21946" y="26952"/>
                        </a:cubicBezTo>
                        <a:lnTo>
                          <a:pt x="37102" y="26952"/>
                        </a:lnTo>
                        <a:lnTo>
                          <a:pt x="37102" y="23729"/>
                        </a:lnTo>
                        <a:cubicBezTo>
                          <a:pt x="37102" y="16596"/>
                          <a:pt x="33536" y="13579"/>
                          <a:pt x="24895" y="13579"/>
                        </a:cubicBezTo>
                        <a:cubicBezTo>
                          <a:pt x="19202" y="13579"/>
                          <a:pt x="16596" y="14676"/>
                          <a:pt x="12824" y="18860"/>
                        </a:cubicBezTo>
                        <a:lnTo>
                          <a:pt x="2606" y="8847"/>
                        </a:lnTo>
                        <a:cubicBezTo>
                          <a:pt x="6309" y="5144"/>
                          <a:pt x="8024" y="3772"/>
                          <a:pt x="11247" y="2332"/>
                        </a:cubicBezTo>
                        <a:cubicBezTo>
                          <a:pt x="14950" y="754"/>
                          <a:pt x="19408" y="0"/>
                          <a:pt x="25443" y="0"/>
                        </a:cubicBezTo>
                        <a:cubicBezTo>
                          <a:pt x="43960" y="0"/>
                          <a:pt x="53218" y="7612"/>
                          <a:pt x="53218" y="22700"/>
                        </a:cubicBezTo>
                        <a:lnTo>
                          <a:pt x="53218" y="65014"/>
                        </a:lnTo>
                        <a:lnTo>
                          <a:pt x="37513" y="65014"/>
                        </a:lnTo>
                        <a:close/>
                        <a:moveTo>
                          <a:pt x="24414" y="37856"/>
                        </a:moveTo>
                        <a:cubicBezTo>
                          <a:pt x="18722" y="37856"/>
                          <a:pt x="15431" y="40462"/>
                          <a:pt x="15431" y="45126"/>
                        </a:cubicBezTo>
                        <a:cubicBezTo>
                          <a:pt x="15431" y="50063"/>
                          <a:pt x="18791" y="52532"/>
                          <a:pt x="25512" y="52532"/>
                        </a:cubicBezTo>
                        <a:cubicBezTo>
                          <a:pt x="33810" y="52532"/>
                          <a:pt x="37102" y="49309"/>
                          <a:pt x="37102" y="41285"/>
                        </a:cubicBezTo>
                        <a:lnTo>
                          <a:pt x="37102" y="37856"/>
                        </a:lnTo>
                        <a:lnTo>
                          <a:pt x="24414" y="3785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4" name="Полилиния 33">
                    <a:extLst>
                      <a:ext uri="{FF2B5EF4-FFF2-40B4-BE49-F238E27FC236}">
                        <a16:creationId xmlns:a16="http://schemas.microsoft.com/office/drawing/2014/main" id="{16692A1A-E91A-D646-A5CE-D1D10AA50089}"/>
                      </a:ext>
                    </a:extLst>
                  </p:cNvPr>
                  <p:cNvSpPr/>
                  <p:nvPr/>
                </p:nvSpPr>
                <p:spPr>
                  <a:xfrm>
                    <a:off x="6082626" y="4360247"/>
                    <a:ext cx="59870" cy="87850"/>
                  </a:xfrm>
                  <a:custGeom>
                    <a:avLst/>
                    <a:gdLst>
                      <a:gd name="connsiteX0" fmla="*/ 32438 w 59870"/>
                      <a:gd name="connsiteY0" fmla="*/ 74684 h 87850"/>
                      <a:gd name="connsiteX1" fmla="*/ 13785 w 59870"/>
                      <a:gd name="connsiteY1" fmla="*/ 87851 h 87850"/>
                      <a:gd name="connsiteX2" fmla="*/ 7475 w 59870"/>
                      <a:gd name="connsiteY2" fmla="*/ 87851 h 87850"/>
                      <a:gd name="connsiteX3" fmla="*/ 7475 w 59870"/>
                      <a:gd name="connsiteY3" fmla="*/ 73449 h 87850"/>
                      <a:gd name="connsiteX4" fmla="*/ 11179 w 59870"/>
                      <a:gd name="connsiteY4" fmla="*/ 73449 h 87850"/>
                      <a:gd name="connsiteX5" fmla="*/ 19203 w 59870"/>
                      <a:gd name="connsiteY5" fmla="*/ 67620 h 87850"/>
                      <a:gd name="connsiteX6" fmla="*/ 21946 w 59870"/>
                      <a:gd name="connsiteY6" fmla="*/ 59733 h 87850"/>
                      <a:gd name="connsiteX7" fmla="*/ 0 w 59870"/>
                      <a:gd name="connsiteY7" fmla="*/ 0 h 87850"/>
                      <a:gd name="connsiteX8" fmla="*/ 16871 w 59870"/>
                      <a:gd name="connsiteY8" fmla="*/ 0 h 87850"/>
                      <a:gd name="connsiteX9" fmla="*/ 30175 w 59870"/>
                      <a:gd name="connsiteY9" fmla="*/ 39708 h 87850"/>
                      <a:gd name="connsiteX10" fmla="*/ 43000 w 59870"/>
                      <a:gd name="connsiteY10" fmla="*/ 0 h 87850"/>
                      <a:gd name="connsiteX11" fmla="*/ 59870 w 59870"/>
                      <a:gd name="connsiteY11" fmla="*/ 0 h 87850"/>
                      <a:gd name="connsiteX12" fmla="*/ 32438 w 59870"/>
                      <a:gd name="connsiteY12" fmla="*/ 74684 h 87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59870" h="87850">
                        <a:moveTo>
                          <a:pt x="32438" y="74684"/>
                        </a:moveTo>
                        <a:cubicBezTo>
                          <a:pt x="29009" y="83942"/>
                          <a:pt x="23523" y="87851"/>
                          <a:pt x="13785" y="87851"/>
                        </a:cubicBezTo>
                        <a:lnTo>
                          <a:pt x="7475" y="87851"/>
                        </a:lnTo>
                        <a:lnTo>
                          <a:pt x="7475" y="73449"/>
                        </a:lnTo>
                        <a:lnTo>
                          <a:pt x="11179" y="73449"/>
                        </a:lnTo>
                        <a:cubicBezTo>
                          <a:pt x="15842" y="73449"/>
                          <a:pt x="17625" y="72215"/>
                          <a:pt x="19203" y="67620"/>
                        </a:cubicBezTo>
                        <a:lnTo>
                          <a:pt x="21946" y="59733"/>
                        </a:lnTo>
                        <a:lnTo>
                          <a:pt x="0" y="0"/>
                        </a:lnTo>
                        <a:lnTo>
                          <a:pt x="16871" y="0"/>
                        </a:lnTo>
                        <a:lnTo>
                          <a:pt x="30175" y="39708"/>
                        </a:lnTo>
                        <a:lnTo>
                          <a:pt x="43000" y="0"/>
                        </a:lnTo>
                        <a:lnTo>
                          <a:pt x="59870" y="0"/>
                        </a:lnTo>
                        <a:lnTo>
                          <a:pt x="32438" y="7468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35" name="Полилиния 34">
                    <a:extLst>
                      <a:ext uri="{FF2B5EF4-FFF2-40B4-BE49-F238E27FC236}">
                        <a16:creationId xmlns:a16="http://schemas.microsoft.com/office/drawing/2014/main" id="{14C8ACA5-2384-6446-98F7-13F923CCF40E}"/>
                      </a:ext>
                    </a:extLst>
                  </p:cNvPr>
                  <p:cNvSpPr/>
                  <p:nvPr/>
                </p:nvSpPr>
                <p:spPr>
                  <a:xfrm>
                    <a:off x="6142565" y="4359562"/>
                    <a:ext cx="54589" cy="65768"/>
                  </a:xfrm>
                  <a:custGeom>
                    <a:avLst/>
                    <a:gdLst>
                      <a:gd name="connsiteX0" fmla="*/ 38130 w 54589"/>
                      <a:gd name="connsiteY0" fmla="*/ 14813 h 65768"/>
                      <a:gd name="connsiteX1" fmla="*/ 28392 w 54589"/>
                      <a:gd name="connsiteY1" fmla="*/ 13236 h 65768"/>
                      <a:gd name="connsiteX2" fmla="*/ 18654 w 54589"/>
                      <a:gd name="connsiteY2" fmla="*/ 19545 h 65768"/>
                      <a:gd name="connsiteX3" fmla="*/ 25306 w 54589"/>
                      <a:gd name="connsiteY3" fmla="*/ 24963 h 65768"/>
                      <a:gd name="connsiteX4" fmla="*/ 35456 w 54589"/>
                      <a:gd name="connsiteY4" fmla="*/ 25923 h 65768"/>
                      <a:gd name="connsiteX5" fmla="*/ 54590 w 54589"/>
                      <a:gd name="connsiteY5" fmla="*/ 44646 h 65768"/>
                      <a:gd name="connsiteX6" fmla="*/ 25374 w 54589"/>
                      <a:gd name="connsiteY6" fmla="*/ 65768 h 65768"/>
                      <a:gd name="connsiteX7" fmla="*/ 9601 w 54589"/>
                      <a:gd name="connsiteY7" fmla="*/ 63025 h 65768"/>
                      <a:gd name="connsiteX8" fmla="*/ 0 w 54589"/>
                      <a:gd name="connsiteY8" fmla="*/ 56510 h 65768"/>
                      <a:gd name="connsiteX9" fmla="*/ 10493 w 54589"/>
                      <a:gd name="connsiteY9" fmla="*/ 46017 h 65768"/>
                      <a:gd name="connsiteX10" fmla="*/ 16665 w 54589"/>
                      <a:gd name="connsiteY10" fmla="*/ 50063 h 65768"/>
                      <a:gd name="connsiteX11" fmla="*/ 27295 w 54589"/>
                      <a:gd name="connsiteY11" fmla="*/ 52052 h 65768"/>
                      <a:gd name="connsiteX12" fmla="*/ 39022 w 54589"/>
                      <a:gd name="connsiteY12" fmla="*/ 45263 h 65768"/>
                      <a:gd name="connsiteX13" fmla="*/ 32232 w 54589"/>
                      <a:gd name="connsiteY13" fmla="*/ 39434 h 65768"/>
                      <a:gd name="connsiteX14" fmla="*/ 22151 w 54589"/>
                      <a:gd name="connsiteY14" fmla="*/ 38473 h 65768"/>
                      <a:gd name="connsiteX15" fmla="*/ 3429 w 54589"/>
                      <a:gd name="connsiteY15" fmla="*/ 20711 h 65768"/>
                      <a:gd name="connsiteX16" fmla="*/ 29558 w 54589"/>
                      <a:gd name="connsiteY16" fmla="*/ 0 h 65768"/>
                      <a:gd name="connsiteX17" fmla="*/ 44851 w 54589"/>
                      <a:gd name="connsiteY17" fmla="*/ 2606 h 65768"/>
                      <a:gd name="connsiteX18" fmla="*/ 52738 w 54589"/>
                      <a:gd name="connsiteY18" fmla="*/ 7544 h 65768"/>
                      <a:gd name="connsiteX19" fmla="*/ 42862 w 54589"/>
                      <a:gd name="connsiteY19" fmla="*/ 17556 h 65768"/>
                      <a:gd name="connsiteX20" fmla="*/ 38130 w 54589"/>
                      <a:gd name="connsiteY20" fmla="*/ 14813 h 657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4589" h="65768">
                        <a:moveTo>
                          <a:pt x="38130" y="14813"/>
                        </a:moveTo>
                        <a:cubicBezTo>
                          <a:pt x="35319" y="13853"/>
                          <a:pt x="31821" y="13236"/>
                          <a:pt x="28392" y="13236"/>
                        </a:cubicBezTo>
                        <a:cubicBezTo>
                          <a:pt x="22083" y="13236"/>
                          <a:pt x="18654" y="15431"/>
                          <a:pt x="18654" y="19545"/>
                        </a:cubicBezTo>
                        <a:cubicBezTo>
                          <a:pt x="18654" y="22769"/>
                          <a:pt x="20780" y="24483"/>
                          <a:pt x="25306" y="24963"/>
                        </a:cubicBezTo>
                        <a:lnTo>
                          <a:pt x="35456" y="25923"/>
                        </a:lnTo>
                        <a:cubicBezTo>
                          <a:pt x="47800" y="27158"/>
                          <a:pt x="54590" y="33673"/>
                          <a:pt x="54590" y="44646"/>
                        </a:cubicBezTo>
                        <a:cubicBezTo>
                          <a:pt x="54590" y="58224"/>
                          <a:pt x="44097" y="65768"/>
                          <a:pt x="25374" y="65768"/>
                        </a:cubicBezTo>
                        <a:cubicBezTo>
                          <a:pt x="19477" y="65768"/>
                          <a:pt x="14059" y="64877"/>
                          <a:pt x="9601" y="63025"/>
                        </a:cubicBezTo>
                        <a:cubicBezTo>
                          <a:pt x="6172" y="61653"/>
                          <a:pt x="4183" y="60282"/>
                          <a:pt x="0" y="56510"/>
                        </a:cubicBezTo>
                        <a:lnTo>
                          <a:pt x="10493" y="46017"/>
                        </a:lnTo>
                        <a:cubicBezTo>
                          <a:pt x="13236" y="48349"/>
                          <a:pt x="14333" y="49103"/>
                          <a:pt x="16665" y="50063"/>
                        </a:cubicBezTo>
                        <a:cubicBezTo>
                          <a:pt x="19751" y="51298"/>
                          <a:pt x="23317" y="52052"/>
                          <a:pt x="27295" y="52052"/>
                        </a:cubicBezTo>
                        <a:cubicBezTo>
                          <a:pt x="34701" y="52052"/>
                          <a:pt x="39022" y="49583"/>
                          <a:pt x="39022" y="45263"/>
                        </a:cubicBezTo>
                        <a:cubicBezTo>
                          <a:pt x="39022" y="41834"/>
                          <a:pt x="36827" y="39982"/>
                          <a:pt x="32232" y="39434"/>
                        </a:cubicBezTo>
                        <a:lnTo>
                          <a:pt x="22151" y="38473"/>
                        </a:lnTo>
                        <a:cubicBezTo>
                          <a:pt x="9533" y="37239"/>
                          <a:pt x="3429" y="31410"/>
                          <a:pt x="3429" y="20711"/>
                        </a:cubicBezTo>
                        <a:cubicBezTo>
                          <a:pt x="3429" y="7887"/>
                          <a:pt x="13442" y="0"/>
                          <a:pt x="29558" y="0"/>
                        </a:cubicBezTo>
                        <a:cubicBezTo>
                          <a:pt x="34976" y="0"/>
                          <a:pt x="40668" y="960"/>
                          <a:pt x="44851" y="2606"/>
                        </a:cubicBezTo>
                        <a:cubicBezTo>
                          <a:pt x="47800" y="3703"/>
                          <a:pt x="49446" y="4732"/>
                          <a:pt x="52738" y="7544"/>
                        </a:cubicBezTo>
                        <a:lnTo>
                          <a:pt x="42862" y="17556"/>
                        </a:lnTo>
                        <a:cubicBezTo>
                          <a:pt x="40668" y="15911"/>
                          <a:pt x="39845" y="15431"/>
                          <a:pt x="38130" y="1481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85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  <p:sp>
              <p:nvSpPr>
                <p:cNvPr id="36" name="Полилиния 35">
                  <a:extLst>
                    <a:ext uri="{FF2B5EF4-FFF2-40B4-BE49-F238E27FC236}">
                      <a16:creationId xmlns:a16="http://schemas.microsoft.com/office/drawing/2014/main" id="{EC2DAD88-2EBC-1243-A901-5D9551FB7346}"/>
                    </a:ext>
                  </a:extLst>
                </p:cNvPr>
                <p:cNvSpPr/>
                <p:nvPr/>
              </p:nvSpPr>
              <p:spPr>
                <a:xfrm>
                  <a:off x="5486872" y="3907139"/>
                  <a:ext cx="410176" cy="416692"/>
                </a:xfrm>
                <a:custGeom>
                  <a:avLst/>
                  <a:gdLst>
                    <a:gd name="connsiteX0" fmla="*/ 1372 w 410176"/>
                    <a:gd name="connsiteY0" fmla="*/ 416692 h 416692"/>
                    <a:gd name="connsiteX1" fmla="*/ 101910 w 410176"/>
                    <a:gd name="connsiteY1" fmla="*/ 416692 h 416692"/>
                    <a:gd name="connsiteX2" fmla="*/ 103350 w 410176"/>
                    <a:gd name="connsiteY2" fmla="*/ 415252 h 416692"/>
                    <a:gd name="connsiteX3" fmla="*/ 103350 w 410176"/>
                    <a:gd name="connsiteY3" fmla="*/ 298872 h 416692"/>
                    <a:gd name="connsiteX4" fmla="*/ 104790 w 410176"/>
                    <a:gd name="connsiteY4" fmla="*/ 297432 h 416692"/>
                    <a:gd name="connsiteX5" fmla="*/ 278366 w 410176"/>
                    <a:gd name="connsiteY5" fmla="*/ 297363 h 416692"/>
                    <a:gd name="connsiteX6" fmla="*/ 410177 w 410176"/>
                    <a:gd name="connsiteY6" fmla="*/ 178445 h 416692"/>
                    <a:gd name="connsiteX7" fmla="*/ 410177 w 410176"/>
                    <a:gd name="connsiteY7" fmla="*/ 117135 h 416692"/>
                    <a:gd name="connsiteX8" fmla="*/ 278366 w 410176"/>
                    <a:gd name="connsiteY8" fmla="*/ 0 h 416692"/>
                    <a:gd name="connsiteX9" fmla="*/ 1440 w 410176"/>
                    <a:gd name="connsiteY9" fmla="*/ 0 h 416692"/>
                    <a:gd name="connsiteX10" fmla="*/ 0 w 410176"/>
                    <a:gd name="connsiteY10" fmla="*/ 1440 h 416692"/>
                    <a:gd name="connsiteX11" fmla="*/ 0 w 410176"/>
                    <a:gd name="connsiteY11" fmla="*/ 415321 h 416692"/>
                    <a:gd name="connsiteX12" fmla="*/ 1372 w 410176"/>
                    <a:gd name="connsiteY12" fmla="*/ 416692 h 416692"/>
                    <a:gd name="connsiteX13" fmla="*/ 103350 w 410176"/>
                    <a:gd name="connsiteY13" fmla="*/ 118712 h 416692"/>
                    <a:gd name="connsiteX14" fmla="*/ 151287 w 410176"/>
                    <a:gd name="connsiteY14" fmla="*/ 70775 h 416692"/>
                    <a:gd name="connsiteX15" fmla="*/ 258821 w 410176"/>
                    <a:gd name="connsiteY15" fmla="*/ 70775 h 416692"/>
                    <a:gd name="connsiteX16" fmla="*/ 306758 w 410176"/>
                    <a:gd name="connsiteY16" fmla="*/ 118712 h 416692"/>
                    <a:gd name="connsiteX17" fmla="*/ 306758 w 410176"/>
                    <a:gd name="connsiteY17" fmla="*/ 178720 h 416692"/>
                    <a:gd name="connsiteX18" fmla="*/ 258821 w 410176"/>
                    <a:gd name="connsiteY18" fmla="*/ 226657 h 416692"/>
                    <a:gd name="connsiteX19" fmla="*/ 151287 w 410176"/>
                    <a:gd name="connsiteY19" fmla="*/ 226657 h 416692"/>
                    <a:gd name="connsiteX20" fmla="*/ 103350 w 410176"/>
                    <a:gd name="connsiteY20" fmla="*/ 178720 h 416692"/>
                    <a:gd name="connsiteX21" fmla="*/ 103350 w 410176"/>
                    <a:gd name="connsiteY21" fmla="*/ 118712 h 416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0176" h="416692">
                      <a:moveTo>
                        <a:pt x="1372" y="416692"/>
                      </a:moveTo>
                      <a:lnTo>
                        <a:pt x="101910" y="416692"/>
                      </a:lnTo>
                      <a:cubicBezTo>
                        <a:pt x="102664" y="416692"/>
                        <a:pt x="103350" y="416075"/>
                        <a:pt x="103350" y="415252"/>
                      </a:cubicBezTo>
                      <a:lnTo>
                        <a:pt x="103350" y="298872"/>
                      </a:lnTo>
                      <a:cubicBezTo>
                        <a:pt x="103350" y="298117"/>
                        <a:pt x="103967" y="297432"/>
                        <a:pt x="104790" y="297432"/>
                      </a:cubicBezTo>
                      <a:lnTo>
                        <a:pt x="278366" y="297363"/>
                      </a:lnTo>
                      <a:cubicBezTo>
                        <a:pt x="359634" y="297363"/>
                        <a:pt x="410177" y="251757"/>
                        <a:pt x="410177" y="178445"/>
                      </a:cubicBezTo>
                      <a:lnTo>
                        <a:pt x="410177" y="117135"/>
                      </a:lnTo>
                      <a:cubicBezTo>
                        <a:pt x="410177" y="42726"/>
                        <a:pt x="362171" y="0"/>
                        <a:pt x="278366" y="0"/>
                      </a:cubicBez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415321"/>
                      </a:lnTo>
                      <a:cubicBezTo>
                        <a:pt x="0" y="416075"/>
                        <a:pt x="617" y="416692"/>
                        <a:pt x="1372" y="416692"/>
                      </a:cubicBezTo>
                      <a:close/>
                      <a:moveTo>
                        <a:pt x="103350" y="118712"/>
                      </a:moveTo>
                      <a:cubicBezTo>
                        <a:pt x="103350" y="92240"/>
                        <a:pt x="124816" y="70775"/>
                        <a:pt x="151287" y="70775"/>
                      </a:cubicBezTo>
                      <a:lnTo>
                        <a:pt x="258821" y="70775"/>
                      </a:lnTo>
                      <a:cubicBezTo>
                        <a:pt x="285293" y="70775"/>
                        <a:pt x="306758" y="92240"/>
                        <a:pt x="306758" y="118712"/>
                      </a:cubicBezTo>
                      <a:lnTo>
                        <a:pt x="306758" y="178720"/>
                      </a:lnTo>
                      <a:cubicBezTo>
                        <a:pt x="306758" y="205192"/>
                        <a:pt x="285293" y="226657"/>
                        <a:pt x="258821" y="226657"/>
                      </a:cubicBezTo>
                      <a:lnTo>
                        <a:pt x="151287" y="226657"/>
                      </a:lnTo>
                      <a:cubicBezTo>
                        <a:pt x="124816" y="226657"/>
                        <a:pt x="103350" y="205192"/>
                        <a:pt x="103350" y="178720"/>
                      </a:cubicBezTo>
                      <a:lnTo>
                        <a:pt x="103350" y="1187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7" name="Полилиния 36">
                  <a:extLst>
                    <a:ext uri="{FF2B5EF4-FFF2-40B4-BE49-F238E27FC236}">
                      <a16:creationId xmlns:a16="http://schemas.microsoft.com/office/drawing/2014/main" id="{01EF0B8B-B647-5245-9EB7-4313BE6524C2}"/>
                    </a:ext>
                  </a:extLst>
                </p:cNvPr>
                <p:cNvSpPr/>
                <p:nvPr/>
              </p:nvSpPr>
              <p:spPr>
                <a:xfrm>
                  <a:off x="6412908" y="3787879"/>
                  <a:ext cx="410181" cy="416760"/>
                </a:xfrm>
                <a:custGeom>
                  <a:avLst/>
                  <a:gdLst>
                    <a:gd name="connsiteX0" fmla="*/ 408805 w 410181"/>
                    <a:gd name="connsiteY0" fmla="*/ 0 h 416760"/>
                    <a:gd name="connsiteX1" fmla="*/ 308267 w 410181"/>
                    <a:gd name="connsiteY1" fmla="*/ 0 h 416760"/>
                    <a:gd name="connsiteX2" fmla="*/ 306827 w 410181"/>
                    <a:gd name="connsiteY2" fmla="*/ 1440 h 416760"/>
                    <a:gd name="connsiteX3" fmla="*/ 306827 w 410181"/>
                    <a:gd name="connsiteY3" fmla="*/ 117889 h 416760"/>
                    <a:gd name="connsiteX4" fmla="*/ 305387 w 410181"/>
                    <a:gd name="connsiteY4" fmla="*/ 119329 h 416760"/>
                    <a:gd name="connsiteX5" fmla="*/ 131811 w 410181"/>
                    <a:gd name="connsiteY5" fmla="*/ 119398 h 416760"/>
                    <a:gd name="connsiteX6" fmla="*/ 0 w 410181"/>
                    <a:gd name="connsiteY6" fmla="*/ 238316 h 416760"/>
                    <a:gd name="connsiteX7" fmla="*/ 0 w 410181"/>
                    <a:gd name="connsiteY7" fmla="*/ 299626 h 416760"/>
                    <a:gd name="connsiteX8" fmla="*/ 131811 w 410181"/>
                    <a:gd name="connsiteY8" fmla="*/ 416760 h 416760"/>
                    <a:gd name="connsiteX9" fmla="*/ 408737 w 410181"/>
                    <a:gd name="connsiteY9" fmla="*/ 416760 h 416760"/>
                    <a:gd name="connsiteX10" fmla="*/ 410177 w 410181"/>
                    <a:gd name="connsiteY10" fmla="*/ 415320 h 416760"/>
                    <a:gd name="connsiteX11" fmla="*/ 410177 w 410181"/>
                    <a:gd name="connsiteY11" fmla="*/ 1440 h 416760"/>
                    <a:gd name="connsiteX12" fmla="*/ 408805 w 410181"/>
                    <a:gd name="connsiteY12" fmla="*/ 0 h 416760"/>
                    <a:gd name="connsiteX13" fmla="*/ 306827 w 410181"/>
                    <a:gd name="connsiteY13" fmla="*/ 297980 h 416760"/>
                    <a:gd name="connsiteX14" fmla="*/ 258890 w 410181"/>
                    <a:gd name="connsiteY14" fmla="*/ 345918 h 416760"/>
                    <a:gd name="connsiteX15" fmla="*/ 151356 w 410181"/>
                    <a:gd name="connsiteY15" fmla="*/ 345918 h 416760"/>
                    <a:gd name="connsiteX16" fmla="*/ 103418 w 410181"/>
                    <a:gd name="connsiteY16" fmla="*/ 297980 h 416760"/>
                    <a:gd name="connsiteX17" fmla="*/ 103418 w 410181"/>
                    <a:gd name="connsiteY17" fmla="*/ 237973 h 416760"/>
                    <a:gd name="connsiteX18" fmla="*/ 151356 w 410181"/>
                    <a:gd name="connsiteY18" fmla="*/ 190035 h 416760"/>
                    <a:gd name="connsiteX19" fmla="*/ 258890 w 410181"/>
                    <a:gd name="connsiteY19" fmla="*/ 190035 h 416760"/>
                    <a:gd name="connsiteX20" fmla="*/ 306827 w 410181"/>
                    <a:gd name="connsiteY20" fmla="*/ 237973 h 416760"/>
                    <a:gd name="connsiteX21" fmla="*/ 306827 w 410181"/>
                    <a:gd name="connsiteY21" fmla="*/ 297980 h 416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0181" h="416760">
                      <a:moveTo>
                        <a:pt x="408805" y="0"/>
                      </a:moveTo>
                      <a:lnTo>
                        <a:pt x="308267" y="0"/>
                      </a:lnTo>
                      <a:cubicBezTo>
                        <a:pt x="307513" y="0"/>
                        <a:pt x="306827" y="617"/>
                        <a:pt x="306827" y="1440"/>
                      </a:cubicBezTo>
                      <a:lnTo>
                        <a:pt x="306827" y="117889"/>
                      </a:lnTo>
                      <a:cubicBezTo>
                        <a:pt x="306827" y="118643"/>
                        <a:pt x="306209" y="119329"/>
                        <a:pt x="305387" y="119329"/>
                      </a:cubicBezTo>
                      <a:lnTo>
                        <a:pt x="131811" y="119398"/>
                      </a:lnTo>
                      <a:cubicBezTo>
                        <a:pt x="50543" y="119398"/>
                        <a:pt x="0" y="165003"/>
                        <a:pt x="0" y="238316"/>
                      </a:cubicBezTo>
                      <a:lnTo>
                        <a:pt x="0" y="299626"/>
                      </a:lnTo>
                      <a:cubicBezTo>
                        <a:pt x="0" y="374035"/>
                        <a:pt x="48006" y="416760"/>
                        <a:pt x="131811" y="416760"/>
                      </a:cubicBezTo>
                      <a:lnTo>
                        <a:pt x="408737" y="416760"/>
                      </a:lnTo>
                      <a:cubicBezTo>
                        <a:pt x="409491" y="416760"/>
                        <a:pt x="410177" y="416143"/>
                        <a:pt x="410177" y="415320"/>
                      </a:cubicBezTo>
                      <a:lnTo>
                        <a:pt x="410177" y="1440"/>
                      </a:lnTo>
                      <a:cubicBezTo>
                        <a:pt x="410246" y="617"/>
                        <a:pt x="409560" y="0"/>
                        <a:pt x="408805" y="0"/>
                      </a:cubicBezTo>
                      <a:close/>
                      <a:moveTo>
                        <a:pt x="306827" y="297980"/>
                      </a:moveTo>
                      <a:cubicBezTo>
                        <a:pt x="306827" y="324452"/>
                        <a:pt x="285361" y="345918"/>
                        <a:pt x="258890" y="345918"/>
                      </a:cubicBezTo>
                      <a:lnTo>
                        <a:pt x="151356" y="345918"/>
                      </a:lnTo>
                      <a:cubicBezTo>
                        <a:pt x="124884" y="345918"/>
                        <a:pt x="103418" y="324452"/>
                        <a:pt x="103418" y="297980"/>
                      </a:cubicBezTo>
                      <a:lnTo>
                        <a:pt x="103418" y="237973"/>
                      </a:lnTo>
                      <a:cubicBezTo>
                        <a:pt x="103418" y="211500"/>
                        <a:pt x="124884" y="190035"/>
                        <a:pt x="151356" y="190035"/>
                      </a:cubicBezTo>
                      <a:lnTo>
                        <a:pt x="258890" y="190035"/>
                      </a:lnTo>
                      <a:cubicBezTo>
                        <a:pt x="285361" y="190035"/>
                        <a:pt x="306827" y="211500"/>
                        <a:pt x="306827" y="237973"/>
                      </a:cubicBezTo>
                      <a:lnTo>
                        <a:pt x="306827" y="2979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38" name="Полилиния 37">
                  <a:extLst>
                    <a:ext uri="{FF2B5EF4-FFF2-40B4-BE49-F238E27FC236}">
                      <a16:creationId xmlns:a16="http://schemas.microsoft.com/office/drawing/2014/main" id="{DC9365CF-100A-1C4F-99B4-F01E3601C33B}"/>
                    </a:ext>
                  </a:extLst>
                </p:cNvPr>
                <p:cNvSpPr/>
                <p:nvPr/>
              </p:nvSpPr>
              <p:spPr>
                <a:xfrm>
                  <a:off x="5949856" y="3787741"/>
                  <a:ext cx="410245" cy="268010"/>
                </a:xfrm>
                <a:custGeom>
                  <a:avLst/>
                  <a:gdLst>
                    <a:gd name="connsiteX0" fmla="*/ 278435 w 410245"/>
                    <a:gd name="connsiteY0" fmla="*/ 119398 h 268010"/>
                    <a:gd name="connsiteX1" fmla="*/ 104859 w 410245"/>
                    <a:gd name="connsiteY1" fmla="*/ 119329 h 268010"/>
                    <a:gd name="connsiteX2" fmla="*/ 103419 w 410245"/>
                    <a:gd name="connsiteY2" fmla="*/ 117889 h 268010"/>
                    <a:gd name="connsiteX3" fmla="*/ 103419 w 410245"/>
                    <a:gd name="connsiteY3" fmla="*/ 1440 h 268010"/>
                    <a:gd name="connsiteX4" fmla="*/ 101978 w 410245"/>
                    <a:gd name="connsiteY4" fmla="*/ 0 h 268010"/>
                    <a:gd name="connsiteX5" fmla="*/ 1440 w 410245"/>
                    <a:gd name="connsiteY5" fmla="*/ 0 h 268010"/>
                    <a:gd name="connsiteX6" fmla="*/ 0 w 410245"/>
                    <a:gd name="connsiteY6" fmla="*/ 1440 h 268010"/>
                    <a:gd name="connsiteX7" fmla="*/ 0 w 410245"/>
                    <a:gd name="connsiteY7" fmla="*/ 266570 h 268010"/>
                    <a:gd name="connsiteX8" fmla="*/ 1440 w 410245"/>
                    <a:gd name="connsiteY8" fmla="*/ 268011 h 268010"/>
                    <a:gd name="connsiteX9" fmla="*/ 101978 w 410245"/>
                    <a:gd name="connsiteY9" fmla="*/ 268011 h 268010"/>
                    <a:gd name="connsiteX10" fmla="*/ 103419 w 410245"/>
                    <a:gd name="connsiteY10" fmla="*/ 266570 h 268010"/>
                    <a:gd name="connsiteX11" fmla="*/ 103419 w 410245"/>
                    <a:gd name="connsiteY11" fmla="*/ 237973 h 268010"/>
                    <a:gd name="connsiteX12" fmla="*/ 151356 w 410245"/>
                    <a:gd name="connsiteY12" fmla="*/ 190035 h 268010"/>
                    <a:gd name="connsiteX13" fmla="*/ 258890 w 410245"/>
                    <a:gd name="connsiteY13" fmla="*/ 190035 h 268010"/>
                    <a:gd name="connsiteX14" fmla="*/ 306827 w 410245"/>
                    <a:gd name="connsiteY14" fmla="*/ 237973 h 268010"/>
                    <a:gd name="connsiteX15" fmla="*/ 306827 w 410245"/>
                    <a:gd name="connsiteY15" fmla="*/ 266570 h 268010"/>
                    <a:gd name="connsiteX16" fmla="*/ 308267 w 410245"/>
                    <a:gd name="connsiteY16" fmla="*/ 268011 h 268010"/>
                    <a:gd name="connsiteX17" fmla="*/ 408805 w 410245"/>
                    <a:gd name="connsiteY17" fmla="*/ 268011 h 268010"/>
                    <a:gd name="connsiteX18" fmla="*/ 410246 w 410245"/>
                    <a:gd name="connsiteY18" fmla="*/ 266570 h 268010"/>
                    <a:gd name="connsiteX19" fmla="*/ 410246 w 410245"/>
                    <a:gd name="connsiteY19" fmla="*/ 238247 h 268010"/>
                    <a:gd name="connsiteX20" fmla="*/ 278435 w 410245"/>
                    <a:gd name="connsiteY20" fmla="*/ 119398 h 268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0245" h="268010">
                      <a:moveTo>
                        <a:pt x="278435" y="119398"/>
                      </a:moveTo>
                      <a:lnTo>
                        <a:pt x="104859" y="119329"/>
                      </a:lnTo>
                      <a:cubicBezTo>
                        <a:pt x="104104" y="119329"/>
                        <a:pt x="103419" y="118712"/>
                        <a:pt x="103419" y="117889"/>
                      </a:cubicBezTo>
                      <a:lnTo>
                        <a:pt x="103419" y="1440"/>
                      </a:lnTo>
                      <a:cubicBezTo>
                        <a:pt x="103419" y="686"/>
                        <a:pt x="102801" y="0"/>
                        <a:pt x="101978" y="0"/>
                      </a:cubicBezTo>
                      <a:lnTo>
                        <a:pt x="1440" y="0"/>
                      </a:lnTo>
                      <a:cubicBezTo>
                        <a:pt x="686" y="0"/>
                        <a:pt x="0" y="617"/>
                        <a:pt x="0" y="1440"/>
                      </a:cubicBezTo>
                      <a:lnTo>
                        <a:pt x="0" y="266570"/>
                      </a:lnTo>
                      <a:cubicBezTo>
                        <a:pt x="0" y="267325"/>
                        <a:pt x="617" y="268011"/>
                        <a:pt x="1440" y="268011"/>
                      </a:cubicBezTo>
                      <a:lnTo>
                        <a:pt x="101978" y="268011"/>
                      </a:lnTo>
                      <a:cubicBezTo>
                        <a:pt x="102733" y="268011"/>
                        <a:pt x="103419" y="267393"/>
                        <a:pt x="103419" y="266570"/>
                      </a:cubicBezTo>
                      <a:lnTo>
                        <a:pt x="103419" y="237973"/>
                      </a:lnTo>
                      <a:cubicBezTo>
                        <a:pt x="103419" y="211501"/>
                        <a:pt x="124884" y="190035"/>
                        <a:pt x="151356" y="190035"/>
                      </a:cubicBezTo>
                      <a:lnTo>
                        <a:pt x="258890" y="190035"/>
                      </a:lnTo>
                      <a:cubicBezTo>
                        <a:pt x="285361" y="190035"/>
                        <a:pt x="306827" y="211501"/>
                        <a:pt x="306827" y="237973"/>
                      </a:cubicBezTo>
                      <a:lnTo>
                        <a:pt x="306827" y="266570"/>
                      </a:lnTo>
                      <a:cubicBezTo>
                        <a:pt x="306827" y="267325"/>
                        <a:pt x="307444" y="268011"/>
                        <a:pt x="308267" y="268011"/>
                      </a:cubicBezTo>
                      <a:lnTo>
                        <a:pt x="408805" y="268011"/>
                      </a:lnTo>
                      <a:cubicBezTo>
                        <a:pt x="409560" y="268011"/>
                        <a:pt x="410246" y="267393"/>
                        <a:pt x="410246" y="266570"/>
                      </a:cubicBezTo>
                      <a:lnTo>
                        <a:pt x="410246" y="238247"/>
                      </a:lnTo>
                      <a:cubicBezTo>
                        <a:pt x="410177" y="165003"/>
                        <a:pt x="359702" y="119398"/>
                        <a:pt x="278435" y="1193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39" name="Рисунок 12">
                <a:extLst>
                  <a:ext uri="{FF2B5EF4-FFF2-40B4-BE49-F238E27FC236}">
                    <a16:creationId xmlns:a16="http://schemas.microsoft.com/office/drawing/2014/main" id="{04433585-66C9-9A4A-AEAC-A6B590E56D5B}"/>
                  </a:ext>
                </a:extLst>
              </p:cNvPr>
              <p:cNvGrpSpPr/>
              <p:nvPr/>
            </p:nvGrpSpPr>
            <p:grpSpPr>
              <a:xfrm>
                <a:off x="5486323" y="4593694"/>
                <a:ext cx="1341904" cy="259506"/>
                <a:chOff x="5486323" y="4593694"/>
                <a:chExt cx="1341904" cy="259506"/>
              </a:xfrm>
              <a:solidFill>
                <a:srgbClr val="FFFFFF"/>
              </a:solidFill>
            </p:grpSpPr>
            <p:sp>
              <p:nvSpPr>
                <p:cNvPr id="40" name="Полилиния 39">
                  <a:extLst>
                    <a:ext uri="{FF2B5EF4-FFF2-40B4-BE49-F238E27FC236}">
                      <a16:creationId xmlns:a16="http://schemas.microsoft.com/office/drawing/2014/main" id="{264A3EDA-1302-1D43-B673-2924B80E3C7D}"/>
                    </a:ext>
                  </a:extLst>
                </p:cNvPr>
                <p:cNvSpPr/>
                <p:nvPr/>
              </p:nvSpPr>
              <p:spPr>
                <a:xfrm>
                  <a:off x="5796305" y="4602952"/>
                  <a:ext cx="231731" cy="240784"/>
                </a:xfrm>
                <a:custGeom>
                  <a:avLst/>
                  <a:gdLst>
                    <a:gd name="connsiteX0" fmla="*/ 0 w 231731"/>
                    <a:gd name="connsiteY0" fmla="*/ 0 h 240784"/>
                    <a:gd name="connsiteX1" fmla="*/ 124130 w 231731"/>
                    <a:gd name="connsiteY1" fmla="*/ 0 h 240784"/>
                    <a:gd name="connsiteX2" fmla="*/ 202517 w 231731"/>
                    <a:gd name="connsiteY2" fmla="*/ 25718 h 240784"/>
                    <a:gd name="connsiteX3" fmla="*/ 223914 w 231731"/>
                    <a:gd name="connsiteY3" fmla="*/ 82913 h 240784"/>
                    <a:gd name="connsiteX4" fmla="*/ 174330 w 231731"/>
                    <a:gd name="connsiteY4" fmla="*/ 156842 h 240784"/>
                    <a:gd name="connsiteX5" fmla="*/ 231732 w 231731"/>
                    <a:gd name="connsiteY5" fmla="*/ 240784 h 240784"/>
                    <a:gd name="connsiteX6" fmla="*/ 154716 w 231731"/>
                    <a:gd name="connsiteY6" fmla="*/ 240784 h 240784"/>
                    <a:gd name="connsiteX7" fmla="*/ 106162 w 231731"/>
                    <a:gd name="connsiteY7" fmla="*/ 167884 h 240784"/>
                    <a:gd name="connsiteX8" fmla="*/ 76947 w 231731"/>
                    <a:gd name="connsiteY8" fmla="*/ 167884 h 240784"/>
                    <a:gd name="connsiteX9" fmla="*/ 76947 w 231731"/>
                    <a:gd name="connsiteY9" fmla="*/ 240784 h 240784"/>
                    <a:gd name="connsiteX10" fmla="*/ 0 w 231731"/>
                    <a:gd name="connsiteY10" fmla="*/ 240784 h 240784"/>
                    <a:gd name="connsiteX11" fmla="*/ 0 w 231731"/>
                    <a:gd name="connsiteY11" fmla="*/ 0 h 240784"/>
                    <a:gd name="connsiteX12" fmla="*/ 121044 w 231731"/>
                    <a:gd name="connsiteY12" fmla="*/ 115489 h 240784"/>
                    <a:gd name="connsiteX13" fmla="*/ 156843 w 231731"/>
                    <a:gd name="connsiteY13" fmla="*/ 86274 h 240784"/>
                    <a:gd name="connsiteX14" fmla="*/ 120632 w 231731"/>
                    <a:gd name="connsiteY14" fmla="*/ 57813 h 240784"/>
                    <a:gd name="connsiteX15" fmla="*/ 77015 w 231731"/>
                    <a:gd name="connsiteY15" fmla="*/ 57813 h 240784"/>
                    <a:gd name="connsiteX16" fmla="*/ 77015 w 231731"/>
                    <a:gd name="connsiteY16" fmla="*/ 115489 h 240784"/>
                    <a:gd name="connsiteX17" fmla="*/ 121044 w 231731"/>
                    <a:gd name="connsiteY17" fmla="*/ 115489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31731" h="240784">
                      <a:moveTo>
                        <a:pt x="0" y="0"/>
                      </a:moveTo>
                      <a:lnTo>
                        <a:pt x="124130" y="0"/>
                      </a:lnTo>
                      <a:cubicBezTo>
                        <a:pt x="160957" y="0"/>
                        <a:pt x="186469" y="9533"/>
                        <a:pt x="202517" y="25718"/>
                      </a:cubicBezTo>
                      <a:cubicBezTo>
                        <a:pt x="216713" y="39914"/>
                        <a:pt x="223914" y="58430"/>
                        <a:pt x="223914" y="82913"/>
                      </a:cubicBezTo>
                      <a:cubicBezTo>
                        <a:pt x="223914" y="119741"/>
                        <a:pt x="204369" y="144087"/>
                        <a:pt x="174330" y="156842"/>
                      </a:cubicBezTo>
                      <a:lnTo>
                        <a:pt x="231732" y="240784"/>
                      </a:lnTo>
                      <a:lnTo>
                        <a:pt x="154716" y="240784"/>
                      </a:lnTo>
                      <a:lnTo>
                        <a:pt x="106162" y="167884"/>
                      </a:lnTo>
                      <a:lnTo>
                        <a:pt x="76947" y="167884"/>
                      </a:lnTo>
                      <a:lnTo>
                        <a:pt x="76947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  <a:moveTo>
                        <a:pt x="121044" y="115489"/>
                      </a:moveTo>
                      <a:cubicBezTo>
                        <a:pt x="143675" y="115489"/>
                        <a:pt x="156843" y="104516"/>
                        <a:pt x="156843" y="86274"/>
                      </a:cubicBezTo>
                      <a:cubicBezTo>
                        <a:pt x="156843" y="67346"/>
                        <a:pt x="143058" y="57813"/>
                        <a:pt x="120632" y="57813"/>
                      </a:cubicBezTo>
                      <a:lnTo>
                        <a:pt x="77015" y="57813"/>
                      </a:lnTo>
                      <a:lnTo>
                        <a:pt x="77015" y="115489"/>
                      </a:lnTo>
                      <a:lnTo>
                        <a:pt x="121044" y="1154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1" name="Полилиния 40">
                  <a:extLst>
                    <a:ext uri="{FF2B5EF4-FFF2-40B4-BE49-F238E27FC236}">
                      <a16:creationId xmlns:a16="http://schemas.microsoft.com/office/drawing/2014/main" id="{C2FECD21-5AB4-A644-BA78-87B770E61988}"/>
                    </a:ext>
                  </a:extLst>
                </p:cNvPr>
                <p:cNvSpPr/>
                <p:nvPr/>
              </p:nvSpPr>
              <p:spPr>
                <a:xfrm>
                  <a:off x="6072545" y="4602952"/>
                  <a:ext cx="67071" cy="240784"/>
                </a:xfrm>
                <a:custGeom>
                  <a:avLst/>
                  <a:gdLst>
                    <a:gd name="connsiteX0" fmla="*/ 0 w 67071"/>
                    <a:gd name="connsiteY0" fmla="*/ 0 h 240784"/>
                    <a:gd name="connsiteX1" fmla="*/ 67071 w 67071"/>
                    <a:gd name="connsiteY1" fmla="*/ 0 h 240784"/>
                    <a:gd name="connsiteX2" fmla="*/ 67071 w 67071"/>
                    <a:gd name="connsiteY2" fmla="*/ 240784 h 240784"/>
                    <a:gd name="connsiteX3" fmla="*/ 0 w 67071"/>
                    <a:gd name="connsiteY3" fmla="*/ 240784 h 240784"/>
                    <a:gd name="connsiteX4" fmla="*/ 0 w 67071"/>
                    <a:gd name="connsiteY4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71" h="240784">
                      <a:moveTo>
                        <a:pt x="0" y="0"/>
                      </a:moveTo>
                      <a:lnTo>
                        <a:pt x="67071" y="0"/>
                      </a:lnTo>
                      <a:lnTo>
                        <a:pt x="67071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2" name="Полилиния 41">
                  <a:extLst>
                    <a:ext uri="{FF2B5EF4-FFF2-40B4-BE49-F238E27FC236}">
                      <a16:creationId xmlns:a16="http://schemas.microsoft.com/office/drawing/2014/main" id="{033250EB-602D-D046-B496-260BD399DE22}"/>
                    </a:ext>
                  </a:extLst>
                </p:cNvPr>
                <p:cNvSpPr/>
                <p:nvPr/>
              </p:nvSpPr>
              <p:spPr>
                <a:xfrm>
                  <a:off x="6184742" y="4598014"/>
                  <a:ext cx="235572" cy="250453"/>
                </a:xfrm>
                <a:custGeom>
                  <a:avLst/>
                  <a:gdLst>
                    <a:gd name="connsiteX0" fmla="*/ 0 w 235572"/>
                    <a:gd name="connsiteY0" fmla="*/ 125295 h 250453"/>
                    <a:gd name="connsiteX1" fmla="*/ 129685 w 235572"/>
                    <a:gd name="connsiteY1" fmla="*/ 0 h 250453"/>
                    <a:gd name="connsiteX2" fmla="*/ 227411 w 235572"/>
                    <a:gd name="connsiteY2" fmla="*/ 35182 h 250453"/>
                    <a:gd name="connsiteX3" fmla="*/ 188115 w 235572"/>
                    <a:gd name="connsiteY3" fmla="*/ 82296 h 250453"/>
                    <a:gd name="connsiteX4" fmla="*/ 129891 w 235572"/>
                    <a:gd name="connsiteY4" fmla="*/ 59664 h 250453"/>
                    <a:gd name="connsiteX5" fmla="*/ 68374 w 235572"/>
                    <a:gd name="connsiteY5" fmla="*/ 126324 h 250453"/>
                    <a:gd name="connsiteX6" fmla="*/ 133800 w 235572"/>
                    <a:gd name="connsiteY6" fmla="*/ 192984 h 250453"/>
                    <a:gd name="connsiteX7" fmla="*/ 172273 w 235572"/>
                    <a:gd name="connsiteY7" fmla="*/ 183040 h 250453"/>
                    <a:gd name="connsiteX8" fmla="*/ 172273 w 235572"/>
                    <a:gd name="connsiteY8" fmla="*/ 153825 h 250453"/>
                    <a:gd name="connsiteX9" fmla="*/ 124747 w 235572"/>
                    <a:gd name="connsiteY9" fmla="*/ 153825 h 250453"/>
                    <a:gd name="connsiteX10" fmla="*/ 124747 w 235572"/>
                    <a:gd name="connsiteY10" fmla="*/ 104927 h 250453"/>
                    <a:gd name="connsiteX11" fmla="*/ 235572 w 235572"/>
                    <a:gd name="connsiteY11" fmla="*/ 104927 h 250453"/>
                    <a:gd name="connsiteX12" fmla="*/ 235572 w 235572"/>
                    <a:gd name="connsiteY12" fmla="*/ 213352 h 250453"/>
                    <a:gd name="connsiteX13" fmla="*/ 131056 w 235572"/>
                    <a:gd name="connsiteY13" fmla="*/ 250454 h 250453"/>
                    <a:gd name="connsiteX14" fmla="*/ 0 w 235572"/>
                    <a:gd name="connsiteY14" fmla="*/ 125295 h 250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35572" h="250453">
                      <a:moveTo>
                        <a:pt x="0" y="125295"/>
                      </a:moveTo>
                      <a:cubicBezTo>
                        <a:pt x="0" y="55138"/>
                        <a:pt x="55001" y="0"/>
                        <a:pt x="129685" y="0"/>
                      </a:cubicBezTo>
                      <a:cubicBezTo>
                        <a:pt x="171930" y="0"/>
                        <a:pt x="201900" y="13099"/>
                        <a:pt x="227411" y="35182"/>
                      </a:cubicBezTo>
                      <a:lnTo>
                        <a:pt x="188115" y="82296"/>
                      </a:lnTo>
                      <a:cubicBezTo>
                        <a:pt x="170833" y="67894"/>
                        <a:pt x="153756" y="59664"/>
                        <a:pt x="129891" y="59664"/>
                      </a:cubicBezTo>
                      <a:cubicBezTo>
                        <a:pt x="95258" y="59664"/>
                        <a:pt x="68374" y="88879"/>
                        <a:pt x="68374" y="126324"/>
                      </a:cubicBezTo>
                      <a:cubicBezTo>
                        <a:pt x="68374" y="165209"/>
                        <a:pt x="95532" y="192984"/>
                        <a:pt x="133800" y="192984"/>
                      </a:cubicBezTo>
                      <a:cubicBezTo>
                        <a:pt x="149916" y="192984"/>
                        <a:pt x="162397" y="189487"/>
                        <a:pt x="172273" y="183040"/>
                      </a:cubicBezTo>
                      <a:lnTo>
                        <a:pt x="172273" y="153825"/>
                      </a:lnTo>
                      <a:lnTo>
                        <a:pt x="124747" y="153825"/>
                      </a:lnTo>
                      <a:lnTo>
                        <a:pt x="124747" y="104927"/>
                      </a:lnTo>
                      <a:lnTo>
                        <a:pt x="235572" y="104927"/>
                      </a:lnTo>
                      <a:lnTo>
                        <a:pt x="235572" y="213352"/>
                      </a:lnTo>
                      <a:cubicBezTo>
                        <a:pt x="210061" y="234338"/>
                        <a:pt x="174673" y="250454"/>
                        <a:pt x="131056" y="250454"/>
                      </a:cubicBezTo>
                      <a:cubicBezTo>
                        <a:pt x="56030" y="250454"/>
                        <a:pt x="0" y="198950"/>
                        <a:pt x="0" y="1252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3" name="Полилиния 42">
                  <a:extLst>
                    <a:ext uri="{FF2B5EF4-FFF2-40B4-BE49-F238E27FC236}">
                      <a16:creationId xmlns:a16="http://schemas.microsoft.com/office/drawing/2014/main" id="{A21621F2-073F-2040-8939-DFFF6B6DBAF9}"/>
                    </a:ext>
                  </a:extLst>
                </p:cNvPr>
                <p:cNvSpPr/>
                <p:nvPr/>
              </p:nvSpPr>
              <p:spPr>
                <a:xfrm>
                  <a:off x="6476207" y="4602952"/>
                  <a:ext cx="67071" cy="240784"/>
                </a:xfrm>
                <a:custGeom>
                  <a:avLst/>
                  <a:gdLst>
                    <a:gd name="connsiteX0" fmla="*/ 0 w 67071"/>
                    <a:gd name="connsiteY0" fmla="*/ 0 h 240784"/>
                    <a:gd name="connsiteX1" fmla="*/ 67071 w 67071"/>
                    <a:gd name="connsiteY1" fmla="*/ 0 h 240784"/>
                    <a:gd name="connsiteX2" fmla="*/ 67071 w 67071"/>
                    <a:gd name="connsiteY2" fmla="*/ 240784 h 240784"/>
                    <a:gd name="connsiteX3" fmla="*/ 0 w 67071"/>
                    <a:gd name="connsiteY3" fmla="*/ 240784 h 240784"/>
                    <a:gd name="connsiteX4" fmla="*/ 0 w 67071"/>
                    <a:gd name="connsiteY4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071" h="240784">
                      <a:moveTo>
                        <a:pt x="0" y="0"/>
                      </a:moveTo>
                      <a:lnTo>
                        <a:pt x="67071" y="0"/>
                      </a:lnTo>
                      <a:lnTo>
                        <a:pt x="67071" y="240784"/>
                      </a:lnTo>
                      <a:lnTo>
                        <a:pt x="0" y="24078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4" name="Полилиния 43">
                  <a:extLst>
                    <a:ext uri="{FF2B5EF4-FFF2-40B4-BE49-F238E27FC236}">
                      <a16:creationId xmlns:a16="http://schemas.microsoft.com/office/drawing/2014/main" id="{2FF66A50-FB55-B346-8C90-1734645761B1}"/>
                    </a:ext>
                  </a:extLst>
                </p:cNvPr>
                <p:cNvSpPr/>
                <p:nvPr/>
              </p:nvSpPr>
              <p:spPr>
                <a:xfrm>
                  <a:off x="6600817" y="4602952"/>
                  <a:ext cx="227411" cy="240784"/>
                </a:xfrm>
                <a:custGeom>
                  <a:avLst/>
                  <a:gdLst>
                    <a:gd name="connsiteX0" fmla="*/ 0 w 227411"/>
                    <a:gd name="connsiteY0" fmla="*/ 0 h 240784"/>
                    <a:gd name="connsiteX1" fmla="*/ 62202 w 227411"/>
                    <a:gd name="connsiteY1" fmla="*/ 0 h 240784"/>
                    <a:gd name="connsiteX2" fmla="*/ 161369 w 227411"/>
                    <a:gd name="connsiteY2" fmla="*/ 127216 h 240784"/>
                    <a:gd name="connsiteX3" fmla="*/ 161369 w 227411"/>
                    <a:gd name="connsiteY3" fmla="*/ 0 h 240784"/>
                    <a:gd name="connsiteX4" fmla="*/ 227412 w 227411"/>
                    <a:gd name="connsiteY4" fmla="*/ 0 h 240784"/>
                    <a:gd name="connsiteX5" fmla="*/ 227412 w 227411"/>
                    <a:gd name="connsiteY5" fmla="*/ 240784 h 240784"/>
                    <a:gd name="connsiteX6" fmla="*/ 168981 w 227411"/>
                    <a:gd name="connsiteY6" fmla="*/ 240784 h 240784"/>
                    <a:gd name="connsiteX7" fmla="*/ 66111 w 227411"/>
                    <a:gd name="connsiteY7" fmla="*/ 108700 h 240784"/>
                    <a:gd name="connsiteX8" fmla="*/ 66111 w 227411"/>
                    <a:gd name="connsiteY8" fmla="*/ 240784 h 240784"/>
                    <a:gd name="connsiteX9" fmla="*/ 69 w 227411"/>
                    <a:gd name="connsiteY9" fmla="*/ 240784 h 240784"/>
                    <a:gd name="connsiteX10" fmla="*/ 69 w 227411"/>
                    <a:gd name="connsiteY10" fmla="*/ 0 h 240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7411" h="240784">
                      <a:moveTo>
                        <a:pt x="0" y="0"/>
                      </a:moveTo>
                      <a:lnTo>
                        <a:pt x="62202" y="0"/>
                      </a:lnTo>
                      <a:lnTo>
                        <a:pt x="161369" y="127216"/>
                      </a:lnTo>
                      <a:lnTo>
                        <a:pt x="161369" y="0"/>
                      </a:lnTo>
                      <a:lnTo>
                        <a:pt x="227412" y="0"/>
                      </a:lnTo>
                      <a:lnTo>
                        <a:pt x="227412" y="240784"/>
                      </a:lnTo>
                      <a:lnTo>
                        <a:pt x="168981" y="240784"/>
                      </a:lnTo>
                      <a:lnTo>
                        <a:pt x="66111" y="108700"/>
                      </a:lnTo>
                      <a:lnTo>
                        <a:pt x="66111" y="240784"/>
                      </a:lnTo>
                      <a:lnTo>
                        <a:pt x="69" y="240784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45" name="Полилиния 44">
                  <a:extLst>
                    <a:ext uri="{FF2B5EF4-FFF2-40B4-BE49-F238E27FC236}">
                      <a16:creationId xmlns:a16="http://schemas.microsoft.com/office/drawing/2014/main" id="{679604EA-A089-AD46-AD8C-53497ADFD382}"/>
                    </a:ext>
                  </a:extLst>
                </p:cNvPr>
                <p:cNvSpPr/>
                <p:nvPr/>
              </p:nvSpPr>
              <p:spPr>
                <a:xfrm>
                  <a:off x="5486323" y="4593694"/>
                  <a:ext cx="259506" cy="259506"/>
                </a:xfrm>
                <a:custGeom>
                  <a:avLst/>
                  <a:gdLst>
                    <a:gd name="connsiteX0" fmla="*/ 129753 w 259506"/>
                    <a:gd name="connsiteY0" fmla="*/ 0 h 259506"/>
                    <a:gd name="connsiteX1" fmla="*/ 0 w 259506"/>
                    <a:gd name="connsiteY1" fmla="*/ 129753 h 259506"/>
                    <a:gd name="connsiteX2" fmla="*/ 129753 w 259506"/>
                    <a:gd name="connsiteY2" fmla="*/ 259506 h 259506"/>
                    <a:gd name="connsiteX3" fmla="*/ 259507 w 259506"/>
                    <a:gd name="connsiteY3" fmla="*/ 129753 h 259506"/>
                    <a:gd name="connsiteX4" fmla="*/ 129753 w 259506"/>
                    <a:gd name="connsiteY4" fmla="*/ 0 h 259506"/>
                    <a:gd name="connsiteX5" fmla="*/ 129753 w 259506"/>
                    <a:gd name="connsiteY5" fmla="*/ 198813 h 259506"/>
                    <a:gd name="connsiteX6" fmla="*/ 67551 w 259506"/>
                    <a:gd name="connsiteY6" fmla="*/ 129753 h 259506"/>
                    <a:gd name="connsiteX7" fmla="*/ 129753 w 259506"/>
                    <a:gd name="connsiteY7" fmla="*/ 60693 h 259506"/>
                    <a:gd name="connsiteX8" fmla="*/ 191955 w 259506"/>
                    <a:gd name="connsiteY8" fmla="*/ 129753 h 259506"/>
                    <a:gd name="connsiteX9" fmla="*/ 129753 w 259506"/>
                    <a:gd name="connsiteY9" fmla="*/ 198813 h 259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9506" h="259506">
                      <a:moveTo>
                        <a:pt x="129753" y="0"/>
                      </a:moveTo>
                      <a:cubicBezTo>
                        <a:pt x="58087" y="0"/>
                        <a:pt x="0" y="58087"/>
                        <a:pt x="0" y="129753"/>
                      </a:cubicBezTo>
                      <a:cubicBezTo>
                        <a:pt x="0" y="201419"/>
                        <a:pt x="58087" y="259506"/>
                        <a:pt x="129753" y="259506"/>
                      </a:cubicBezTo>
                      <a:cubicBezTo>
                        <a:pt x="201419" y="259506"/>
                        <a:pt x="259507" y="201419"/>
                        <a:pt x="259507" y="129753"/>
                      </a:cubicBezTo>
                      <a:cubicBezTo>
                        <a:pt x="259507" y="58087"/>
                        <a:pt x="201419" y="0"/>
                        <a:pt x="129753" y="0"/>
                      </a:cubicBezTo>
                      <a:close/>
                      <a:moveTo>
                        <a:pt x="129753" y="198813"/>
                      </a:moveTo>
                      <a:cubicBezTo>
                        <a:pt x="95395" y="198813"/>
                        <a:pt x="67551" y="164112"/>
                        <a:pt x="67551" y="129753"/>
                      </a:cubicBezTo>
                      <a:cubicBezTo>
                        <a:pt x="67551" y="95395"/>
                        <a:pt x="95395" y="60693"/>
                        <a:pt x="129753" y="60693"/>
                      </a:cubicBezTo>
                      <a:cubicBezTo>
                        <a:pt x="164112" y="60693"/>
                        <a:pt x="191955" y="95395"/>
                        <a:pt x="191955" y="129753"/>
                      </a:cubicBezTo>
                      <a:cubicBezTo>
                        <a:pt x="191955" y="164112"/>
                        <a:pt x="164112" y="198813"/>
                        <a:pt x="129753" y="1988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8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  <p:grpSp>
          <p:nvGrpSpPr>
            <p:cNvPr id="46" name="Рисунок 12">
              <a:extLst>
                <a:ext uri="{FF2B5EF4-FFF2-40B4-BE49-F238E27FC236}">
                  <a16:creationId xmlns:a16="http://schemas.microsoft.com/office/drawing/2014/main" id="{04433585-66C9-9A4A-AEAC-A6B590E56D5B}"/>
                </a:ext>
              </a:extLst>
            </p:cNvPr>
            <p:cNvGrpSpPr/>
            <p:nvPr/>
          </p:nvGrpSpPr>
          <p:grpSpPr>
            <a:xfrm>
              <a:off x="5282929" y="2352849"/>
              <a:ext cx="1567434" cy="1286519"/>
              <a:chOff x="5282929" y="2352849"/>
              <a:chExt cx="1567434" cy="1286519"/>
            </a:xfrm>
            <a:solidFill>
              <a:srgbClr val="FFFFFF"/>
            </a:solidFill>
          </p:grpSpPr>
          <p:sp>
            <p:nvSpPr>
              <p:cNvPr id="47" name="Полилиния 46">
                <a:extLst>
                  <a:ext uri="{FF2B5EF4-FFF2-40B4-BE49-F238E27FC236}">
                    <a16:creationId xmlns:a16="http://schemas.microsoft.com/office/drawing/2014/main" id="{75CBA2C0-7C41-EF4A-8A80-16A6F29EDE83}"/>
                  </a:ext>
                </a:extLst>
              </p:cNvPr>
              <p:cNvSpPr/>
              <p:nvPr/>
            </p:nvSpPr>
            <p:spPr>
              <a:xfrm>
                <a:off x="5282929" y="2352849"/>
                <a:ext cx="1567434" cy="1286519"/>
              </a:xfrm>
              <a:custGeom>
                <a:avLst/>
                <a:gdLst>
                  <a:gd name="connsiteX0" fmla="*/ 349264 w 1567434"/>
                  <a:gd name="connsiteY0" fmla="*/ 283503 h 1286519"/>
                  <a:gd name="connsiteX1" fmla="*/ 235489 w 1567434"/>
                  <a:gd name="connsiteY1" fmla="*/ 308672 h 1286519"/>
                  <a:gd name="connsiteX2" fmla="*/ 8147 w 1567434"/>
                  <a:gd name="connsiteY2" fmla="*/ 530528 h 1286519"/>
                  <a:gd name="connsiteX3" fmla="*/ 166292 w 1567434"/>
                  <a:gd name="connsiteY3" fmla="*/ 685039 h 1286519"/>
                  <a:gd name="connsiteX4" fmla="*/ 222734 w 1567434"/>
                  <a:gd name="connsiteY4" fmla="*/ 961417 h 1286519"/>
                  <a:gd name="connsiteX5" fmla="*/ 405156 w 1567434"/>
                  <a:gd name="connsiteY5" fmla="*/ 1050776 h 1286519"/>
                  <a:gd name="connsiteX6" fmla="*/ 1560524 w 1567434"/>
                  <a:gd name="connsiteY6" fmla="*/ 800802 h 1286519"/>
                  <a:gd name="connsiteX7" fmla="*/ 349264 w 1567434"/>
                  <a:gd name="connsiteY7" fmla="*/ 283503 h 1286519"/>
                  <a:gd name="connsiteX8" fmla="*/ 367986 w 1567434"/>
                  <a:gd name="connsiteY8" fmla="*/ 648349 h 1286519"/>
                  <a:gd name="connsiteX9" fmla="*/ 1423570 w 1567434"/>
                  <a:gd name="connsiteY9" fmla="*/ 492809 h 1286519"/>
                  <a:gd name="connsiteX10" fmla="*/ 367986 w 1567434"/>
                  <a:gd name="connsiteY10" fmla="*/ 648349 h 128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7434" h="1286519">
                    <a:moveTo>
                      <a:pt x="349264" y="283503"/>
                    </a:moveTo>
                    <a:cubicBezTo>
                      <a:pt x="334588" y="303666"/>
                      <a:pt x="288365" y="273079"/>
                      <a:pt x="235489" y="308672"/>
                    </a:cubicBezTo>
                    <a:cubicBezTo>
                      <a:pt x="181860" y="344814"/>
                      <a:pt x="79881" y="456462"/>
                      <a:pt x="8147" y="530528"/>
                    </a:cubicBezTo>
                    <a:cubicBezTo>
                      <a:pt x="-32247" y="572225"/>
                      <a:pt x="86602" y="754168"/>
                      <a:pt x="166292" y="685039"/>
                    </a:cubicBezTo>
                    <a:cubicBezTo>
                      <a:pt x="233364" y="626815"/>
                      <a:pt x="162520" y="898872"/>
                      <a:pt x="222734" y="961417"/>
                    </a:cubicBezTo>
                    <a:cubicBezTo>
                      <a:pt x="271631" y="1012166"/>
                      <a:pt x="345217" y="988574"/>
                      <a:pt x="405156" y="1050776"/>
                    </a:cubicBezTo>
                    <a:cubicBezTo>
                      <a:pt x="753200" y="1411713"/>
                      <a:pt x="1475005" y="1380646"/>
                      <a:pt x="1560524" y="800802"/>
                    </a:cubicBezTo>
                    <a:cubicBezTo>
                      <a:pt x="1652421" y="177204"/>
                      <a:pt x="805458" y="-343318"/>
                      <a:pt x="349264" y="283503"/>
                    </a:cubicBezTo>
                    <a:close/>
                    <a:moveTo>
                      <a:pt x="367986" y="648349"/>
                    </a:moveTo>
                    <a:cubicBezTo>
                      <a:pt x="302835" y="-1447"/>
                      <a:pt x="1231957" y="-197037"/>
                      <a:pt x="1423570" y="492809"/>
                    </a:cubicBezTo>
                    <a:cubicBezTo>
                      <a:pt x="1638156" y="1265706"/>
                      <a:pt x="435194" y="1318581"/>
                      <a:pt x="367986" y="6483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48" name="Полилиния 47">
                <a:extLst>
                  <a:ext uri="{FF2B5EF4-FFF2-40B4-BE49-F238E27FC236}">
                    <a16:creationId xmlns:a16="http://schemas.microsoft.com/office/drawing/2014/main" id="{74569F3B-8AA7-BD4E-9DC2-4B83BADD0830}"/>
                  </a:ext>
                </a:extLst>
              </p:cNvPr>
              <p:cNvSpPr/>
              <p:nvPr/>
            </p:nvSpPr>
            <p:spPr>
              <a:xfrm>
                <a:off x="5863615" y="2636302"/>
                <a:ext cx="725179" cy="700153"/>
              </a:xfrm>
              <a:custGeom>
                <a:avLst/>
                <a:gdLst>
                  <a:gd name="connsiteX0" fmla="*/ 369407 w 725179"/>
                  <a:gd name="connsiteY0" fmla="*/ 699634 h 700153"/>
                  <a:gd name="connsiteX1" fmla="*/ 721908 w 725179"/>
                  <a:gd name="connsiteY1" fmla="*/ 440471 h 700153"/>
                  <a:gd name="connsiteX2" fmla="*/ 509448 w 725179"/>
                  <a:gd name="connsiteY2" fmla="*/ 50593 h 700153"/>
                  <a:gd name="connsiteX3" fmla="*/ 17386 w 725179"/>
                  <a:gd name="connsiteY3" fmla="*/ 230067 h 700153"/>
                  <a:gd name="connsiteX4" fmla="*/ 369407 w 725179"/>
                  <a:gd name="connsiteY4" fmla="*/ 699634 h 700153"/>
                  <a:gd name="connsiteX5" fmla="*/ 298633 w 725179"/>
                  <a:gd name="connsiteY5" fmla="*/ 256333 h 700153"/>
                  <a:gd name="connsiteX6" fmla="*/ 143025 w 725179"/>
                  <a:gd name="connsiteY6" fmla="*/ 403369 h 700153"/>
                  <a:gd name="connsiteX7" fmla="*/ 277304 w 725179"/>
                  <a:gd name="connsiteY7" fmla="*/ 572213 h 700153"/>
                  <a:gd name="connsiteX8" fmla="*/ 493468 w 725179"/>
                  <a:gd name="connsiteY8" fmla="*/ 455010 h 700153"/>
                  <a:gd name="connsiteX9" fmla="*/ 298633 w 725179"/>
                  <a:gd name="connsiteY9" fmla="*/ 256333 h 70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5179" h="700153">
                    <a:moveTo>
                      <a:pt x="369407" y="699634"/>
                    </a:moveTo>
                    <a:cubicBezTo>
                      <a:pt x="572678" y="709578"/>
                      <a:pt x="701815" y="574956"/>
                      <a:pt x="721908" y="440471"/>
                    </a:cubicBezTo>
                    <a:cubicBezTo>
                      <a:pt x="742002" y="305985"/>
                      <a:pt x="669308" y="134329"/>
                      <a:pt x="509448" y="50593"/>
                    </a:cubicBezTo>
                    <a:cubicBezTo>
                      <a:pt x="349656" y="-33143"/>
                      <a:pt x="100642" y="-37463"/>
                      <a:pt x="17386" y="230067"/>
                    </a:cubicBezTo>
                    <a:cubicBezTo>
                      <a:pt x="-65870" y="497666"/>
                      <a:pt x="166067" y="689759"/>
                      <a:pt x="369407" y="699634"/>
                    </a:cubicBezTo>
                    <a:close/>
                    <a:moveTo>
                      <a:pt x="298633" y="256333"/>
                    </a:moveTo>
                    <a:cubicBezTo>
                      <a:pt x="197066" y="266003"/>
                      <a:pt x="143025" y="338561"/>
                      <a:pt x="143025" y="403369"/>
                    </a:cubicBezTo>
                    <a:cubicBezTo>
                      <a:pt x="143025" y="468177"/>
                      <a:pt x="191854" y="543958"/>
                      <a:pt x="277304" y="572213"/>
                    </a:cubicBezTo>
                    <a:cubicBezTo>
                      <a:pt x="362755" y="600399"/>
                      <a:pt x="493468" y="577699"/>
                      <a:pt x="493468" y="455010"/>
                    </a:cubicBezTo>
                    <a:cubicBezTo>
                      <a:pt x="493468" y="332183"/>
                      <a:pt x="400131" y="246663"/>
                      <a:pt x="298633" y="256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274B115-49C6-1A75-ABD6-5A8BD565E7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193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42900" y="3071813"/>
            <a:ext cx="9331325" cy="145891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lnSpc>
                <a:spcPts val="5800"/>
              </a:lnSpc>
              <a:spcAft>
                <a:spcPts val="3600"/>
              </a:spcAft>
            </a:pPr>
            <a:r>
              <a:rPr lang="ru-RU" sz="5400" b="1" dirty="0">
                <a:solidFill>
                  <a:srgbClr val="CD362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Почему важно</a:t>
            </a:r>
            <a:br>
              <a:rPr lang="ru-RU" sz="5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</a:br>
            <a:r>
              <a:rPr lang="ru-RU" sz="5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  <a:cs typeface="Arial" panose="020B0604020202020204" pitchFamily="34" charset="0"/>
              </a:rPr>
              <a:t>защищать веб-приложения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C4BBBC-DADB-74A2-748A-662160B9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582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D0FE613C-9697-F22B-680D-50F70AF37E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" dirty="0">
                <a:latin typeface="TT Hoves"/>
              </a:rPr>
              <a:t>Positive Technologies application firewall</a:t>
            </a:r>
            <a:endParaRPr lang="ru-RU" dirty="0">
              <a:latin typeface="TT Hove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70CE2-1547-1B43-A112-1A2E8712AEE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8582" y="732488"/>
            <a:ext cx="7622437" cy="1154827"/>
          </a:xfrm>
        </p:spPr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/>
              </a:rPr>
              <a:t>Веб недостаточно защищен</a:t>
            </a:r>
          </a:p>
        </p:txBody>
      </p:sp>
      <p:pic>
        <p:nvPicPr>
          <p:cNvPr id="3" name="Рисунок 2" descr="Рисунок 2">
            <a:extLst>
              <a:ext uri="{FF2B5EF4-FFF2-40B4-BE49-F238E27FC236}">
                <a16:creationId xmlns:a16="http://schemas.microsoft.com/office/drawing/2014/main" id="{CC0C7E38-0C79-B741-ABF1-A8DAC3F589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0912" y="2485147"/>
            <a:ext cx="6692276" cy="33515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D3295893-D1BE-1346-B8FF-5F34EC8337A3}"/>
              </a:ext>
            </a:extLst>
          </p:cNvPr>
          <p:cNvSpPr txBox="1"/>
          <p:nvPr/>
        </p:nvSpPr>
        <p:spPr>
          <a:xfrm>
            <a:off x="6402097" y="1832288"/>
            <a:ext cx="519721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200">
                <a:solidFill>
                  <a:srgbClr val="404040"/>
                </a:solidFill>
              </a:defRPr>
            </a:lvl1pPr>
          </a:lstStyle>
          <a:p>
            <a:pPr lvl="0" algn="l" hangingPunct="0">
              <a:spcBef>
                <a:spcPts val="1200"/>
              </a:spcBef>
              <a:defRPr/>
            </a:pPr>
            <a:r>
              <a:rPr lang="ru-RU" sz="2000" b="1" kern="0" dirty="0">
                <a:solidFill>
                  <a:srgbClr val="414041"/>
                </a:solidFill>
                <a:latin typeface="TT Hoves" panose="02000503030000020004"/>
                <a:sym typeface="Arial"/>
              </a:rPr>
              <a:t>Приложения с разными уровнями защищенности: </a:t>
            </a:r>
            <a:r>
              <a:rPr lang="ru-RU" sz="2000" kern="0" dirty="0">
                <a:solidFill>
                  <a:srgbClr val="414041"/>
                </a:solidFill>
                <a:latin typeface="TT Hoves" panose="02000503030000020004"/>
                <a:cs typeface="Arial" panose="020B0604020202020204" pitchFamily="34" charset="0"/>
                <a:sym typeface="Arial"/>
              </a:rPr>
              <a:t>распределение по отраслям</a:t>
            </a:r>
          </a:p>
        </p:txBody>
      </p:sp>
      <p:sp>
        <p:nvSpPr>
          <p:cNvPr id="6" name="имеют критически опасные уязвимости">
            <a:extLst>
              <a:ext uri="{FF2B5EF4-FFF2-40B4-BE49-F238E27FC236}">
                <a16:creationId xmlns:a16="http://schemas.microsoft.com/office/drawing/2014/main" id="{81D81F1A-6178-9A46-B24B-1B8786CD3F8C}"/>
              </a:ext>
            </a:extLst>
          </p:cNvPr>
          <p:cNvSpPr txBox="1"/>
          <p:nvPr/>
        </p:nvSpPr>
        <p:spPr>
          <a:xfrm>
            <a:off x="442427" y="1923293"/>
            <a:ext cx="375051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lvl="3" hangingPunct="0">
              <a:defRPr>
                <a:solidFill>
                  <a:srgbClr val="414041"/>
                </a:solidFill>
              </a:defRPr>
            </a:pPr>
            <a:r>
              <a:rPr lang="ru-RU" sz="2000" b="1" kern="0" dirty="0">
                <a:solidFill>
                  <a:srgbClr val="CD362B"/>
                </a:solidFill>
                <a:latin typeface="TT Hoves"/>
                <a:cs typeface="Arial Black" panose="020B0604020202020204" pitchFamily="34" charset="0"/>
                <a:sym typeface="Arial Black"/>
              </a:rPr>
              <a:t>50</a:t>
            </a:r>
            <a:r>
              <a:rPr lang="en-US" sz="2000" b="1" kern="0" dirty="0">
                <a:solidFill>
                  <a:srgbClr val="CD362B"/>
                </a:solidFill>
                <a:latin typeface="TT Hoves"/>
                <a:cs typeface="Arial Black" panose="020B0604020202020204" pitchFamily="34" charset="0"/>
                <a:sym typeface="Arial Black"/>
              </a:rPr>
              <a:t>% </a:t>
            </a:r>
            <a:r>
              <a:rPr lang="ru-RU" sz="2000" b="1" kern="0" dirty="0">
                <a:solidFill>
                  <a:srgbClr val="CD362B"/>
                </a:solidFill>
                <a:latin typeface="TT Hoves"/>
                <a:sym typeface="Arial Black"/>
              </a:rPr>
              <a:t>веб-приложений</a:t>
            </a:r>
            <a:r>
              <a:rPr lang="ru-RU" sz="2000" b="1" dirty="0">
                <a:latin typeface="TT Hoves"/>
                <a:sym typeface="Arial Black"/>
              </a:rPr>
              <a:t>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cs typeface="Arial"/>
                <a:sym typeface="Arial"/>
              </a:rPr>
              <a:t>имеют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cs typeface="Arial"/>
                <a:sym typeface="Arial"/>
              </a:rPr>
              <a:t>критически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TT Hoves"/>
                <a:cs typeface="Arial"/>
                <a:sym typeface="Arial"/>
              </a:rPr>
              <a:t> опасные уязвимости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DF868686-A7C4-DE44-A8A2-EB9025F0AE43}"/>
              </a:ext>
            </a:extLst>
          </p:cNvPr>
          <p:cNvSpPr txBox="1"/>
          <p:nvPr/>
        </p:nvSpPr>
        <p:spPr>
          <a:xfrm>
            <a:off x="401628" y="5836735"/>
            <a:ext cx="6488917" cy="27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BFBFBF"/>
                </a:solidFill>
              </a:defRPr>
            </a:pPr>
            <a:r>
              <a:rPr kumimoji="0" sz="1050" b="0" i="0" u="sng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T Hoves" panose="02000503030000020004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Уязвимости и угрозы веб-приложений в 2019 году</a:t>
            </a:r>
            <a:r>
              <a:rPr kumimoji="0" sz="105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T Hoves" panose="02000503030000020004"/>
                <a:cs typeface="Arial"/>
                <a:sym typeface="Arial"/>
              </a:rPr>
              <a:t>, Positive Technologies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D9C382A-4EB2-0544-AC16-DF0FFEDBEB95}"/>
              </a:ext>
            </a:extLst>
          </p:cNvPr>
          <p:cNvSpPr/>
          <p:nvPr/>
        </p:nvSpPr>
        <p:spPr>
          <a:xfrm>
            <a:off x="393215" y="4074424"/>
            <a:ext cx="39794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D362B"/>
                </a:solidFill>
                <a:latin typeface="TT Hoves" panose="02000503030000020004"/>
                <a:cs typeface="Arial Black" panose="020B0604020202020204" pitchFamily="34" charset="0"/>
                <a:sym typeface="Arial Black"/>
              </a:rPr>
              <a:t>Четыре</a:t>
            </a:r>
            <a:r>
              <a:rPr lang="ru-RU" sz="2000" b="1" dirty="0">
                <a:latin typeface="TT Hoves" panose="02000503030000020004"/>
                <a:cs typeface="Arial Black" panose="020B0604020202020204" pitchFamily="34" charset="0"/>
                <a:sym typeface="Arial Black"/>
              </a:rPr>
              <a:t> </a:t>
            </a:r>
            <a:r>
              <a:rPr lang="ru-RU" sz="2000" b="1" dirty="0">
                <a:solidFill>
                  <a:srgbClr val="CD362B"/>
                </a:solidFill>
                <a:latin typeface="TT Hoves" panose="02000503030000020004"/>
                <a:cs typeface="Arial Black" panose="020B0604020202020204" pitchFamily="34" charset="0"/>
                <a:sym typeface="Arial Black"/>
              </a:rPr>
              <a:t>критически </a:t>
            </a:r>
            <a:r>
              <a:rPr lang="ru-RU" sz="2000" b="1" kern="0" dirty="0">
                <a:solidFill>
                  <a:srgbClr val="CD362B"/>
                </a:solidFill>
                <a:latin typeface="TT Hoves" panose="02000503030000020004"/>
                <a:cs typeface="Arial Black" panose="020B0604020202020204" pitchFamily="34" charset="0"/>
                <a:sym typeface="Arial Black"/>
              </a:rPr>
              <a:t>опасные уязвимости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</a:rPr>
              <a:t>в среднем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имеет каждое веб-приложение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1BCED83-4C23-4F42-A86F-71EAA34CED46}"/>
              </a:ext>
            </a:extLst>
          </p:cNvPr>
          <p:cNvSpPr/>
          <p:nvPr/>
        </p:nvSpPr>
        <p:spPr>
          <a:xfrm>
            <a:off x="393215" y="2995907"/>
            <a:ext cx="3979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D362B"/>
                </a:solidFill>
                <a:latin typeface="TT Hoves" panose="02000503030000020004"/>
                <a:cs typeface="Arial Black" panose="020B0604020202020204" pitchFamily="34" charset="0"/>
                <a:sym typeface="Arial Black"/>
              </a:rPr>
              <a:t>Каждая</a:t>
            </a:r>
            <a:r>
              <a:rPr lang="ru-RU" sz="2000" b="1" dirty="0">
                <a:latin typeface="TT Hoves" panose="02000503030000020004"/>
                <a:cs typeface="Arial Black" panose="020B0604020202020204" pitchFamily="34" charset="0"/>
                <a:sym typeface="Arial Black"/>
              </a:rPr>
              <a:t> </a:t>
            </a:r>
            <a:r>
              <a:rPr lang="ru-RU" sz="2000" b="1" dirty="0">
                <a:solidFill>
                  <a:srgbClr val="CD362B"/>
                </a:solidFill>
                <a:latin typeface="TT Hoves" panose="02000503030000020004"/>
                <a:cs typeface="Arial Black" panose="020B0604020202020204" pitchFamily="34" charset="0"/>
                <a:sym typeface="Arial Black"/>
              </a:rPr>
              <a:t>пятая</a:t>
            </a:r>
            <a:r>
              <a:rPr lang="ru-RU" sz="2000" b="1" dirty="0">
                <a:latin typeface="TT Hoves" panose="02000503030000020004"/>
                <a:cs typeface="Arial Black" panose="020B0604020202020204" pitchFamily="34" charset="0"/>
                <a:sym typeface="Arial Black"/>
              </a:rPr>
              <a:t> </a:t>
            </a:r>
            <a:r>
              <a:rPr lang="ru-RU" sz="2000" b="1" kern="0" dirty="0">
                <a:solidFill>
                  <a:srgbClr val="CD362B"/>
                </a:solidFill>
                <a:latin typeface="TT Hoves" panose="02000503030000020004"/>
                <a:sym typeface="Arial Black"/>
              </a:rPr>
              <a:t>атака</a:t>
            </a:r>
            <a:r>
              <a:rPr lang="ru-RU" sz="2000" kern="0" dirty="0">
                <a:solidFill>
                  <a:srgbClr val="CD362B"/>
                </a:solidFill>
                <a:latin typeface="TT Hoves" panose="02000503030000020004"/>
                <a:sym typeface="Arial Black"/>
              </a:rPr>
              <a:t> </a:t>
            </a:r>
            <a:r>
              <a:rPr lang="ru-RU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T Hoves" panose="02000503030000020004"/>
                <a:cs typeface="Arial"/>
                <a:sym typeface="Arial"/>
              </a:rPr>
              <a:t>направлена на веб-приложения</a:t>
            </a:r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3686D316-6E9D-0948-A24E-9ED79239346E}"/>
              </a:ext>
            </a:extLst>
          </p:cNvPr>
          <p:cNvCxnSpPr/>
          <p:nvPr/>
        </p:nvCxnSpPr>
        <p:spPr>
          <a:xfrm>
            <a:off x="490527" y="2837919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59173C5-8481-C542-8315-C3A484EDEF8E}"/>
              </a:ext>
            </a:extLst>
          </p:cNvPr>
          <p:cNvCxnSpPr/>
          <p:nvPr/>
        </p:nvCxnSpPr>
        <p:spPr>
          <a:xfrm>
            <a:off x="490527" y="3912069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AC3C7832-BC13-EF42-9B6B-469547A1ACA3}"/>
              </a:ext>
            </a:extLst>
          </p:cNvPr>
          <p:cNvCxnSpPr/>
          <p:nvPr/>
        </p:nvCxnSpPr>
        <p:spPr>
          <a:xfrm>
            <a:off x="490527" y="1768900"/>
            <a:ext cx="1236789" cy="0"/>
          </a:xfrm>
          <a:prstGeom prst="line">
            <a:avLst/>
          </a:prstGeom>
          <a:ln w="19050">
            <a:solidFill>
              <a:srgbClr val="B2B6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C3C483B-93DE-3162-1844-B51E6477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21586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B7D1ACBF7C3624F8D01CF61A2555B93" ma:contentTypeVersion="13" ma:contentTypeDescription="Создание документа." ma:contentTypeScope="" ma:versionID="8023d3bf8a8b7d7f0c95d900be58e235">
  <xsd:schema xmlns:xsd="http://www.w3.org/2001/XMLSchema" xmlns:xs="http://www.w3.org/2001/XMLSchema" xmlns:p="http://schemas.microsoft.com/office/2006/metadata/properties" xmlns:ns2="de0236fc-4b15-42bf-83b2-2759dc3ae03e" xmlns:ns3="c126f4be-b599-44f5-b136-d791e7aa15ef" xmlns:ns4="2acbbb4f-e01d-4aeb-8d13-f8d0b3ba8855" targetNamespace="http://schemas.microsoft.com/office/2006/metadata/properties" ma:root="true" ma:fieldsID="ce8222e81d2f3ee3067b44d3f7417fbb" ns2:_="" ns3:_="" ns4:_="">
    <xsd:import namespace="de0236fc-4b15-42bf-83b2-2759dc3ae03e"/>
    <xsd:import namespace="c126f4be-b599-44f5-b136-d791e7aa15ef"/>
    <xsd:import namespace="2acbbb4f-e01d-4aeb-8d13-f8d0b3ba885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PT_ShouldBePublished" minOccurs="0"/>
                <xsd:element ref="ns3:PT_PartnerFriendlyName" minOccurs="0"/>
                <xsd:element ref="ns4:Описание" minOccurs="0"/>
                <xsd:element ref="ns3:pHidden" minOccurs="0"/>
                <xsd:element ref="ns3:dHidden" minOccurs="0"/>
                <xsd:element ref="ns3:nHidden" minOccurs="0"/>
                <xsd:element ref="ns3:tHidden" minOccurs="0"/>
                <xsd:element ref="ns3:tppHidden" minOccurs="0"/>
                <xsd:element ref="ns4:SharedWithUsers" minOccurs="0"/>
                <xsd:element ref="ns3:_x041a__x043e__x043d__x0444__x0438__x0434__x0435__x043d__x0446__x0438__x0430__x043b__x044c__x043d__x044b__x0439_" minOccurs="0"/>
                <xsd:element ref="ns4:kHidd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0236fc-4b15-42bf-83b2-2759dc3ae03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Значение идентификатора документа" ma:description="Значение идентификатора документа, присвоенного данному элементу." ma:internalName="_dlc_DocId" ma:readOnly="true">
      <xsd:simpleType>
        <xsd:restriction base="dms:Text"/>
      </xsd:simpleType>
    </xsd:element>
    <xsd:element name="_dlc_DocIdUrl" ma:index="9" nillable="true" ma:displayName="Идентификатор документа" ma:description="Постоянная ссылка на этот документ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26f4be-b599-44f5-b136-d791e7aa15ef" elementFormDefault="qualified">
    <xsd:import namespace="http://schemas.microsoft.com/office/2006/documentManagement/types"/>
    <xsd:import namespace="http://schemas.microsoft.com/office/infopath/2007/PartnerControls"/>
    <xsd:element name="PT_ShouldBePublished" ma:index="11" nillable="true" ma:displayName="Публиковать на партнерском портале?" ma:default="0" ma:description="При публикации убедитесь, что это финальная версия документа." ma:internalName="_x041f__x0443__x0431__x043b__x0438__x043a__x043e__x0432__x0430__x0442__x044c__x0020__x043d__x0430__x0020__x043f__x0430__x0440__x0442__x043d__x0435__x0440__x0441__x043a__x043e__x043c__x0020__x043f__x043e__x0440__x0442__x0430__x043b__x0435_">
      <xsd:simpleType>
        <xsd:restriction base="dms:Boolean"/>
      </xsd:simpleType>
    </xsd:element>
    <xsd:element name="PT_PartnerFriendlyName" ma:index="12" nillable="true" ma:displayName="Название документа на ПП" ma:internalName="_x041d__x0430__x0437__x0432__x0430__x043d__x0438__x0435__x0020__x0434__x043e__x043a__x0443__x043c__x0435__x043d__x0442__x0430__x0020__x043d__x0430__x0020__x041f__x041f_">
      <xsd:simpleType>
        <xsd:restriction base="dms:Text">
          <xsd:maxLength value="255"/>
        </xsd:restriction>
      </xsd:simpleType>
    </xsd:element>
    <xsd:element name="pHidden" ma:index="14" nillable="true" ma:displayName="pHidden" ma:default="0" ma:hidden="true" ma:internalName="pHidden">
      <xsd:simpleType>
        <xsd:restriction base="dms:Boolean"/>
      </xsd:simpleType>
    </xsd:element>
    <xsd:element name="dHidden" ma:index="15" nillable="true" ma:displayName="dHidden" ma:hidden="true" ma:internalName="dHidden">
      <xsd:simpleType>
        <xsd:restriction base="dms:Text">
          <xsd:maxLength value="255"/>
        </xsd:restriction>
      </xsd:simpleType>
    </xsd:element>
    <xsd:element name="nHidden" ma:index="16" nillable="true" ma:displayName="nHidden" ma:hidden="true" ma:internalName="nHidden">
      <xsd:simpleType>
        <xsd:restriction base="dms:Text">
          <xsd:maxLength value="255"/>
        </xsd:restriction>
      </xsd:simpleType>
    </xsd:element>
    <xsd:element name="tHidden" ma:index="17" nillable="true" ma:displayName="tHidden" ma:hidden="true" ma:internalName="tHidden">
      <xsd:simpleType>
        <xsd:restriction base="dms:Text">
          <xsd:maxLength value="255"/>
        </xsd:restriction>
      </xsd:simpleType>
    </xsd:element>
    <xsd:element name="tppHidden" ma:index="18" nillable="true" ma:displayName="tppHidden" ma:hidden="true" ma:internalName="tppHidden">
      <xsd:simpleType>
        <xsd:restriction base="dms:Text">
          <xsd:maxLength value="255"/>
        </xsd:restriction>
      </xsd:simpleType>
    </xsd:element>
    <xsd:element name="_x041a__x043e__x043d__x0444__x0438__x0434__x0435__x043d__x0446__x0438__x0430__x043b__x044c__x043d__x044b__x0439_" ma:index="20" nillable="true" ma:displayName="Конфиденциальный" ma:default="0" ma:internalName="_x041a__x043e__x043d__x0444__x0438__x0434__x0435__x043d__x0446__x0438__x0430__x043b__x044c__x043d__x044b__x0439_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bbb4f-e01d-4aeb-8d13-f8d0b3ba8855" elementFormDefault="qualified">
    <xsd:import namespace="http://schemas.microsoft.com/office/2006/documentManagement/types"/>
    <xsd:import namespace="http://schemas.microsoft.com/office/infopath/2007/PartnerControls"/>
    <xsd:element name="Описание" ma:index="13" nillable="true" ma:displayName="Описание" ma:internalName="_x041e__x043f__x0438__x0441__x0430__x043d__x0438__x0435_">
      <xsd:simpleType>
        <xsd:restriction base="dms:Text"/>
      </xsd:simpleType>
    </xsd:element>
    <xsd:element name="SharedWithUsers" ma:index="19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kHidden" ma:index="21" nillable="true" ma:displayName="kHidden" ma:default="0" ma:hidden="true" ma:internalName="kHidden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Hidden xmlns="c126f4be-b599-44f5-b136-d791e7aa15ef">false</pHidden>
    <kHidden xmlns="2acbbb4f-e01d-4aeb-8d13-f8d0b3ba8855">false</kHidden>
    <Описание xmlns="2acbbb4f-e01d-4aeb-8d13-f8d0b3ba8855" xsi:nil="true"/>
    <PT_PartnerFriendlyName xmlns="c126f4be-b599-44f5-b136-d791e7aa15ef" xsi:nil="true"/>
    <nHidden xmlns="c126f4be-b599-44f5-b136-d791e7aa15ef">PT-AF_product_presentation_2021_RU.pptx</nHidden>
    <tppHidden xmlns="c126f4be-b599-44f5-b136-d791e7aa15ef" xsi:nil="true"/>
    <_x041a__x043e__x043d__x0444__x0438__x0434__x0435__x043d__x0446__x0438__x0430__x043b__x044c__x043d__x044b__x0439_ xmlns="c126f4be-b599-44f5-b136-d791e7aa15ef">false</_x041a__x043e__x043d__x0444__x0438__x0434__x0435__x043d__x0446__x0438__x0430__x043b__x044c__x043d__x044b__x0439_>
    <dHidden xmlns="c126f4be-b599-44f5-b136-d791e7aa15ef" xsi:nil="true"/>
    <tHidden xmlns="c126f4be-b599-44f5-b136-d791e7aa15ef" xsi:nil="true"/>
    <PT_ShouldBePublished xmlns="c126f4be-b599-44f5-b136-d791e7aa15ef">false</PT_ShouldBePublished>
    <_dlc_DocId xmlns="de0236fc-4b15-42bf-83b2-2759dc3ae03e">EMS2RPSSA33P-100-5586</_dlc_DocId>
    <_dlc_DocIdUrl xmlns="de0236fc-4b15-42bf-83b2-2759dc3ae03e">
      <Url>https://sp.ptsecurity.com/dpic/_layouts/15/DocIdRedir.aspx?ID=EMS2RPSSA33P-100-5586</Url>
      <Description>EMS2RPSSA33P-100-5586</Description>
    </_dlc_DocIdUrl>
  </documentManagement>
</p:properties>
</file>

<file path=customXml/itemProps1.xml><?xml version="1.0" encoding="utf-8"?>
<ds:datastoreItem xmlns:ds="http://schemas.openxmlformats.org/officeDocument/2006/customXml" ds:itemID="{D29C3021-B480-4524-A408-6EE5B80CC5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0236fc-4b15-42bf-83b2-2759dc3ae03e"/>
    <ds:schemaRef ds:uri="c126f4be-b599-44f5-b136-d791e7aa15ef"/>
    <ds:schemaRef ds:uri="2acbbb4f-e01d-4aeb-8d13-f8d0b3ba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F8DD53-BDDF-4FAB-AE28-52D6111C021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57D597F-662B-4C58-8B38-4B887AC84CD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436F609-63B4-4AA7-A85B-D6E516F37F5C}">
  <ds:schemaRefs>
    <ds:schemaRef ds:uri="http://purl.org/dc/dcmitype/"/>
    <ds:schemaRef ds:uri="c126f4be-b599-44f5-b136-d791e7aa15ef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de0236fc-4b15-42bf-83b2-2759dc3ae03e"/>
    <ds:schemaRef ds:uri="http://purl.org/dc/terms/"/>
    <ds:schemaRef ds:uri="http://schemas.microsoft.com/office/infopath/2007/PartnerControls"/>
    <ds:schemaRef ds:uri="2acbbb4f-e01d-4aeb-8d13-f8d0b3ba885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4393</Words>
  <Application>Microsoft Office PowerPoint</Application>
  <PresentationFormat>Широкоэкранный</PresentationFormat>
  <Paragraphs>618</Paragraphs>
  <Slides>45</Slides>
  <Notes>22</Notes>
  <HiddenSlides>7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Calibri</vt:lpstr>
      <vt:lpstr>Open Sans</vt:lpstr>
      <vt:lpstr>PT Sans</vt:lpstr>
      <vt:lpstr>TT Hoves</vt:lpstr>
      <vt:lpstr>TT Hoves DemiBold</vt:lpstr>
      <vt:lpstr>Verdana</vt:lpstr>
      <vt:lpstr>Verdana Bold</vt:lpstr>
      <vt:lpstr>Wingdings</vt:lpstr>
      <vt:lpstr>Тема Office</vt:lpstr>
      <vt:lpstr>POSITIVE TECHNOLOGIES  APPLICATION  FIREWALL</vt:lpstr>
      <vt:lpstr>О компании</vt:lpstr>
      <vt:lpstr>Обеспечиваем практическую кибербезопасность бизнеса</vt:lpstr>
      <vt:lpstr>У нас экспертиза во всех  областях кибербезопасности</vt:lpstr>
      <vt:lpstr>Наши  исследования</vt:lpstr>
      <vt:lpstr>Наши клиенты</vt:lpstr>
      <vt:lpstr>Positive Hack Days</vt:lpstr>
      <vt:lpstr>Почему важно защищать веб-приложения</vt:lpstr>
      <vt:lpstr>Веб недостаточно защищен</vt:lpstr>
      <vt:lpstr>Презентация PowerPoint</vt:lpstr>
      <vt:lpstr>Что может случиться</vt:lpstr>
      <vt:lpstr>Последствия</vt:lpstr>
      <vt:lpstr>Презентация PowerPoint</vt:lpstr>
      <vt:lpstr>Как защитить  веб-приложения</vt:lpstr>
      <vt:lpstr>Почему без WAF никак</vt:lpstr>
      <vt:lpstr>Web application firewall (WAF)</vt:lpstr>
      <vt:lpstr>Презентация PowerPoint</vt:lpstr>
      <vt:lpstr>Презентация PowerPoint</vt:lpstr>
      <vt:lpstr>Решение Positive Technologies </vt:lpstr>
      <vt:lpstr>PT Application  Firewall</vt:lpstr>
      <vt:lpstr>Возможности  PT Application Firewall</vt:lpstr>
      <vt:lpstr>Преимущества</vt:lpstr>
      <vt:lpstr>Спойлер: есть PTAF 3, есть PTAF 4</vt:lpstr>
      <vt:lpstr>Презентация PowerPoint</vt:lpstr>
      <vt:lpstr>Схемы внедрения PT Application Firewall v3 </vt:lpstr>
      <vt:lpstr>Sniffer</vt:lpstr>
      <vt:lpstr>Reverse proxy</vt:lpstr>
      <vt:lpstr>Transparent proxy</vt:lpstr>
      <vt:lpstr>Режимы работы</vt:lpstr>
      <vt:lpstr>Защитные  механизмы</vt:lpstr>
      <vt:lpstr>Защитные механизмы</vt:lpstr>
      <vt:lpstr>Выявление сложных атак</vt:lpstr>
      <vt:lpstr>Машинное обучение</vt:lpstr>
      <vt:lpstr>Проверки клиентского окружения</vt:lpstr>
      <vt:lpstr>Дополнительные модули</vt:lpstr>
      <vt:lpstr>Возможности интеграции</vt:lpstr>
      <vt:lpstr>Варианты поставки и модель лицензирования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Варианты поставки и модель лицензирования</vt:lpstr>
      <vt:lpstr>Режимы работы</vt:lpstr>
      <vt:lpstr>Что выбрать PTAF 3 или PTAF 4</vt:lpstr>
      <vt:lpstr>УЗНАТЬ ПОДРОБНЕЕ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2021-03-05T17:22:20Z</dcterms:created>
  <dcterms:modified xsi:type="dcterms:W3CDTF">2022-06-27T22:21:36Z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0x0101004B7D1ACBF7C3624F8D01CF61A2555B93</vt:lpwstr>
  </property>
  <property fmtid="{D5CDD505-2E9C-101B-9397-08002B2CF9AE}" pid="3" name="_dlc_DocIdItemGuid">
    <vt:lpwstr>4774c4c8-a99f-4e7b-a00b-9ea0991a6696</vt:lpwstr>
  </property>
</Properties>
</file>